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4056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FFFF"/>
    <a:srgbClr val="F81A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 autoAdjust="0"/>
    <p:restoredTop sz="94695" autoAdjust="0"/>
  </p:normalViewPr>
  <p:slideViewPr>
    <p:cSldViewPr>
      <p:cViewPr>
        <p:scale>
          <a:sx n="81" d="100"/>
          <a:sy n="81" d="100"/>
        </p:scale>
        <p:origin x="-834" y="-1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he-IL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C68910B-7A16-4ABA-A253-24D69A7ED035}" type="datetimeFigureOut">
              <a:rPr lang="he-IL" smtClean="0"/>
              <a:pPr/>
              <a:t>י"ז/סיון/תשע"ג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he-IL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112BAC1-A9FB-4776-A0BD-FD023C93756F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67744" y="2708920"/>
            <a:ext cx="6172200" cy="1894362"/>
          </a:xfrm>
        </p:spPr>
        <p:txBody>
          <a:bodyPr>
            <a:normAutofit/>
          </a:bodyPr>
          <a:lstStyle/>
          <a:p>
            <a:r>
              <a:rPr lang="he-IL" sz="4800" dirty="0" smtClean="0">
                <a:solidFill>
                  <a:srgbClr val="FF0066"/>
                </a:solidFill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אידוי ועיבוי</a:t>
            </a:r>
            <a:endParaRPr lang="he-IL" sz="4800" dirty="0">
              <a:solidFill>
                <a:srgbClr val="FF0066"/>
              </a:solidFill>
              <a:latin typeface="Guttman Yad-Brush" pitchFamily="2" charset="-79"/>
              <a:ea typeface="Arial Unicode MS" pitchFamily="34" charset="-128"/>
              <a:cs typeface="Guttman Yad-Brush" pitchFamily="2" charset="-79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00B0F0"/>
                </a:solidFill>
                <a:latin typeface="Guttman Yad-Brush" pitchFamily="2" charset="-79"/>
                <a:cs typeface="Guttman Yad-Brush" pitchFamily="2" charset="-79"/>
              </a:rPr>
              <a:t>מגישות: עדן מילר וסיגל אוסטרובסק</a:t>
            </a:r>
            <a:r>
              <a:rPr lang="he-IL" dirty="0" smtClean="0">
                <a:solidFill>
                  <a:srgbClr val="00B0F0"/>
                </a:solidFill>
              </a:rPr>
              <a:t>י</a:t>
            </a:r>
            <a:endParaRPr lang="he-IL" dirty="0">
              <a:solidFill>
                <a:srgbClr val="00B0F0"/>
              </a:solidFill>
            </a:endParaRPr>
          </a:p>
        </p:txBody>
      </p:sp>
      <p:pic>
        <p:nvPicPr>
          <p:cNvPr id="5124" name="Picture 4" descr="http://www.mei-ziona.co.il/_Uploads/dbsPhotoGallery/3520655_thumbnail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548680"/>
            <a:ext cx="5832648" cy="3183512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My Documents\rrr\5911371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5656" y="404664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he-IL" sz="7200" dirty="0" smtClean="0">
                <a:solidFill>
                  <a:schemeClr val="accent5">
                    <a:lumMod val="75000"/>
                  </a:schemeClr>
                </a:solidFill>
                <a:latin typeface="Guttman Calligraphic" pitchFamily="2" charset="-79"/>
                <a:ea typeface="Arial Unicode MS" pitchFamily="34" charset="-128"/>
                <a:cs typeface="Guttman Calligraphic" pitchFamily="2" charset="-79"/>
              </a:rPr>
              <a:t>אידוי ועיבוי</a:t>
            </a:r>
            <a:endParaRPr lang="he-IL" sz="7200" dirty="0">
              <a:solidFill>
                <a:schemeClr val="accent5">
                  <a:lumMod val="75000"/>
                </a:schemeClr>
              </a:solidFill>
              <a:latin typeface="Guttman Calligraphic" pitchFamily="2" charset="-79"/>
              <a:ea typeface="Arial Unicode MS" pitchFamily="34" charset="-128"/>
              <a:cs typeface="Guttman Calligraphic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700808"/>
            <a:ext cx="3466728" cy="4773144"/>
          </a:xfrm>
        </p:spPr>
        <p:txBody>
          <a:bodyPr>
            <a:normAutofit/>
          </a:bodyPr>
          <a:lstStyle/>
          <a:p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he-IL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51920" y="2348880"/>
            <a:ext cx="4752528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e-IL" sz="1600" dirty="0" smtClean="0"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תהליך העברת חומר ממצב נוזל לגז נקרא אידוי.</a:t>
            </a:r>
            <a:br>
              <a:rPr lang="he-IL" sz="1600" dirty="0" smtClean="0"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</a:br>
            <a:r>
              <a:rPr lang="he-IL" sz="1600" dirty="0" smtClean="0"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האידוי יכול </a:t>
            </a:r>
            <a:r>
              <a:rPr lang="he-IL" sz="1600" dirty="0" err="1" smtClean="0"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להתרש</a:t>
            </a:r>
            <a:r>
              <a:rPr lang="he-IL" sz="1600" dirty="0" smtClean="0"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 בשתי דרכים: התאדות, התעבות ורתיחה. אידוי המתרחש מפני נוזל נקרא התאדות. </a:t>
            </a:r>
            <a:endParaRPr lang="en-US" sz="1600" dirty="0" smtClean="0">
              <a:latin typeface="Guttman Yad-Brush" pitchFamily="2" charset="-79"/>
              <a:ea typeface="Arial Unicode MS" pitchFamily="34" charset="-128"/>
              <a:cs typeface="Guttman Yad-Brush" pitchFamily="2" charset="-79"/>
            </a:endParaRPr>
          </a:p>
          <a:p>
            <a:r>
              <a:rPr lang="he-IL" sz="1600" dirty="0" smtClean="0"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התאדות מתרחשת בכל טמפרטורה ומהירותה תלויה בסוג החומר, טמפרטורת הנוזל, שטח פני הנוזל ורוח. </a:t>
            </a:r>
            <a:endParaRPr lang="en-US" sz="1600" dirty="0" smtClean="0">
              <a:latin typeface="Guttman Yad-Brush" pitchFamily="2" charset="-79"/>
              <a:ea typeface="Arial Unicode MS" pitchFamily="34" charset="-128"/>
              <a:cs typeface="Guttman Yad-Brush" pitchFamily="2" charset="-79"/>
            </a:endParaRPr>
          </a:p>
          <a:p>
            <a:r>
              <a:rPr lang="he-IL" sz="1600" dirty="0" smtClean="0"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הניסויים מראים שגם מוצקים מתאדים (לכן מרגישים ריח של נפטלין).</a:t>
            </a:r>
            <a:br>
              <a:rPr lang="he-IL" sz="1600" dirty="0" smtClean="0"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</a:br>
            <a:r>
              <a:rPr lang="he-IL" sz="1600" dirty="0" smtClean="0"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בהתאדות טמפרטורת החומר קטנה, כי פני הנוזל עוזבים מולקולות מהירות יותר, </a:t>
            </a:r>
            <a:endParaRPr lang="en-US" sz="1600" dirty="0" smtClean="0">
              <a:latin typeface="Guttman Yad-Brush" pitchFamily="2" charset="-79"/>
              <a:ea typeface="Arial Unicode MS" pitchFamily="34" charset="-128"/>
              <a:cs typeface="Guttman Yad-Brush" pitchFamily="2" charset="-79"/>
            </a:endParaRPr>
          </a:p>
          <a:p>
            <a:pPr>
              <a:buNone/>
            </a:pPr>
            <a:r>
              <a:rPr lang="he-IL" sz="1600" dirty="0" smtClean="0"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לכן האנרגיה הקינטית הממוצעת קטנה, ז"א שטמפרטורה קטנה. </a:t>
            </a:r>
            <a:endParaRPr lang="en-US" sz="1600" dirty="0" smtClean="0">
              <a:latin typeface="Guttman Yad-Brush" pitchFamily="2" charset="-79"/>
              <a:ea typeface="Arial Unicode MS" pitchFamily="34" charset="-128"/>
              <a:cs typeface="Guttman Yad-Brush" pitchFamily="2" charset="-79"/>
            </a:endParaRPr>
          </a:p>
          <a:p>
            <a:pPr>
              <a:buNone/>
            </a:pPr>
            <a:r>
              <a:rPr lang="he-IL" sz="1600" dirty="0" smtClean="0"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אך בגלל שהנוזל מקבל אנרגיה מהסביבה, טמפרטורת הנוזל מתייצבת.</a:t>
            </a:r>
            <a:endParaRPr lang="en-US" sz="1600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cafe.themarker.com/thumbnails/t/195/739/3/file_0_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23528" y="1700808"/>
            <a:ext cx="7467600" cy="4873752"/>
          </a:xfrm>
        </p:spPr>
        <p:txBody>
          <a:bodyPr/>
          <a:lstStyle/>
          <a:p>
            <a:r>
              <a:rPr lang="he-IL" dirty="0" smtClean="0">
                <a:solidFill>
                  <a:srgbClr val="FF0066"/>
                </a:solidFill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תהליך העברת חומר ממצב גז למצב נוזל נקרא התעבות.</a:t>
            </a:r>
            <a:br>
              <a:rPr lang="he-IL" dirty="0" smtClean="0">
                <a:solidFill>
                  <a:srgbClr val="FF0066"/>
                </a:solidFill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</a:br>
            <a:r>
              <a:rPr lang="he-IL" dirty="0" smtClean="0">
                <a:solidFill>
                  <a:srgbClr val="FF0066"/>
                </a:solidFill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גם התעבות מתרחשת בטמפרטורות שונות. רתיחה מהווה אידוי בכל נפח הנוזל, ומתרחשת  בטמפרטורה מסוימת.</a:t>
            </a:r>
            <a:br>
              <a:rPr lang="he-IL" dirty="0" smtClean="0">
                <a:solidFill>
                  <a:srgbClr val="FF0066"/>
                </a:solidFill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</a:br>
            <a:r>
              <a:rPr lang="he-IL" dirty="0" smtClean="0">
                <a:solidFill>
                  <a:srgbClr val="FF0066"/>
                </a:solidFill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טמפרטורה בה חומר מתאדה או מתעבה ברתיחה נקראת טמפרטורת הרתיחה של החומר.</a:t>
            </a:r>
            <a:br>
              <a:rPr lang="he-IL" dirty="0" smtClean="0">
                <a:solidFill>
                  <a:srgbClr val="FF0066"/>
                </a:solidFill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</a:br>
            <a:r>
              <a:rPr lang="he-IL" dirty="0" smtClean="0">
                <a:solidFill>
                  <a:srgbClr val="FF0066"/>
                </a:solidFill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הניסויים גם מראים שטמפרטורת רתיחה תלויה בלחץ.</a:t>
            </a:r>
            <a:br>
              <a:rPr lang="he-IL" dirty="0" smtClean="0">
                <a:solidFill>
                  <a:srgbClr val="FF0066"/>
                </a:solidFill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</a:br>
            <a:r>
              <a:rPr lang="he-IL" dirty="0" smtClean="0">
                <a:solidFill>
                  <a:srgbClr val="FF0066"/>
                </a:solidFill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במדריכים תמיד מציינים באיזה לחץ נתונות טמפרטורות רתיחה. בדרך כלל זה לחץ </a:t>
            </a:r>
            <a:r>
              <a:rPr lang="en-US" dirty="0" smtClean="0">
                <a:solidFill>
                  <a:srgbClr val="FF0066"/>
                </a:solidFill>
                <a:latin typeface="Arial Unicode MS" pitchFamily="34" charset="-128"/>
                <a:ea typeface="Arial Unicode MS" pitchFamily="34" charset="-128"/>
                <a:cs typeface="Guttman Yad-Brush" pitchFamily="2" charset="-79"/>
              </a:rPr>
              <a:t>1atm</a:t>
            </a:r>
            <a:r>
              <a:rPr lang="he-IL" dirty="0" smtClean="0">
                <a:solidFill>
                  <a:srgbClr val="FF0066"/>
                </a:solidFill>
                <a:latin typeface="Guttman Yad-Brush" pitchFamily="2" charset="-79"/>
                <a:ea typeface="Arial Unicode MS" pitchFamily="34" charset="-128"/>
                <a:cs typeface="Guttman Yad-Brush" pitchFamily="2" charset="-79"/>
              </a:rPr>
              <a:t>.</a:t>
            </a:r>
            <a:endParaRPr lang="en-US" dirty="0">
              <a:solidFill>
                <a:srgbClr val="FF0066"/>
              </a:solidFill>
              <a:cs typeface="Guttman Yad-Brush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6615 -0.00994 0.04115 -0.00648 0.07535 -0.0111 C 0.08993 -0.02197 0.08143 -0.01665 0.10139 -0.02567 C 0.12014 -0.034 0.0915 -0.02104 0.10955 -0.02937 C 0.11094 -0.03006 0.11372 -0.03122 0.11372 -0.03122 C 0.10591 -0.03608 0.0974 -0.04117 0.08907 -0.04394 C 0.08525 -0.04741 0.08403 -0.0488 0.07952 -0.05111 C 0.07674 -0.0525 0.07118 -0.05481 0.07118 -0.05481 C 0.06372 -0.06499 0.06841 -0.06105 0.05764 -0.06568 C 0.05487 -0.06684 0.04931 -0.06938 0.04931 -0.06938 C 0.02344 -0.0932 -0.01215 -0.09459 -0.04236 -0.09852 C -0.04375 -0.09921 -0.04513 -0.09991 -0.04652 -0.10037 C -0.04843 -0.10106 -0.05399 -0.10222 -0.05208 -0.10222 C -0.03836 -0.10222 -0.02465 -0.09968 -0.01093 -0.09852 C 0.01997 -0.08649 0.05452 -0.08534 0.08629 -0.08395 C 0.11737 -0.08626 0.14896 -0.08395 0.17952 -0.09135 C 0.18091 -0.09181 0.17674 -0.09228 0.17535 -0.0932 C 0.16615 -0.09921 0.17657 -0.09528 0.1658 -0.09852 C 0.16164 -0.10222 0.15764 -0.10407 0.15348 -0.10777 C 0.15261 -0.10962 0.15209 -0.11193 0.1507 -0.11332 C 0.14723 -0.11702 0.1415 -0.11401 0.14532 -0.12419 " pathEditMode="relative" ptsTypes="ffffffffffffffffffffA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e-IL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טבלה: טמפרטורות רתיחה (בלחץ של </a:t>
            </a:r>
            <a:r>
              <a:rPr lang="en-US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1atm</a:t>
            </a:r>
            <a:r>
              <a:rPr lang="he-IL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) </a:t>
            </a:r>
            <a:r>
              <a:rPr lang="en-US" b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</a:t>
            </a:r>
            <a:r>
              <a:rPr lang="he-IL" baseline="300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0</a:t>
            </a:r>
            <a:endParaRPr lang="he-IL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75240" cy="4709120"/>
          </a:xfrm>
        </p:spPr>
        <p:txBody>
          <a:bodyPr>
            <a:normAutofit fontScale="92500" lnSpcReduction="10000"/>
          </a:bodyPr>
          <a:lstStyle/>
          <a:p>
            <a:r>
              <a:rPr lang="he-IL" dirty="0"/>
              <a:t>מימן    253-</a:t>
            </a:r>
            <a:br>
              <a:rPr lang="he-IL" dirty="0"/>
            </a:br>
            <a:r>
              <a:rPr lang="he-IL" dirty="0"/>
              <a:t>חמצן    183-</a:t>
            </a:r>
            <a:endParaRPr lang="en-US" dirty="0"/>
          </a:p>
          <a:p>
            <a:r>
              <a:rPr lang="he-IL" dirty="0"/>
              <a:t>מים      100</a:t>
            </a:r>
            <a:endParaRPr lang="en-US" dirty="0"/>
          </a:p>
          <a:p>
            <a:r>
              <a:rPr lang="he-IL" dirty="0"/>
              <a:t> </a:t>
            </a:r>
            <a:endParaRPr lang="en-US" dirty="0"/>
          </a:p>
          <a:p>
            <a:r>
              <a:rPr lang="he-IL" dirty="0"/>
              <a:t>אתר      35</a:t>
            </a:r>
            <a:endParaRPr lang="en-US" dirty="0"/>
          </a:p>
          <a:p>
            <a:r>
              <a:rPr lang="he-IL" dirty="0"/>
              <a:t>כוהל     78</a:t>
            </a:r>
            <a:endParaRPr lang="en-US" dirty="0"/>
          </a:p>
          <a:p>
            <a:r>
              <a:rPr lang="he-IL" dirty="0"/>
              <a:t>נחושת     2567</a:t>
            </a:r>
            <a:endParaRPr lang="en-US" dirty="0"/>
          </a:p>
          <a:p>
            <a:r>
              <a:rPr lang="he-IL" dirty="0"/>
              <a:t> </a:t>
            </a:r>
            <a:endParaRPr lang="en-US" dirty="0"/>
          </a:p>
          <a:p>
            <a:r>
              <a:rPr lang="he-IL" dirty="0"/>
              <a:t>כספית   357</a:t>
            </a:r>
            <a:endParaRPr lang="en-US" dirty="0"/>
          </a:p>
          <a:p>
            <a:r>
              <a:rPr lang="he-IL" dirty="0"/>
              <a:t>עופרת  1740</a:t>
            </a:r>
            <a:endParaRPr lang="en-US" dirty="0"/>
          </a:p>
          <a:p>
            <a:r>
              <a:rPr lang="he-IL" dirty="0"/>
              <a:t>ברזל   2750</a:t>
            </a:r>
            <a:endParaRPr lang="en-US" dirty="0"/>
          </a:p>
          <a:p>
            <a:r>
              <a:rPr lang="he-IL" dirty="0"/>
              <a:t> </a:t>
            </a:r>
            <a:endParaRPr lang="en-US" dirty="0"/>
          </a:p>
          <a:p>
            <a:endParaRPr lang="he-IL" dirty="0"/>
          </a:p>
        </p:txBody>
      </p:sp>
      <p:pic>
        <p:nvPicPr>
          <p:cNvPr id="5122" name="Picture 2" descr="http://upload.wikimedia.org/wikipedia/he/thumb/d/d9/%D7%92%D7%A8%D7%A3%D7%A6%D7%91%D7%99%D7%A8%D7%94.jpg/250px-%D7%92%D7%A8%D7%A3%D7%A6%D7%91%D7%99%D7%A8%D7%9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132856"/>
            <a:ext cx="5256584" cy="3952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6" dur="2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147248" cy="188640"/>
          </a:xfrm>
        </p:spPr>
        <p:txBody>
          <a:bodyPr>
            <a:normAutofit fontScale="90000"/>
          </a:bodyPr>
          <a:lstStyle/>
          <a:p>
            <a:r>
              <a:rPr lang="he-IL" dirty="0"/>
              <a:t>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219256" cy="5793507"/>
          </a:xfrm>
        </p:spPr>
        <p:txBody>
          <a:bodyPr>
            <a:normAutofit fontScale="92500" lnSpcReduction="20000"/>
          </a:bodyPr>
          <a:lstStyle/>
          <a:p>
            <a:r>
              <a:rPr lang="he-IL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ברתיחה טמפרטורת החומר אינה משתנה עד סיום התהליך.</a:t>
            </a:r>
            <a:br>
              <a:rPr lang="he-IL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בטמפרטורת רתיחה כל חום שמוסיפים למערכת הולך לשבירת הקשרים בין מולקולות הנוזל ולא לשינוי הטמפרטורה.</a:t>
            </a:r>
            <a:b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e-IL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כמות החום שצריך להוסיף ל- </a:t>
            </a:r>
            <a:r>
              <a:rPr lang="en-US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1kg </a:t>
            </a:r>
            <a:r>
              <a:rPr lang="he-IL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של חומר על מנת להרתיח אותו בטמפרטורת רתיחה נקראת חום כמוס של אידוי (עיבוי).</a:t>
            </a:r>
            <a:br>
              <a:rPr lang="he-IL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בעיבוי החומר פולט חום. ניסויים מאוד מדוייקים מראים ש-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1kg</a:t>
            </a:r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של החומר בעיבוי פולט בדיוק אותו כמות האנרגיה שמוסיפים לו בעת הרתיחה.</a:t>
            </a:r>
            <a:b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ז"א ש</a:t>
            </a:r>
            <a:r>
              <a:rPr lang="he-IL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בטמפרטורת אידוי (עיבוי) האנרגיה הפנימית של הגז גדולה יותר מהאנרגיה הפנימית של החומר במצב נוזלי.</a:t>
            </a:r>
            <a:br>
              <a:rPr lang="he-IL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נסמן חום כמוס של היתוך באות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 </a:t>
            </a:r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, כמת החום שנדרשת להעביר חומר בעל מסה </a:t>
            </a: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לגז, או כמות החום הנפלטת בעיבוי אותו החומר, אך במצב גז, מחשבים לפי נוסחא:</a:t>
            </a:r>
            <a:b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Q=Lm </a:t>
            </a:r>
            <a:r>
              <a:rPr lang="he-IL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he-IL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Q</a:t>
            </a:r>
            <a:r>
              <a:rPr lang="he-IL" b="1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</a:t>
            </a:r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כמות חום באידוי או עיבוי</a:t>
            </a:r>
            <a:b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m</a:t>
            </a:r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מסה,</a:t>
            </a:r>
            <a:b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</a:t>
            </a:r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- חום כמוס של אידוי</a:t>
            </a:r>
            <a:b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[L]=J\kg  </a:t>
            </a:r>
            <a: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  - יחידות מידה של חום כמוס של אידוי.</a:t>
            </a:r>
            <a:br>
              <a:rPr lang="he-IL" dirty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he-IL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splung.com/heat/images/latentheat/heatpipe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2" y="2420888"/>
            <a:ext cx="8219256" cy="778098"/>
          </a:xfrm>
        </p:spPr>
        <p:txBody>
          <a:bodyPr>
            <a:noAutofit/>
          </a:bodyPr>
          <a:lstStyle/>
          <a:p>
            <a:r>
              <a:rPr lang="he-IL" sz="4800" b="1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טבלה: חום כמוס של </a:t>
            </a:r>
            <a:r>
              <a:rPr lang="he-IL" sz="4800" b="1" i="1" dirty="0" smtClean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אידוי </a:t>
            </a:r>
            <a:r>
              <a:rPr lang="he-IL" sz="4800" b="1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(עיבוי), </a:t>
            </a:r>
            <a:r>
              <a:rPr lang="en-US" sz="4800" b="1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(J\kg) </a:t>
            </a:r>
            <a:r>
              <a:rPr lang="he-IL" sz="4800" b="1" i="1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 , 10</a:t>
            </a:r>
            <a:r>
              <a:rPr lang="he-IL" sz="4800" b="1" i="1" baseline="30000" dirty="0">
                <a:solidFill>
                  <a:srgbClr val="7030A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6</a:t>
            </a:r>
            <a:r>
              <a:rPr lang="en-US" sz="4800" b="1" i="1" dirty="0">
                <a:solidFill>
                  <a:srgbClr val="92D05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*</a:t>
            </a:r>
            <a:r>
              <a:rPr lang="he-IL" sz="4800" b="1" i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he-IL" sz="4800" b="1" i="1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r>
              <a:rPr lang="en-US" sz="2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/>
            </a:r>
            <a:br>
              <a:rPr lang="en-US" sz="2800" dirty="0">
                <a:solidFill>
                  <a:srgbClr val="FF0000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</a:br>
            <a:endParaRPr lang="he-IL" sz="2800" dirty="0">
              <a:solidFill>
                <a:srgbClr val="FF0000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0" y="4077072"/>
          <a:ext cx="8064897" cy="2286000"/>
        </p:xfrm>
        <a:graphic>
          <a:graphicData uri="http://schemas.openxmlformats.org/drawingml/2006/table">
            <a:tbl>
              <a:tblPr rtl="1" firstRow="1" bandRow="1">
                <a:tableStyleId>{2D5ABB26-0587-4C30-8999-92F81FD0307C}</a:tableStyleId>
              </a:tblPr>
              <a:tblGrid>
                <a:gridCol w="2688299"/>
                <a:gridCol w="2688299"/>
                <a:gridCol w="2688299"/>
              </a:tblGrid>
              <a:tr h="1522968">
                <a:tc>
                  <a:txBody>
                    <a:bodyPr/>
                    <a:lstStyle/>
                    <a:p>
                      <a:pPr rtl="1"/>
                      <a:r>
                        <a:rPr lang="he-IL" sz="3600" b="1" i="1" u="sng" dirty="0" smtClean="0">
                          <a:solidFill>
                            <a:srgbClr val="FF0066"/>
                          </a:solidFill>
                        </a:rPr>
                        <a:t>מים 2.3</a:t>
                      </a:r>
                    </a:p>
                    <a:p>
                      <a:pPr rtl="1"/>
                      <a:endParaRPr lang="he-IL" sz="3600" b="1" i="1" u="sng" dirty="0" smtClean="0">
                        <a:solidFill>
                          <a:srgbClr val="FF0066"/>
                        </a:solidFill>
                      </a:endParaRPr>
                    </a:p>
                    <a:p>
                      <a:pPr rtl="1"/>
                      <a:endParaRPr lang="he-IL" sz="3600" b="1" i="1" u="sng" dirty="0" smtClean="0">
                        <a:solidFill>
                          <a:srgbClr val="FF0066"/>
                        </a:solidFill>
                      </a:endParaRPr>
                    </a:p>
                    <a:p>
                      <a:pPr rtl="1"/>
                      <a:r>
                        <a:rPr lang="he-IL" sz="3600" b="1" i="1" u="sng" dirty="0" smtClean="0">
                          <a:solidFill>
                            <a:srgbClr val="FF0066"/>
                          </a:solidFill>
                        </a:rPr>
                        <a:t>אמוני 1.4</a:t>
                      </a:r>
                      <a:endParaRPr lang="he-IL" sz="3600" b="1" i="1" u="sng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600" b="1" i="1" u="sng" dirty="0" smtClean="0">
                          <a:solidFill>
                            <a:srgbClr val="FF0066"/>
                          </a:solidFill>
                        </a:rPr>
                        <a:t>כוהל 0.9                                       </a:t>
                      </a:r>
                    </a:p>
                    <a:p>
                      <a:pPr rtl="1"/>
                      <a:endParaRPr lang="he-IL" sz="3600" b="1" i="1" u="sng" dirty="0" smtClean="0">
                        <a:solidFill>
                          <a:srgbClr val="FF0066"/>
                        </a:solidFill>
                      </a:endParaRPr>
                    </a:p>
                    <a:p>
                      <a:pPr rtl="1"/>
                      <a:endParaRPr lang="he-IL" sz="3600" b="1" i="1" u="sng" dirty="0" smtClean="0">
                        <a:solidFill>
                          <a:srgbClr val="FF0066"/>
                        </a:solidFill>
                      </a:endParaRPr>
                    </a:p>
                    <a:p>
                      <a:pPr rtl="1"/>
                      <a:r>
                        <a:rPr lang="he-IL" sz="3600" b="1" i="1" u="sng" dirty="0" smtClean="0">
                          <a:solidFill>
                            <a:srgbClr val="FF0066"/>
                          </a:solidFill>
                        </a:rPr>
                        <a:t>אתר</a:t>
                      </a:r>
                      <a:r>
                        <a:rPr lang="he-IL" sz="3600" b="1" i="1" u="sng" baseline="0" dirty="0" smtClean="0">
                          <a:solidFill>
                            <a:srgbClr val="FF0066"/>
                          </a:solidFill>
                        </a:rPr>
                        <a:t> 0.4</a:t>
                      </a:r>
                      <a:endParaRPr lang="he-IL" sz="3600" b="1" i="1" u="sng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sz="3600" b="1" i="1" u="sng" dirty="0" smtClean="0">
                          <a:solidFill>
                            <a:srgbClr val="FF0066"/>
                          </a:solidFill>
                        </a:rPr>
                        <a:t>כספית 0.3</a:t>
                      </a:r>
                    </a:p>
                    <a:p>
                      <a:pPr rtl="1"/>
                      <a:endParaRPr lang="he-IL" sz="3600" b="1" i="1" u="sng" dirty="0" smtClean="0">
                        <a:solidFill>
                          <a:srgbClr val="FF0066"/>
                        </a:solidFill>
                      </a:endParaRPr>
                    </a:p>
                    <a:p>
                      <a:pPr rtl="1"/>
                      <a:endParaRPr lang="he-IL" sz="3600" b="1" i="1" u="sng" dirty="0" smtClean="0">
                        <a:solidFill>
                          <a:srgbClr val="FF0066"/>
                        </a:solidFill>
                      </a:endParaRPr>
                    </a:p>
                    <a:p>
                      <a:pPr rtl="1"/>
                      <a:r>
                        <a:rPr lang="he-IL" sz="3600" b="1" i="1" u="sng" dirty="0" smtClean="0">
                          <a:solidFill>
                            <a:srgbClr val="FF0066"/>
                          </a:solidFill>
                        </a:rPr>
                        <a:t>אוויר 0.2</a:t>
                      </a:r>
                      <a:endParaRPr lang="he-IL" sz="3600" b="1" i="1" u="sng" dirty="0">
                        <a:solidFill>
                          <a:srgbClr val="FF006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147</TotalTime>
  <Words>79</Words>
  <Application>Microsoft Office PowerPoint</Application>
  <PresentationFormat>‫הצגה על המסך (4:3)</PresentationFormat>
  <Paragraphs>37</Paragraphs>
  <Slides>6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6</vt:i4>
      </vt:variant>
    </vt:vector>
  </HeadingPairs>
  <TitlesOfParts>
    <vt:vector size="7" baseType="lpstr">
      <vt:lpstr>Oriel</vt:lpstr>
      <vt:lpstr>אידוי ועיבוי</vt:lpstr>
      <vt:lpstr>אידוי ועיבוי</vt:lpstr>
      <vt:lpstr>מצגת של PowerPoint</vt:lpstr>
      <vt:lpstr>טבלה: טמפרטורות רתיחה (בלחץ של 1atm) C0</vt:lpstr>
      <vt:lpstr>.</vt:lpstr>
      <vt:lpstr>טבלה: חום כמוס של אידוי (עיבוי), (J\kg)  , 106*  </vt:lpstr>
    </vt:vector>
  </TitlesOfParts>
  <Company>Windows 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irena</dc:creator>
  <cp:lastModifiedBy>talmid</cp:lastModifiedBy>
  <cp:revision>10</cp:revision>
  <dcterms:created xsi:type="dcterms:W3CDTF">2013-05-18T17:37:33Z</dcterms:created>
  <dcterms:modified xsi:type="dcterms:W3CDTF">2013-05-26T09:29:42Z</dcterms:modified>
</cp:coreProperties>
</file>