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69" r:id="rId4"/>
    <p:sldId id="261" r:id="rId5"/>
    <p:sldId id="258" r:id="rId6"/>
    <p:sldId id="259" r:id="rId7"/>
    <p:sldId id="263" r:id="rId8"/>
    <p:sldId id="264" r:id="rId9"/>
    <p:sldId id="260" r:id="rId10"/>
    <p:sldId id="265" r:id="rId11"/>
    <p:sldId id="266" r:id="rId12"/>
    <p:sldId id="270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דוד קליר" initials="דק" lastIdx="2" clrIdx="0">
    <p:extLst>
      <p:ext uri="{19B8F6BF-5375-455C-9EA6-DF929625EA0E}">
        <p15:presenceInfo xmlns:p15="http://schemas.microsoft.com/office/powerpoint/2012/main" userId="S::davidcl@my.ohalo.ac.il::b809b554-7881-471b-9a2b-623e511517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4T22:47:12.407" idx="2">
    <p:pos x="2075" y="302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8F1E-A771-4734-A847-5EC84DFAFBD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BEA4-4208-472C-8BED-5C2DE7CA08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806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8F1E-A771-4734-A847-5EC84DFAFBD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BEA4-4208-472C-8BED-5C2DE7CA08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157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8F1E-A771-4734-A847-5EC84DFAFBD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BEA4-4208-472C-8BED-5C2DE7CA082D}" type="slidenum">
              <a:rPr lang="he-IL" smtClean="0"/>
              <a:t>‹#›</a:t>
            </a:fld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09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8F1E-A771-4734-A847-5EC84DFAFBD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BEA4-4208-472C-8BED-5C2DE7CA08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1705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8F1E-A771-4734-A847-5EC84DFAFBD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BEA4-4208-472C-8BED-5C2DE7CA082D}" type="slidenum">
              <a:rPr lang="he-IL" smtClean="0"/>
              <a:t>‹#›</a:t>
            </a:fld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1784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8F1E-A771-4734-A847-5EC84DFAFBD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BEA4-4208-472C-8BED-5C2DE7CA08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4584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8F1E-A771-4734-A847-5EC84DFAFBD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BEA4-4208-472C-8BED-5C2DE7CA08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6891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8F1E-A771-4734-A847-5EC84DFAFBD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BEA4-4208-472C-8BED-5C2DE7CA08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163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8F1E-A771-4734-A847-5EC84DFAFBD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BEA4-4208-472C-8BED-5C2DE7CA08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872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8F1E-A771-4734-A847-5EC84DFAFBD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BEA4-4208-472C-8BED-5C2DE7CA08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180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8F1E-A771-4734-A847-5EC84DFAFBD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BEA4-4208-472C-8BED-5C2DE7CA08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589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8F1E-A771-4734-A847-5EC84DFAFBD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BEA4-4208-472C-8BED-5C2DE7CA08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39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8F1E-A771-4734-A847-5EC84DFAFBD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BEA4-4208-472C-8BED-5C2DE7CA08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449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8F1E-A771-4734-A847-5EC84DFAFBD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BEA4-4208-472C-8BED-5C2DE7CA08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771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8F1E-A771-4734-A847-5EC84DFAFBD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BEA4-4208-472C-8BED-5C2DE7CA08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344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8F1E-A771-4734-A847-5EC84DFAFBD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BEA4-4208-472C-8BED-5C2DE7CA08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79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8F1E-A771-4734-A847-5EC84DFAFBD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28BEA4-4208-472C-8BED-5C2DE7CA08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94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E680AE81-B83B-4C8C-A320-729CD15E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210" y="1039660"/>
            <a:ext cx="5982350" cy="5295061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7218492-8532-4556-8162-2FAE26FA603D}"/>
              </a:ext>
            </a:extLst>
          </p:cNvPr>
          <p:cNvSpPr txBox="1"/>
          <p:nvPr/>
        </p:nvSpPr>
        <p:spPr>
          <a:xfrm rot="20362974">
            <a:off x="1434360" y="3704370"/>
            <a:ext cx="261793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solidFill>
                  <a:schemeClr val="bg1"/>
                </a:solidFill>
              </a:rPr>
              <a:t>מצווה ת"כ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B4C6D04-0C3B-4580-9200-FC6258BD18CE}"/>
              </a:ext>
            </a:extLst>
          </p:cNvPr>
          <p:cNvSpPr txBox="1"/>
          <p:nvPr/>
        </p:nvSpPr>
        <p:spPr>
          <a:xfrm rot="20514630">
            <a:off x="85033" y="957897"/>
            <a:ext cx="64198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9600" b="1" dirty="0">
                <a:solidFill>
                  <a:schemeClr val="bg1"/>
                </a:solidFill>
              </a:rPr>
              <a:t>קריאת שמע</a:t>
            </a:r>
          </a:p>
        </p:txBody>
      </p:sp>
    </p:spTree>
    <p:extLst>
      <p:ext uri="{BB962C8B-B14F-4D97-AF65-F5344CB8AC3E}">
        <p14:creationId xmlns:p14="http://schemas.microsoft.com/office/powerpoint/2010/main" val="264158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14D415EF-67DD-4E7D-AAC3-C6D6649C8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47"/>
          <a:stretch/>
        </p:blipFill>
        <p:spPr>
          <a:xfrm>
            <a:off x="457200" y="1418150"/>
            <a:ext cx="11277599" cy="4772025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A003F7D-B33E-404C-9BB3-D69E83C13FC6}"/>
              </a:ext>
            </a:extLst>
          </p:cNvPr>
          <p:cNvSpPr txBox="1"/>
          <p:nvPr/>
        </p:nvSpPr>
        <p:spPr>
          <a:xfrm>
            <a:off x="2917518" y="53647"/>
            <a:ext cx="610783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עזרא ובית דינו קבעו שיש לברך ברכות לפני ואחרי קריאת שמע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997AEE0-BC31-4D1A-89A0-312DA82E3C11}"/>
              </a:ext>
            </a:extLst>
          </p:cNvPr>
          <p:cNvSpPr txBox="1"/>
          <p:nvPr/>
        </p:nvSpPr>
        <p:spPr>
          <a:xfrm>
            <a:off x="3428260" y="2416505"/>
            <a:ext cx="6094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1.יוצר אור.</a:t>
            </a:r>
          </a:p>
          <a:p>
            <a:pPr algn="r" rtl="1"/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2.אהבת עולם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08F1447-84F5-426B-AEA1-36C6A2C64C88}"/>
              </a:ext>
            </a:extLst>
          </p:cNvPr>
          <p:cNvSpPr txBox="1"/>
          <p:nvPr/>
        </p:nvSpPr>
        <p:spPr>
          <a:xfrm>
            <a:off x="3619130" y="4145279"/>
            <a:ext cx="6094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3. אמת ויציב.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468105ED-471C-471D-991F-DC51716983BE}"/>
              </a:ext>
            </a:extLst>
          </p:cNvPr>
          <p:cNvSpPr txBox="1"/>
          <p:nvPr/>
        </p:nvSpPr>
        <p:spPr>
          <a:xfrm>
            <a:off x="1241394" y="3419443"/>
            <a:ext cx="699560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קריאת שמע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B9CD7F8-148E-40B8-8108-980B261E7706}"/>
              </a:ext>
            </a:extLst>
          </p:cNvPr>
          <p:cNvSpPr txBox="1"/>
          <p:nvPr/>
        </p:nvSpPr>
        <p:spPr>
          <a:xfrm>
            <a:off x="-722051" y="230200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800" b="1" dirty="0">
                <a:solidFill>
                  <a:schemeClr val="accent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1.מעריב ערבים.</a:t>
            </a:r>
          </a:p>
          <a:p>
            <a:pPr algn="r" rtl="1"/>
            <a:r>
              <a:rPr lang="he-IL" sz="2800" b="1" dirty="0">
                <a:solidFill>
                  <a:schemeClr val="accent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2.אהבה</a:t>
            </a:r>
            <a:r>
              <a:rPr lang="he-IL" dirty="0">
                <a:solidFill>
                  <a:schemeClr val="accent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1BB84A56-CE8C-415E-A377-612DA752E47F}"/>
              </a:ext>
            </a:extLst>
          </p:cNvPr>
          <p:cNvSpPr txBox="1"/>
          <p:nvPr/>
        </p:nvSpPr>
        <p:spPr>
          <a:xfrm>
            <a:off x="-992081" y="4063152"/>
            <a:ext cx="64540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endParaRPr lang="he-IL" sz="2800" b="1" dirty="0">
              <a:solidFill>
                <a:schemeClr val="accent4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800" b="1" dirty="0">
                <a:solidFill>
                  <a:schemeClr val="accent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3.אמת אמונה.  </a:t>
            </a:r>
          </a:p>
          <a:p>
            <a:pPr algn="r" rtl="1"/>
            <a:r>
              <a:rPr lang="he-IL" sz="2800" b="1" dirty="0">
                <a:solidFill>
                  <a:schemeClr val="accent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4.השכיבנו.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F5D8C0C3-86CA-42AC-B7B2-F3088353C065}"/>
              </a:ext>
            </a:extLst>
          </p:cNvPr>
          <p:cNvSpPr txBox="1"/>
          <p:nvPr/>
        </p:nvSpPr>
        <p:spPr>
          <a:xfrm>
            <a:off x="9969622" y="3478242"/>
            <a:ext cx="14115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 ברכות</a:t>
            </a:r>
          </a:p>
        </p:txBody>
      </p:sp>
      <p:sp>
        <p:nvSpPr>
          <p:cNvPr id="25" name="סוגר מסולסל שמאלי 24">
            <a:extLst>
              <a:ext uri="{FF2B5EF4-FFF2-40B4-BE49-F238E27FC236}">
                <a16:creationId xmlns:a16="http://schemas.microsoft.com/office/drawing/2014/main" id="{76D3FC5F-A31F-4457-9936-B81C2204C393}"/>
              </a:ext>
            </a:extLst>
          </p:cNvPr>
          <p:cNvSpPr/>
          <p:nvPr/>
        </p:nvSpPr>
        <p:spPr>
          <a:xfrm>
            <a:off x="2022628" y="2685606"/>
            <a:ext cx="424649" cy="245870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r" rtl="1"/>
            <a:endParaRPr lang="he-IL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סוגר מסולסל ימני 25">
            <a:extLst>
              <a:ext uri="{FF2B5EF4-FFF2-40B4-BE49-F238E27FC236}">
                <a16:creationId xmlns:a16="http://schemas.microsoft.com/office/drawing/2014/main" id="{DEA93073-BFCF-4830-B504-82B84701DC0D}"/>
              </a:ext>
            </a:extLst>
          </p:cNvPr>
          <p:cNvSpPr/>
          <p:nvPr/>
        </p:nvSpPr>
        <p:spPr>
          <a:xfrm>
            <a:off x="9615994" y="2543175"/>
            <a:ext cx="340678" cy="2285999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r" rtl="1"/>
            <a:endParaRPr lang="he-IL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025567FA-5693-4FCC-9EBB-7B3FB9455CA8}"/>
              </a:ext>
            </a:extLst>
          </p:cNvPr>
          <p:cNvSpPr txBox="1"/>
          <p:nvPr/>
        </p:nvSpPr>
        <p:spPr>
          <a:xfrm>
            <a:off x="365182" y="3665664"/>
            <a:ext cx="16272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>
                <a:solidFill>
                  <a:schemeClr val="accent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 ברכות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DD554870-F484-40AD-AC1B-EC42CA948A15}"/>
              </a:ext>
            </a:extLst>
          </p:cNvPr>
          <p:cNvSpPr txBox="1"/>
          <p:nvPr/>
        </p:nvSpPr>
        <p:spPr>
          <a:xfrm>
            <a:off x="7370915" y="1440243"/>
            <a:ext cx="19126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בבוקר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59EBDFAF-6A11-4087-8BB3-F934B9459FD8}"/>
              </a:ext>
            </a:extLst>
          </p:cNvPr>
          <p:cNvSpPr txBox="1"/>
          <p:nvPr/>
        </p:nvSpPr>
        <p:spPr>
          <a:xfrm>
            <a:off x="3114675" y="1461083"/>
            <a:ext cx="15525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6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בערב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238729A3-A4D4-4542-AA40-53BD3D46D3DC}"/>
              </a:ext>
            </a:extLst>
          </p:cNvPr>
          <p:cNvSpPr/>
          <p:nvPr/>
        </p:nvSpPr>
        <p:spPr>
          <a:xfrm>
            <a:off x="9701770" y="97610"/>
            <a:ext cx="2462161" cy="6394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דיני המצווה</a:t>
            </a:r>
          </a:p>
        </p:txBody>
      </p:sp>
    </p:spTree>
    <p:extLst>
      <p:ext uri="{BB962C8B-B14F-4D97-AF65-F5344CB8AC3E}">
        <p14:creationId xmlns:p14="http://schemas.microsoft.com/office/powerpoint/2010/main" val="3469957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5" grpId="0"/>
      <p:bldP spid="17" grpId="0"/>
      <p:bldP spid="22" grpId="0"/>
      <p:bldP spid="25" grpId="0" animBg="1"/>
      <p:bldP spid="26" grpId="0" animBg="1"/>
      <p:bldP spid="28" grpId="0"/>
      <p:bldP spid="29" grpId="0"/>
      <p:bldP spid="30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20575A1-E202-4D47-A5EA-31C632D762C1}"/>
              </a:ext>
            </a:extLst>
          </p:cNvPr>
          <p:cNvSpPr txBox="1"/>
          <p:nvPr/>
        </p:nvSpPr>
        <p:spPr>
          <a:xfrm>
            <a:off x="4052737" y="2581210"/>
            <a:ext cx="7799666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לכתחילה צריך הקורא להשמיע לאזנו מה שמוציא.</a:t>
            </a:r>
          </a:p>
          <a:p>
            <a:pPr algn="r" rtl="1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בדיעבד, אם לא השמיע לאזנו, אך קרא בשפתיו- יצא. </a:t>
            </a:r>
            <a:br>
              <a: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*מי שהרהר את המילים </a:t>
            </a:r>
            <a:r>
              <a:rPr lang="he-IL" sz="24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בלבו</a:t>
            </a:r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ולא אמר אותם ממש- לא יצא ידי חובה.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B395A2FE-0EBC-43F2-9C0F-5D874D6B2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99643" cy="2980465"/>
          </a:xfrm>
          <a:prstGeom prst="rect">
            <a:avLst/>
          </a:prstGeom>
        </p:spPr>
      </p:pic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6432795F-BD36-4C68-8B19-2ED375EA77BC}"/>
              </a:ext>
            </a:extLst>
          </p:cNvPr>
          <p:cNvSpPr/>
          <p:nvPr/>
        </p:nvSpPr>
        <p:spPr>
          <a:xfrm>
            <a:off x="6910252" y="97610"/>
            <a:ext cx="5253680" cy="6394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דיני המצווה- אופן קריאת שמע ישראל</a:t>
            </a:r>
          </a:p>
        </p:txBody>
      </p:sp>
    </p:spTree>
    <p:extLst>
      <p:ext uri="{BB962C8B-B14F-4D97-AF65-F5344CB8AC3E}">
        <p14:creationId xmlns:p14="http://schemas.microsoft.com/office/powerpoint/2010/main" val="396522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A8BFD480-6F57-433C-BEA0-BACDCA4484BF}"/>
              </a:ext>
            </a:extLst>
          </p:cNvPr>
          <p:cNvSpPr txBox="1"/>
          <p:nvPr/>
        </p:nvSpPr>
        <p:spPr>
          <a:xfrm rot="20626693">
            <a:off x="301409" y="3981112"/>
            <a:ext cx="3853211" cy="21852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he-IL" sz="2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הזכרת כל התיבות והאותיות</a:t>
            </a:r>
            <a:r>
              <a:rPr 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אם אדם לא הזכיר מילה מסוימת </a:t>
            </a:r>
          </a:p>
          <a:p>
            <a:pPr algn="r" rtl="1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הדין: </a:t>
            </a:r>
          </a:p>
          <a:p>
            <a:pPr algn="r" rtl="1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לא עשה כך לא יצא</a:t>
            </a:r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B395A2FE-0EBC-43F2-9C0F-5D874D6B2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99643" cy="2980465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61B60EFD-D692-4FDC-B8F0-DCCC6BBAE8F5}"/>
              </a:ext>
            </a:extLst>
          </p:cNvPr>
          <p:cNvSpPr txBox="1"/>
          <p:nvPr/>
        </p:nvSpPr>
        <p:spPr>
          <a:xfrm>
            <a:off x="4239432" y="1252419"/>
            <a:ext cx="7924500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he-IL" sz="24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הקורא את "שמע ישראל" צריך לדקדק באותיותיה מלכתחילה. </a:t>
            </a:r>
            <a:br>
              <a:rPr lang="en-US" sz="24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אבל אם קרא בלי לדקדק- יצא ידי חובה.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במה צריך לדקדק?</a:t>
            </a:r>
          </a:p>
          <a:p>
            <a:pPr algn="r" rtl="1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*מלה המסתיימת באות מסוימת והמלה אחריה מתחילה באותה אות,      </a:t>
            </a:r>
          </a:p>
          <a:p>
            <a:pPr algn="r" rtl="1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יש לתת ריווח בין מלה למלה.</a:t>
            </a:r>
          </a:p>
          <a:p>
            <a:pPr algn="r" rtl="1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 כגון: בכ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ל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ל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בבך, עש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ב ב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שדך, ואבדת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ם מ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הרה, בכ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ל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ל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בבכם, </a:t>
            </a:r>
            <a:b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algn="r" rtl="1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*הדגשה של אותיות שעלולות להישמע כאות אחרת.</a:t>
            </a:r>
            <a:b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כגון: האות  ז'  של המלה "ת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ז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כרו" שלא תשמע כמו ס ותשנה את משמעות המילה</a:t>
            </a:r>
          </a:p>
          <a:p>
            <a:pPr algn="r" rtl="1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*להאריך את המילה אחד וכן  להאריך את האות דל"ת כפי הראוי.</a:t>
            </a:r>
          </a:p>
          <a:p>
            <a:pPr algn="r" rtl="1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               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6432795F-BD36-4C68-8B19-2ED375EA77BC}"/>
              </a:ext>
            </a:extLst>
          </p:cNvPr>
          <p:cNvSpPr/>
          <p:nvPr/>
        </p:nvSpPr>
        <p:spPr>
          <a:xfrm>
            <a:off x="6910252" y="97610"/>
            <a:ext cx="5253680" cy="6394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דיני המצווה- אופן קריאת שמע ישראל</a:t>
            </a:r>
          </a:p>
        </p:txBody>
      </p:sp>
    </p:spTree>
    <p:extLst>
      <p:ext uri="{BB962C8B-B14F-4D97-AF65-F5344CB8AC3E}">
        <p14:creationId xmlns:p14="http://schemas.microsoft.com/office/powerpoint/2010/main" val="7051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8">
            <a:extLst>
              <a:ext uri="{FF2B5EF4-FFF2-40B4-BE49-F238E27FC236}">
                <a16:creationId xmlns:a16="http://schemas.microsoft.com/office/drawing/2014/main" id="{7F4FAA34-BA41-404F-A758-905756BC6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59863"/>
              </p:ext>
            </p:extLst>
          </p:nvPr>
        </p:nvGraphicFramePr>
        <p:xfrm>
          <a:off x="813195" y="1418434"/>
          <a:ext cx="10342485" cy="4133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47495">
                  <a:extLst>
                    <a:ext uri="{9D8B030D-6E8A-4147-A177-3AD203B41FA5}">
                      <a16:colId xmlns:a16="http://schemas.microsoft.com/office/drawing/2014/main" val="2871771752"/>
                    </a:ext>
                  </a:extLst>
                </a:gridCol>
                <a:gridCol w="3447495">
                  <a:extLst>
                    <a:ext uri="{9D8B030D-6E8A-4147-A177-3AD203B41FA5}">
                      <a16:colId xmlns:a16="http://schemas.microsoft.com/office/drawing/2014/main" val="3154827162"/>
                    </a:ext>
                  </a:extLst>
                </a:gridCol>
                <a:gridCol w="3447495">
                  <a:extLst>
                    <a:ext uri="{9D8B030D-6E8A-4147-A177-3AD203B41FA5}">
                      <a16:colId xmlns:a16="http://schemas.microsoft.com/office/drawing/2014/main" val="3891362720"/>
                    </a:ext>
                  </a:extLst>
                </a:gridCol>
              </a:tblGrid>
              <a:tr h="861374">
                <a:tc>
                  <a:txBody>
                    <a:bodyPr/>
                    <a:lstStyle/>
                    <a:p>
                      <a:pPr algn="ctr" rtl="1"/>
                      <a:br>
                        <a:rPr lang="en-US" dirty="0"/>
                      </a:br>
                      <a:r>
                        <a:rPr lang="he-IL" dirty="0"/>
                        <a:t>מקום ההפסקה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לשאול בשלום- </a:t>
                      </a:r>
                      <a:br>
                        <a:rPr lang="en-US" dirty="0"/>
                      </a:br>
                      <a:r>
                        <a:rPr lang="he-IL" dirty="0"/>
                        <a:t>המתפלל יוזם לדבר עם אדם אחר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להשיב שלום- </a:t>
                      </a:r>
                      <a:br>
                        <a:rPr lang="en-US" dirty="0"/>
                      </a:br>
                      <a:r>
                        <a:rPr lang="he-IL" dirty="0"/>
                        <a:t>מענה לאדם אחר ששאל בשלומו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346399"/>
                  </a:ext>
                </a:extLst>
              </a:tr>
              <a:tr h="163595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937413"/>
                  </a:ext>
                </a:extLst>
              </a:tr>
              <a:tr h="1635953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341134"/>
                  </a:ext>
                </a:extLst>
              </a:tr>
            </a:tbl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D4CC2136-D2AF-47B2-8418-344066BD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227" y="250521"/>
            <a:ext cx="10515600" cy="1020330"/>
          </a:xfrm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שאילת שלום והשבת שלום בקריאת שמע וברכותיה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A623FD6-2981-466C-99F7-7AB19BFA3079}"/>
              </a:ext>
            </a:extLst>
          </p:cNvPr>
          <p:cNvSpPr/>
          <p:nvPr/>
        </p:nvSpPr>
        <p:spPr>
          <a:xfrm>
            <a:off x="8086476" y="2557505"/>
            <a:ext cx="2707689" cy="102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בין הפרקים-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בין פרשה לפרשה. 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בין ברכה לברכה.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4F5D39DD-FAF3-49E1-9331-AA6E75F35CB8}"/>
              </a:ext>
            </a:extLst>
          </p:cNvPr>
          <p:cNvSpPr/>
          <p:nvPr/>
        </p:nvSpPr>
        <p:spPr>
          <a:xfrm>
            <a:off x="8233147" y="4042203"/>
            <a:ext cx="2707690" cy="1349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באמצע-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באמצע  אחת מפרשיות קריאת שמע.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באמצע אחת מברכות קריאת שמע.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0CC8AC0-C982-4649-8E55-D534D5D127F4}"/>
              </a:ext>
            </a:extLst>
          </p:cNvPr>
          <p:cNvSpPr/>
          <p:nvPr/>
        </p:nvSpPr>
        <p:spPr>
          <a:xfrm>
            <a:off x="4625517" y="2461936"/>
            <a:ext cx="2996213" cy="967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רק כלפי מי שיש לכבדו, </a:t>
            </a:r>
          </a:p>
          <a:p>
            <a:pPr algn="ctr"/>
            <a:r>
              <a:rPr lang="he-IL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 שיראים ממנו.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9C8F21B-D718-40CF-AA7B-C9D4B2840CC2}"/>
              </a:ext>
            </a:extLst>
          </p:cNvPr>
          <p:cNvSpPr/>
          <p:nvPr/>
        </p:nvSpPr>
        <p:spPr>
          <a:xfrm>
            <a:off x="4486330" y="4042203"/>
            <a:ext cx="2996214" cy="1349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רק כלפי מי שיראים ממנו</a:t>
            </a:r>
          </a:p>
          <a:p>
            <a:pPr algn="ctr"/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 מפרשים: 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מלכים גויים או שרים גדולים.</a:t>
            </a:r>
          </a:p>
          <a:p>
            <a:pPr algn="ctr"/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 מפרשים: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אביו או רבו.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D3829527-62AA-4E2F-B94E-3672EBDF7EE4}"/>
              </a:ext>
            </a:extLst>
          </p:cNvPr>
          <p:cNvSpPr/>
          <p:nvPr/>
        </p:nvSpPr>
        <p:spPr>
          <a:xfrm>
            <a:off x="1036320" y="2461936"/>
            <a:ext cx="3116062" cy="96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לכל אדם.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B979BE6A-B6AD-4028-9454-8A54C55B10CB}"/>
              </a:ext>
            </a:extLst>
          </p:cNvPr>
          <p:cNvSpPr/>
          <p:nvPr/>
        </p:nvSpPr>
        <p:spPr>
          <a:xfrm>
            <a:off x="1036320" y="3947647"/>
            <a:ext cx="3116062" cy="1349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למי שיש לכבדו,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וכן מי שיראים ממנו.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672BE932-4C9D-46B3-A4C0-924A779429D0}"/>
              </a:ext>
            </a:extLst>
          </p:cNvPr>
          <p:cNvSpPr txBox="1"/>
          <p:nvPr/>
        </p:nvSpPr>
        <p:spPr>
          <a:xfrm>
            <a:off x="342549" y="5735555"/>
            <a:ext cx="1034248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ספר החינוך מעיר שלמרות ההיתר, אין זה מקובל להפסיק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algn="ctr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ולא מצוי שאדם מקפיד על חברו על שלא הפסיק כדי לשאול בשלומו או מלהשיב לו </a:t>
            </a:r>
          </a:p>
          <a:p>
            <a:pPr algn="ctr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אפילו בין הפרקים שדינם קל יותר.</a:t>
            </a:r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6EF4DBFD-7A4E-47C1-B543-2A111E1B71C8}"/>
              </a:ext>
            </a:extLst>
          </p:cNvPr>
          <p:cNvSpPr/>
          <p:nvPr/>
        </p:nvSpPr>
        <p:spPr>
          <a:xfrm>
            <a:off x="9980023" y="97610"/>
            <a:ext cx="2183908" cy="6394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דיני המצווה</a:t>
            </a:r>
          </a:p>
        </p:txBody>
      </p:sp>
    </p:spTree>
    <p:extLst>
      <p:ext uri="{BB962C8B-B14F-4D97-AF65-F5344CB8AC3E}">
        <p14:creationId xmlns:p14="http://schemas.microsoft.com/office/powerpoint/2010/main" val="122449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A5134C-3930-4947-AD1F-48BA480F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86" y="1375784"/>
            <a:ext cx="10898080" cy="1325563"/>
          </a:xfrm>
        </p:spPr>
        <p:txBody>
          <a:bodyPr/>
          <a:lstStyle/>
          <a:p>
            <a:r>
              <a:rPr lang="he-IL" dirty="0"/>
              <a:t> </a:t>
            </a:r>
            <a:r>
              <a:rPr lang="he-IL" sz="7200" dirty="0">
                <a:solidFill>
                  <a:schemeClr val="bg1"/>
                </a:solidFill>
              </a:rPr>
              <a:t>נוֹהֶגֶת :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5102D57-603F-4CCE-9325-B36C185A2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240" y="505289"/>
            <a:ext cx="3011685" cy="306655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23191A6-DFDD-4371-8763-C6002D66A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49" y="491632"/>
            <a:ext cx="3773751" cy="306387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C88DB21-A219-44D9-B010-2380C99C9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94" y="433419"/>
            <a:ext cx="1852390" cy="4897114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9BCE1CD-1A15-44B9-AFA2-39A1C706BE31}"/>
              </a:ext>
            </a:extLst>
          </p:cNvPr>
          <p:cNvSpPr txBox="1"/>
          <p:nvPr/>
        </p:nvSpPr>
        <p:spPr>
          <a:xfrm>
            <a:off x="6844220" y="975788"/>
            <a:ext cx="202410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/>
              <a:t>בכל מקום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56CDBEF-D91B-4826-B5D1-07C85D84D0A2}"/>
              </a:ext>
            </a:extLst>
          </p:cNvPr>
          <p:cNvSpPr txBox="1"/>
          <p:nvPr/>
        </p:nvSpPr>
        <p:spPr>
          <a:xfrm>
            <a:off x="2893075" y="1127650"/>
            <a:ext cx="211320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/>
              <a:t>בכל זמן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C462579-47EB-4F3D-8553-A6AD3C91B0B7}"/>
              </a:ext>
            </a:extLst>
          </p:cNvPr>
          <p:cNvSpPr txBox="1"/>
          <p:nvPr/>
        </p:nvSpPr>
        <p:spPr>
          <a:xfrm rot="19346653">
            <a:off x="-268429" y="3093842"/>
            <a:ext cx="297031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/>
              <a:t>בזכרים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F6B60CFC-8FDA-402E-8D13-3921CC504C21}"/>
              </a:ext>
            </a:extLst>
          </p:cNvPr>
          <p:cNvSpPr/>
          <p:nvPr/>
        </p:nvSpPr>
        <p:spPr>
          <a:xfrm rot="19442338">
            <a:off x="331592" y="4800693"/>
            <a:ext cx="2898901" cy="11761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לא בנקבות-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מצוות עשה שהזמן </a:t>
            </a:r>
            <a:r>
              <a:rPr lang="he-IL" sz="2000" b="1" dirty="0" err="1">
                <a:solidFill>
                  <a:schemeClr val="tx1"/>
                </a:solidFill>
              </a:rPr>
              <a:t>גרמא</a:t>
            </a:r>
            <a:r>
              <a:rPr lang="he-IL" sz="2000" dirty="0"/>
              <a:t>.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0A2D7338-A7E9-4E36-A116-0FD6DBED87D1}"/>
              </a:ext>
            </a:extLst>
          </p:cNvPr>
          <p:cNvSpPr/>
          <p:nvPr/>
        </p:nvSpPr>
        <p:spPr>
          <a:xfrm>
            <a:off x="4028218" y="3774274"/>
            <a:ext cx="7554897" cy="8345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מי שלא קרא קריאת שמע באחד מן הזמנים שנקבעו-ביטל מצוות עשה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A0F6783B-94EA-4CEE-A2B8-20D952117A9C}"/>
              </a:ext>
            </a:extLst>
          </p:cNvPr>
          <p:cNvSpPr/>
          <p:nvPr/>
        </p:nvSpPr>
        <p:spPr>
          <a:xfrm>
            <a:off x="4425188" y="4811206"/>
            <a:ext cx="7253006" cy="18615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br>
              <a:rPr lang="en-US" sz="2000" b="1" dirty="0"/>
            </a:br>
            <a:r>
              <a:rPr lang="he-IL" sz="2000" b="1" dirty="0"/>
              <a:t>הרמב"ן מנה את מצוות קריאת שמע כ</a:t>
            </a:r>
            <a:r>
              <a:rPr lang="he-IL" sz="2800" b="1" dirty="0"/>
              <a:t>שת</a:t>
            </a:r>
            <a:r>
              <a:rPr lang="he-IL" sz="2000" b="1" dirty="0"/>
              <a:t>י מצוות:</a:t>
            </a:r>
          </a:p>
          <a:p>
            <a:pPr algn="ctr" rtl="1"/>
            <a:r>
              <a:rPr lang="he-IL" sz="2000" b="1" dirty="0"/>
              <a:t>קריאת שמע </a:t>
            </a:r>
            <a:r>
              <a:rPr lang="he-IL" sz="2400" b="1" dirty="0"/>
              <a:t>ביום</a:t>
            </a:r>
          </a:p>
          <a:p>
            <a:pPr algn="ctr" rtl="1"/>
            <a:r>
              <a:rPr lang="he-IL" sz="2000" b="1" dirty="0"/>
              <a:t>קריאת שמע </a:t>
            </a:r>
            <a:r>
              <a:rPr lang="he-IL" sz="2400" b="1" dirty="0"/>
              <a:t>בלילה</a:t>
            </a:r>
          </a:p>
          <a:p>
            <a:pPr algn="ctr" rtl="1"/>
            <a:r>
              <a:rPr lang="he-IL" sz="2400" b="1" dirty="0"/>
              <a:t>              </a:t>
            </a:r>
            <a:r>
              <a:rPr lang="he-IL" sz="2000" b="1" dirty="0"/>
              <a:t>מפני ש : זמניהן שונים. וזו אינה מעכבת זו.</a:t>
            </a:r>
          </a:p>
          <a:p>
            <a:pPr algn="ctr" rtl="1"/>
            <a:r>
              <a:rPr lang="he-IL" sz="2000" b="1" dirty="0"/>
              <a:t>אך לא כך קבע ספר החינוך </a:t>
            </a:r>
          </a:p>
          <a:p>
            <a:pPr algn="ctr" rtl="1"/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38872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CE9A6E4A-F7E7-47C5-A923-58792825E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5563"/>
            <a:ext cx="4113735" cy="2152437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7EF60EBF-6F1E-453E-BBBD-4896F9B9E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304108"/>
            <a:ext cx="9404723" cy="1400530"/>
          </a:xfrm>
        </p:spPr>
        <p:txBody>
          <a:bodyPr/>
          <a:lstStyle/>
          <a:p>
            <a:pPr algn="ctr"/>
            <a:r>
              <a:rPr lang="he-IL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he-IL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הגדרת המצווה: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574B450-BE83-48D2-956C-029164379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86" y="1397330"/>
            <a:ext cx="11091226" cy="46863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4000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מצוות עשה מהתורה-</a:t>
            </a:r>
            <a:br>
              <a:rPr lang="en-US" sz="4000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000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לקרוא</a:t>
            </a:r>
            <a:br>
              <a:rPr lang="en-US" sz="4000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000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בכל יום, בערב ובבוקר את הפסוק</a:t>
            </a:r>
            <a:r>
              <a:rPr lang="he-IL" sz="4000" b="1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marL="0" indent="0" algn="ctr">
              <a:buNone/>
            </a:pPr>
            <a:r>
              <a:rPr lang="he-IL" b="1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marL="0" indent="0" algn="ctr">
              <a:buNone/>
            </a:pPr>
            <a:r>
              <a:rPr lang="he-IL" sz="6600" b="1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"שמע ישראל ה' אלוהינו ה' אחד"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)</a:t>
            </a:r>
            <a:r>
              <a:rPr lang="he-IL" sz="2000" b="1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דברים </a:t>
            </a:r>
            <a:r>
              <a:rPr lang="he-IL" sz="2000" b="1" dirty="0" err="1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ו,ד</a:t>
            </a:r>
            <a:r>
              <a:rPr lang="he-IL" sz="2000" b="1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)</a:t>
            </a:r>
            <a:b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</a:br>
            <a:r>
              <a:rPr lang="he-IL" sz="6600" b="1" dirty="0">
                <a:solidFill>
                  <a:schemeClr val="accent4">
                    <a:lumMod val="75000"/>
                  </a:schemeClr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                                  </a:t>
            </a:r>
            <a:endParaRPr lang="he-IL" dirty="0">
              <a:solidFill>
                <a:schemeClr val="accent4">
                  <a:lumMod val="75000"/>
                </a:schemeClr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  <a:p>
            <a:pPr algn="ctr"/>
            <a:endParaRPr lang="he-IL" sz="4400" dirty="0">
              <a:solidFill>
                <a:schemeClr val="accent4">
                  <a:lumMod val="75000"/>
                </a:schemeClr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  <a:p>
            <a:pPr algn="ctr"/>
            <a:endParaRPr lang="he-IL" dirty="0">
              <a:solidFill>
                <a:schemeClr val="accent4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942E6F26-5461-48E6-8304-AF15A96F74F4}"/>
              </a:ext>
            </a:extLst>
          </p:cNvPr>
          <p:cNvSpPr txBox="1">
            <a:spLocks/>
          </p:cNvSpPr>
          <p:nvPr/>
        </p:nvSpPr>
        <p:spPr>
          <a:xfrm>
            <a:off x="4241342" y="5757883"/>
            <a:ext cx="7950658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*המצווה מדברת על קריאת שמע של תפילת שחרית ותפילת ערבית.</a:t>
            </a:r>
            <a:b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ישנה מצווה נוספת שהיא קריאת שמע שעל המיטה- אבל זו לא המצווה שלנו.</a:t>
            </a:r>
            <a:endParaRPr lang="he-IL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46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>
            <a:extLst>
              <a:ext uri="{FF2B5EF4-FFF2-40B4-BE49-F238E27FC236}">
                <a16:creationId xmlns:a16="http://schemas.microsoft.com/office/drawing/2014/main" id="{2F23D27C-5161-47C3-8A36-8CCED85B5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146" y="-74334"/>
            <a:ext cx="2952565" cy="2259252"/>
          </a:xfrm>
          <a:prstGeom prst="rect">
            <a:avLst/>
          </a:prstGeom>
        </p:spPr>
      </p:pic>
      <p:sp>
        <p:nvSpPr>
          <p:cNvPr id="15" name="פיצוץ : 14 נקודות 14">
            <a:extLst>
              <a:ext uri="{FF2B5EF4-FFF2-40B4-BE49-F238E27FC236}">
                <a16:creationId xmlns:a16="http://schemas.microsoft.com/office/drawing/2014/main" id="{3D39509F-09D1-4CC9-BE98-BB28E76A74D8}"/>
              </a:ext>
            </a:extLst>
          </p:cNvPr>
          <p:cNvSpPr/>
          <p:nvPr/>
        </p:nvSpPr>
        <p:spPr>
          <a:xfrm rot="291137">
            <a:off x="2684637" y="4241780"/>
            <a:ext cx="7373353" cy="305059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יכולנו לחשוב שהמילים בפסוק מציינות את אופן הקריאה של הפסוק אך חז"ל מלמדים אותנו שהם מציינות את זמן הקריאה.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A9138D9-C230-4314-BA86-7EE52135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64" y="200168"/>
            <a:ext cx="8596668" cy="1320800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מהיכן לומדים שצריך לקרוא את קריאת שמע בבוקר ובערב?</a:t>
            </a: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CDA37436-81BA-4FE6-86D0-39B52FE58873}"/>
              </a:ext>
            </a:extLst>
          </p:cNvPr>
          <p:cNvSpPr txBox="1">
            <a:spLocks/>
          </p:cNvSpPr>
          <p:nvPr/>
        </p:nvSpPr>
        <p:spPr>
          <a:xfrm>
            <a:off x="431074" y="1428871"/>
            <a:ext cx="971865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"וְדִבַּרְתָּ בָּם בְּשִׁבְתְּךָ בְּבֵיתֶךָ וּבְלֶכְתְּךָ בַדֶּרֶךְ </a:t>
            </a:r>
            <a:r>
              <a:rPr lang="he-IL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ובשכבך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ובקומך"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377E863-10DC-49F1-9464-D91D20292351}"/>
              </a:ext>
            </a:extLst>
          </p:cNvPr>
          <p:cNvSpPr txBox="1"/>
          <p:nvPr/>
        </p:nvSpPr>
        <p:spPr>
          <a:xfrm>
            <a:off x="6689980" y="2706698"/>
            <a:ext cx="3906175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3200" b="1" u="sng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3200" b="1" u="sng" dirty="0" err="1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בשכבך</a:t>
            </a:r>
            <a:r>
              <a:rPr lang="he-IL" sz="3200" b="1" u="sng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"- </a:t>
            </a:r>
          </a:p>
          <a:p>
            <a:pPr algn="r" rtl="1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בשעה שבני אדם </a:t>
            </a:r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שוכבין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(ישנים) כלומר,  כל הלילה עד שיעלה עמוד השחר.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B59634E-63C9-4CCE-935F-564F4FFB95D5}"/>
              </a:ext>
            </a:extLst>
          </p:cNvPr>
          <p:cNvSpPr txBox="1"/>
          <p:nvPr/>
        </p:nvSpPr>
        <p:spPr>
          <a:xfrm>
            <a:off x="315485" y="2735890"/>
            <a:ext cx="4506686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3200" b="1" u="sng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"ובקומך"</a:t>
            </a:r>
            <a:endParaRPr lang="he-IL" b="1" u="sng" dirty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בשעה שבני אדם קמין. מתחילת היום,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כלומר כשהבוקר אור, הזמן שבו אדם מכיר את חברו בריחוק ארבע אמות, עד שלש שעות זמניות.</a:t>
            </a: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A50E69D3-9DFE-4417-8FEC-3B1360FAB4D2}"/>
              </a:ext>
            </a:extLst>
          </p:cNvPr>
          <p:cNvCxnSpPr>
            <a:cxnSpLocks/>
          </p:cNvCxnSpPr>
          <p:nvPr/>
        </p:nvCxnSpPr>
        <p:spPr>
          <a:xfrm>
            <a:off x="5381897" y="2073834"/>
            <a:ext cx="1776549" cy="4767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EFAAE777-B4D0-47FA-994E-8349B61FE7B4}"/>
              </a:ext>
            </a:extLst>
          </p:cNvPr>
          <p:cNvCxnSpPr>
            <a:cxnSpLocks/>
          </p:cNvCxnSpPr>
          <p:nvPr/>
        </p:nvCxnSpPr>
        <p:spPr>
          <a:xfrm flipH="1">
            <a:off x="3696789" y="2089271"/>
            <a:ext cx="1619794" cy="4767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5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4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F200EA-ED10-47BF-9119-571ADC5D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070"/>
            <a:ext cx="10515600" cy="1325563"/>
          </a:xfrm>
        </p:spPr>
        <p:txBody>
          <a:bodyPr>
            <a:normAutofit/>
          </a:bodyPr>
          <a:lstStyle/>
          <a:p>
            <a:br>
              <a:rPr lang="he-IL" dirty="0">
                <a:solidFill>
                  <a:schemeClr val="tx1"/>
                </a:solidFill>
              </a:rPr>
            </a:b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38A9135-7513-464C-895D-0886D7175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1" y="-75256"/>
            <a:ext cx="3868445" cy="2071457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6579885-4A27-498E-8621-4BB969A894CE}"/>
              </a:ext>
            </a:extLst>
          </p:cNvPr>
          <p:cNvSpPr txBox="1"/>
          <p:nvPr/>
        </p:nvSpPr>
        <p:spPr>
          <a:xfrm rot="20559308">
            <a:off x="-3806721" y="785231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000" b="1" dirty="0"/>
              <a:t>כל הלילה 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13CB3EEE-4383-4687-9B3D-FE2A558BD36A}"/>
              </a:ext>
            </a:extLst>
          </p:cNvPr>
          <p:cNvSpPr txBox="1"/>
          <p:nvPr/>
        </p:nvSpPr>
        <p:spPr>
          <a:xfrm>
            <a:off x="3045591" y="211100"/>
            <a:ext cx="86641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4000" dirty="0"/>
              <a:t>מהיכן לומדים שמותר להגיד שמע ישראל כל הלילה? שזמן שכבה הוא כל הלילה?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B85638F6-25C7-46C8-B861-06586A73A164}"/>
              </a:ext>
            </a:extLst>
          </p:cNvPr>
          <p:cNvSpPr txBox="1"/>
          <p:nvPr/>
        </p:nvSpPr>
        <p:spPr>
          <a:xfrm>
            <a:off x="7221631" y="2431767"/>
            <a:ext cx="464312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לשון שכיבה מתייחסת </a:t>
            </a:r>
            <a:r>
              <a:rPr lang="he-IL" sz="2800" dirty="0"/>
              <a:t>ל</a:t>
            </a:r>
            <a:r>
              <a:rPr lang="he-IL" sz="2800" b="1" dirty="0"/>
              <a:t>מצב</a:t>
            </a:r>
            <a:r>
              <a:rPr lang="he-IL" dirty="0"/>
              <a:t> השינה ולא רק ל</a:t>
            </a:r>
            <a:r>
              <a:rPr lang="he-IL" sz="2800" b="1" dirty="0"/>
              <a:t>פעולת</a:t>
            </a:r>
            <a:r>
              <a:rPr lang="he-IL" dirty="0"/>
              <a:t> המעבר לשכיבה.</a:t>
            </a:r>
          </a:p>
          <a:p>
            <a:pPr algn="r" rtl="1"/>
            <a:r>
              <a:rPr lang="he-IL" dirty="0"/>
              <a:t>הוכחה מהפס':</a:t>
            </a:r>
          </a:p>
          <a:p>
            <a:pPr algn="r" rtl="1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" ושכבתם ואין מחריד"</a:t>
            </a:r>
            <a:r>
              <a:rPr lang="he-IL" dirty="0"/>
              <a:t>[ויקרא כ"ו, ו']</a:t>
            </a:r>
          </a:p>
          <a:p>
            <a:pPr algn="r" rtl="1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"לא ישכב עד יאכל טרף"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/>
              <a:t>[במדבר כ"ג, כ"ד].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A1B88E94-883B-4174-8F1F-154D6C73D40B}"/>
              </a:ext>
            </a:extLst>
          </p:cNvPr>
          <p:cNvSpPr txBox="1"/>
          <p:nvPr/>
        </p:nvSpPr>
        <p:spPr>
          <a:xfrm>
            <a:off x="1285015" y="2559552"/>
            <a:ext cx="423672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dirty="0"/>
              <a:t>לגבי </a:t>
            </a:r>
            <a:r>
              <a:rPr lang="he-IL" sz="3200" b="1" dirty="0"/>
              <a:t>המעבר לשכיבה </a:t>
            </a:r>
            <a:r>
              <a:rPr lang="he-IL" sz="2000" dirty="0"/>
              <a:t>בני אדם שונים זה מזה</a:t>
            </a:r>
          </a:p>
          <a:p>
            <a:pPr algn="r" rtl="1"/>
            <a:r>
              <a:rPr lang="he-IL" sz="2000" dirty="0"/>
              <a:t> יש מקדימים לישון, יש הישנים בחצי הלילה ויש הישנים בסוף הלילה.</a:t>
            </a:r>
          </a:p>
          <a:p>
            <a:pPr algn="r" rtl="1"/>
            <a:r>
              <a:rPr lang="he-IL" sz="2000" dirty="0"/>
              <a:t>ולכן כל הלילה נקרא זמן שכיבה.</a:t>
            </a:r>
          </a:p>
        </p:txBody>
      </p:sp>
      <p:sp>
        <p:nvSpPr>
          <p:cNvPr id="19" name="חץ: למטה 18">
            <a:extLst>
              <a:ext uri="{FF2B5EF4-FFF2-40B4-BE49-F238E27FC236}">
                <a16:creationId xmlns:a16="http://schemas.microsoft.com/office/drawing/2014/main" id="{3E46EAEB-C63A-441E-B485-7A8535AACEAA}"/>
              </a:ext>
            </a:extLst>
          </p:cNvPr>
          <p:cNvSpPr/>
          <p:nvPr/>
        </p:nvSpPr>
        <p:spPr>
          <a:xfrm>
            <a:off x="5783921" y="4262065"/>
            <a:ext cx="1869440" cy="1147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solidFill>
                <a:schemeClr val="tx1"/>
              </a:solidFill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985F21B5-FA78-4269-BC40-62409080B051}"/>
              </a:ext>
            </a:extLst>
          </p:cNvPr>
          <p:cNvSpPr txBox="1"/>
          <p:nvPr/>
        </p:nvSpPr>
        <p:spPr>
          <a:xfrm>
            <a:off x="1836761" y="5409567"/>
            <a:ext cx="789432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800" b="1" dirty="0"/>
              <a:t>ולכן זמן תחילת ק"ש של ערבית </a:t>
            </a:r>
          </a:p>
          <a:p>
            <a:pPr algn="r" rtl="1"/>
            <a:r>
              <a:rPr lang="he-IL" sz="2800" b="1" dirty="0"/>
              <a:t>מצאת הכוכבים, עד שיעלה עמוד השחר.</a:t>
            </a:r>
          </a:p>
          <a:p>
            <a:pPr algn="r" rtl="1"/>
            <a:r>
              <a:rPr lang="he-IL" sz="2000" dirty="0"/>
              <a:t>        "משעה שהכוהנים </a:t>
            </a:r>
            <a:r>
              <a:rPr lang="he-IL" sz="2000" dirty="0" err="1"/>
              <a:t>נכנסין</a:t>
            </a:r>
            <a:r>
              <a:rPr lang="he-IL" sz="2000" dirty="0"/>
              <a:t> לאכול בתרומתן", </a:t>
            </a:r>
          </a:p>
          <a:p>
            <a:pPr algn="r" rtl="1"/>
            <a:endParaRPr lang="he-IL" dirty="0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2AB6E87E-CA56-4608-88E8-E2BB9AB98442}"/>
              </a:ext>
            </a:extLst>
          </p:cNvPr>
          <p:cNvCxnSpPr/>
          <p:nvPr/>
        </p:nvCxnSpPr>
        <p:spPr>
          <a:xfrm>
            <a:off x="6578221" y="1534539"/>
            <a:ext cx="1214651" cy="897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EF7A4573-E541-4650-B710-E3326F5CBE7E}"/>
              </a:ext>
            </a:extLst>
          </p:cNvPr>
          <p:cNvCxnSpPr>
            <a:cxnSpLocks/>
          </p:cNvCxnSpPr>
          <p:nvPr/>
        </p:nvCxnSpPr>
        <p:spPr>
          <a:xfrm flipH="1">
            <a:off x="5186150" y="1534539"/>
            <a:ext cx="1392071" cy="1034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0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8" grpId="0"/>
      <p:bldP spid="19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תמונה 20">
            <a:extLst>
              <a:ext uri="{FF2B5EF4-FFF2-40B4-BE49-F238E27FC236}">
                <a16:creationId xmlns:a16="http://schemas.microsoft.com/office/drawing/2014/main" id="{BA9AC335-33B7-4440-8CDE-5ED66649D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6206"/>
            <a:ext cx="7236823" cy="1641794"/>
          </a:xfrm>
          <a:prstGeom prst="rect">
            <a:avLst/>
          </a:prstGeom>
        </p:spPr>
      </p:pic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EFED35C1-F166-4668-9B4C-6FC7E85CAEF5}"/>
              </a:ext>
            </a:extLst>
          </p:cNvPr>
          <p:cNvSpPr/>
          <p:nvPr/>
        </p:nvSpPr>
        <p:spPr>
          <a:xfrm>
            <a:off x="5473337" y="441957"/>
            <a:ext cx="6170751" cy="894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וּבְקוּמֶךָ= </a:t>
            </a:r>
            <a:r>
              <a:rPr lang="he-IL" b="1" dirty="0">
                <a:solidFill>
                  <a:schemeClr val="tx1"/>
                </a:solidFill>
              </a:rPr>
              <a:t>"ב</a:t>
            </a:r>
            <a:r>
              <a:rPr lang="he-IL" sz="3200" b="1" dirty="0">
                <a:solidFill>
                  <a:schemeClr val="tx1"/>
                </a:solidFill>
              </a:rPr>
              <a:t>זמן </a:t>
            </a:r>
            <a:r>
              <a:rPr lang="he-IL" b="1" dirty="0">
                <a:solidFill>
                  <a:schemeClr val="tx1"/>
                </a:solidFill>
              </a:rPr>
              <a:t>שבני אדם קמים "</a:t>
            </a:r>
          </a:p>
          <a:p>
            <a:pPr algn="ctr"/>
            <a:r>
              <a:rPr lang="he-IL" dirty="0">
                <a:solidFill>
                  <a:schemeClr val="tx1"/>
                </a:solidFill>
              </a:rPr>
              <a:t>. 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00D8BFD-D033-4136-BD5F-51B2E951B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833"/>
          <a:stretch/>
        </p:blipFill>
        <p:spPr>
          <a:xfrm>
            <a:off x="708850" y="598902"/>
            <a:ext cx="3464906" cy="2749233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AD080A6-D846-4682-936F-EF3B7033DAEE}"/>
              </a:ext>
            </a:extLst>
          </p:cNvPr>
          <p:cNvSpPr txBox="1"/>
          <p:nvPr/>
        </p:nvSpPr>
        <p:spPr>
          <a:xfrm rot="20208785">
            <a:off x="-118020" y="1162821"/>
            <a:ext cx="34925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בתחילת היום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72E77BA-1000-4F84-9513-89670FFE5340}"/>
              </a:ext>
            </a:extLst>
          </p:cNvPr>
          <p:cNvSpPr txBox="1"/>
          <p:nvPr/>
        </p:nvSpPr>
        <p:spPr>
          <a:xfrm>
            <a:off x="3997234" y="1774993"/>
            <a:ext cx="7646854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/>
              <a:t>* הזמן הוא בתחילת היום, </a:t>
            </a:r>
            <a:r>
              <a:rPr lang="he-IL" sz="2800" b="1" dirty="0"/>
              <a:t>בבוקר</a:t>
            </a:r>
            <a:r>
              <a:rPr lang="he-IL" sz="2400" dirty="0"/>
              <a:t>.</a:t>
            </a:r>
          </a:p>
          <a:p>
            <a:pPr algn="ctr" rtl="1"/>
            <a:r>
              <a:rPr lang="he-IL" sz="2400" dirty="0"/>
              <a:t>מהזמן שבו אדם יכול לזהות את חברו במרחק ארבע אמות,</a:t>
            </a:r>
          </a:p>
          <a:p>
            <a:pPr algn="ctr" rtl="1"/>
            <a:r>
              <a:rPr lang="he-IL" sz="2400" dirty="0"/>
              <a:t>עד סוף שלוש שעות זמניות.</a:t>
            </a:r>
          </a:p>
          <a:p>
            <a:pPr algn="ctr" rtl="1"/>
            <a:endParaRPr lang="he-IL" sz="2400" dirty="0"/>
          </a:p>
          <a:p>
            <a:pPr algn="ctr" rtl="1"/>
            <a:r>
              <a:rPr lang="he-IL" sz="2400" dirty="0"/>
              <a:t>*אי אפשר להגיד כל היום את קריאת שמע (של הבוקר) כי אדם בריא קם בתחילת היום ולא באמצע היום או בסופו.</a:t>
            </a:r>
          </a:p>
          <a:p>
            <a:pPr algn="ctr" rtl="1"/>
            <a:endParaRPr lang="he-IL" sz="2400" dirty="0"/>
          </a:p>
          <a:p>
            <a:pPr algn="ctr" rtl="1"/>
            <a:r>
              <a:rPr lang="he-IL" sz="2400" dirty="0"/>
              <a:t>*לפי הרמב"ם-</a:t>
            </a:r>
            <a:br>
              <a:rPr lang="en-US" sz="2400" dirty="0"/>
            </a:br>
            <a:r>
              <a:rPr lang="he-IL" sz="2400" dirty="0"/>
              <a:t>מי שלא קרא קריאת שמע של שחרית עד סוף שלוש שעות יכול לקרוא עד סוף היום כולל אמירת הברכות.</a:t>
            </a:r>
            <a:br>
              <a:rPr lang="en-US" sz="2400" dirty="0"/>
            </a:br>
            <a:r>
              <a:rPr lang="he-IL" sz="2400" b="1" dirty="0"/>
              <a:t>(דעתו לא נפסקה להלכה)</a:t>
            </a:r>
            <a:r>
              <a:rPr lang="he-I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4242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39CE7C-8DCF-4074-8F2A-75936BA3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solidFill>
                  <a:schemeClr val="accent4">
                    <a:lumMod val="75000"/>
                  </a:schemeClr>
                </a:solidFill>
              </a:rPr>
              <a:t>שורש המצווה: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6356C61-5F7A-4D38-909F-25D1008B7EC2}"/>
              </a:ext>
            </a:extLst>
          </p:cNvPr>
          <p:cNvSpPr txBox="1"/>
          <p:nvPr/>
        </p:nvSpPr>
        <p:spPr>
          <a:xfrm>
            <a:off x="1672046" y="997000"/>
            <a:ext cx="968175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b="1" dirty="0">
                <a:latin typeface="+mj-lt"/>
                <a:ea typeface="+mj-ea"/>
                <a:cs typeface="+mj-cs"/>
              </a:rPr>
              <a:t>שרצה השם לזכות עמו, שיקבלו עליהם מלכותו ויחודו </a:t>
            </a:r>
          </a:p>
          <a:p>
            <a:pPr algn="ctr" rtl="1"/>
            <a:r>
              <a:rPr lang="he-IL" sz="3200" b="1" dirty="0">
                <a:latin typeface="+mj-lt"/>
                <a:ea typeface="+mj-ea"/>
                <a:cs typeface="+mj-cs"/>
              </a:rPr>
              <a:t>בכל יום ולילה ,כל הימים שהם חיים.</a:t>
            </a:r>
          </a:p>
          <a:p>
            <a:pPr algn="ctr" rtl="1"/>
            <a:endParaRPr lang="he-IL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355B11A-81AE-4631-B3AF-0B407732F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487" y="2491837"/>
            <a:ext cx="3049461" cy="160972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6558B2F-68F7-4F6F-94C8-F8DE8B3AA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31" y="2358487"/>
            <a:ext cx="3119484" cy="1743075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C156D71-5B4A-4CBD-A643-C69818357979}"/>
              </a:ext>
            </a:extLst>
          </p:cNvPr>
          <p:cNvSpPr txBox="1"/>
          <p:nvPr/>
        </p:nvSpPr>
        <p:spPr>
          <a:xfrm>
            <a:off x="7800759" y="2491837"/>
            <a:ext cx="247687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/>
              <a:t>ביום-</a:t>
            </a:r>
          </a:p>
          <a:p>
            <a:pPr algn="ctr" rtl="1"/>
            <a:r>
              <a:rPr lang="he-IL" sz="2400" b="1" dirty="0"/>
              <a:t>כדי שהדבר ישפיע על מעשינו ביום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E56185B-EB8A-4C6D-992E-ACDBD2E56CDC}"/>
              </a:ext>
            </a:extLst>
          </p:cNvPr>
          <p:cNvSpPr txBox="1"/>
          <p:nvPr/>
        </p:nvSpPr>
        <p:spPr>
          <a:xfrm>
            <a:off x="1264020" y="2592434"/>
            <a:ext cx="265117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solidFill>
                  <a:schemeClr val="bg1">
                    <a:lumMod val="65000"/>
                  </a:schemeClr>
                </a:solidFill>
              </a:rPr>
              <a:t>      בלילה-</a:t>
            </a:r>
          </a:p>
          <a:p>
            <a:pPr algn="r" rtl="1"/>
            <a:r>
              <a:rPr lang="he-IL" sz="2400" b="1" dirty="0">
                <a:solidFill>
                  <a:schemeClr val="bg1">
                    <a:lumMod val="65000"/>
                  </a:schemeClr>
                </a:solidFill>
              </a:rPr>
              <a:t>לשמור אותנו מן החטא בלילה.</a:t>
            </a:r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9C579E33-F12F-42D1-B661-929054780C17}"/>
              </a:ext>
            </a:extLst>
          </p:cNvPr>
          <p:cNvSpPr/>
          <p:nvPr/>
        </p:nvSpPr>
        <p:spPr>
          <a:xfrm rot="20311138">
            <a:off x="123108" y="4279291"/>
            <a:ext cx="3895046" cy="963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מלכות ה'</a:t>
            </a:r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EFC17815-0553-4FBB-9A32-24A4BB0FAA90}"/>
              </a:ext>
            </a:extLst>
          </p:cNvPr>
          <p:cNvSpPr/>
          <p:nvPr/>
        </p:nvSpPr>
        <p:spPr>
          <a:xfrm rot="20689762">
            <a:off x="-539404" y="5219216"/>
            <a:ext cx="5220071" cy="89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שמירה מהחטא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00D904C-1EC3-419D-8A75-D13F96D1D45D}"/>
              </a:ext>
            </a:extLst>
          </p:cNvPr>
          <p:cNvSpPr/>
          <p:nvPr/>
        </p:nvSpPr>
        <p:spPr>
          <a:xfrm>
            <a:off x="4023207" y="5285685"/>
            <a:ext cx="8183815" cy="14726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האדם הוא חומרי והוא נמשך אחרי התאוות והבלי העולם הזה. ולכן הוא זקוק לדברים שיזכירו לו את מלכות ה' בעולם וישמרו אותו מהחטא.</a:t>
            </a:r>
          </a:p>
        </p:txBody>
      </p:sp>
    </p:spTree>
    <p:extLst>
      <p:ext uri="{BB962C8B-B14F-4D97-AF65-F5344CB8AC3E}">
        <p14:creationId xmlns:p14="http://schemas.microsoft.com/office/powerpoint/2010/main" val="2611685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6" grpId="0" animBg="1"/>
      <p:bldP spid="1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מסגרת משופעת 5">
            <a:extLst>
              <a:ext uri="{FF2B5EF4-FFF2-40B4-BE49-F238E27FC236}">
                <a16:creationId xmlns:a16="http://schemas.microsoft.com/office/drawing/2014/main" id="{355003B2-9DB1-43D4-B585-9E808ABD236A}"/>
              </a:ext>
            </a:extLst>
          </p:cNvPr>
          <p:cNvSpPr/>
          <p:nvPr/>
        </p:nvSpPr>
        <p:spPr>
          <a:xfrm>
            <a:off x="2234101" y="127560"/>
            <a:ext cx="7723797" cy="1308031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קריאת שמע זיכרון תמידי- </a:t>
            </a:r>
            <a:br>
              <a:rPr lang="en-US" sz="32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32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בלילה וביום</a:t>
            </a:r>
            <a:endParaRPr lang="he-IL" dirty="0"/>
          </a:p>
        </p:txBody>
      </p:sp>
      <p:sp>
        <p:nvSpPr>
          <p:cNvPr id="7" name="פיצוץ : 14 נקודות 6">
            <a:extLst>
              <a:ext uri="{FF2B5EF4-FFF2-40B4-BE49-F238E27FC236}">
                <a16:creationId xmlns:a16="http://schemas.microsoft.com/office/drawing/2014/main" id="{5CF059C5-D42F-47FD-ADA0-9C8CBF702167}"/>
              </a:ext>
            </a:extLst>
          </p:cNvPr>
          <p:cNvSpPr/>
          <p:nvPr/>
        </p:nvSpPr>
        <p:spPr>
          <a:xfrm rot="1052037">
            <a:off x="7909291" y="1464489"/>
            <a:ext cx="3915053" cy="199505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יחוד ה</a:t>
            </a:r>
            <a:r>
              <a:rPr lang="he-IL" dirty="0"/>
              <a:t>'</a:t>
            </a:r>
          </a:p>
        </p:txBody>
      </p:sp>
      <p:sp>
        <p:nvSpPr>
          <p:cNvPr id="8" name="פיצוץ : 14 נקודות 7">
            <a:extLst>
              <a:ext uri="{FF2B5EF4-FFF2-40B4-BE49-F238E27FC236}">
                <a16:creationId xmlns:a16="http://schemas.microsoft.com/office/drawing/2014/main" id="{1838D4FA-6A6A-4B78-8129-FD7B63976071}"/>
              </a:ext>
            </a:extLst>
          </p:cNvPr>
          <p:cNvSpPr/>
          <p:nvPr/>
        </p:nvSpPr>
        <p:spPr>
          <a:xfrm rot="20715717">
            <a:off x="569847" y="1767931"/>
            <a:ext cx="5317724" cy="1817822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מלכות ה'</a:t>
            </a:r>
          </a:p>
        </p:txBody>
      </p:sp>
      <p:sp>
        <p:nvSpPr>
          <p:cNvPr id="9" name="פיצוץ : 14 נקודות 8">
            <a:extLst>
              <a:ext uri="{FF2B5EF4-FFF2-40B4-BE49-F238E27FC236}">
                <a16:creationId xmlns:a16="http://schemas.microsoft.com/office/drawing/2014/main" id="{F5B572AF-2AED-4DB1-92C3-6568A8F2EBA7}"/>
              </a:ext>
            </a:extLst>
          </p:cNvPr>
          <p:cNvSpPr/>
          <p:nvPr/>
        </p:nvSpPr>
        <p:spPr>
          <a:xfrm rot="20786742">
            <a:off x="6923662" y="4178517"/>
            <a:ext cx="4935986" cy="167380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השגחת ה</a:t>
            </a:r>
            <a:r>
              <a:rPr lang="he-IL" dirty="0"/>
              <a:t>'</a:t>
            </a:r>
          </a:p>
        </p:txBody>
      </p:sp>
      <p:sp>
        <p:nvSpPr>
          <p:cNvPr id="10" name="פיצוץ : 14 נקודות 9">
            <a:extLst>
              <a:ext uri="{FF2B5EF4-FFF2-40B4-BE49-F238E27FC236}">
                <a16:creationId xmlns:a16="http://schemas.microsoft.com/office/drawing/2014/main" id="{3D95DFF4-0DFC-491C-AF3E-398C4959D08B}"/>
              </a:ext>
            </a:extLst>
          </p:cNvPr>
          <p:cNvSpPr/>
          <p:nvPr/>
        </p:nvSpPr>
        <p:spPr>
          <a:xfrm rot="832798">
            <a:off x="1162803" y="4270559"/>
            <a:ext cx="5104660" cy="2013984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יכולת ה' על </a:t>
            </a:r>
            <a:r>
              <a:rPr lang="he-IL" sz="3200" b="1" dirty="0" err="1">
                <a:latin typeface="Guttman Yad-Brush" panose="02010401010101010101" pitchFamily="2" charset="-79"/>
                <a:cs typeface="Guttman Yad-Brush" panose="02010401010101010101" pitchFamily="2" charset="-79"/>
              </a:rPr>
              <a:t>הכל</a:t>
            </a:r>
            <a:r>
              <a:rPr lang="he-IL" dirty="0"/>
              <a:t>.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664E4DEE-7819-4C0C-9992-7AF47100F314}"/>
              </a:ext>
            </a:extLst>
          </p:cNvPr>
          <p:cNvSpPr/>
          <p:nvPr/>
        </p:nvSpPr>
        <p:spPr>
          <a:xfrm>
            <a:off x="4831262" y="2718725"/>
            <a:ext cx="3462291" cy="16068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הזיכרון שומר על האדם מפני החטא.</a:t>
            </a:r>
          </a:p>
        </p:txBody>
      </p:sp>
    </p:spTree>
    <p:extLst>
      <p:ext uri="{BB962C8B-B14F-4D97-AF65-F5344CB8AC3E}">
        <p14:creationId xmlns:p14="http://schemas.microsoft.com/office/powerpoint/2010/main" val="3664859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0D7B1D-8023-4ED8-8B43-262C3FDF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156" y="1514580"/>
            <a:ext cx="8042072" cy="2160728"/>
          </a:xfrm>
        </p:spPr>
        <p:txBody>
          <a:bodyPr>
            <a:normAutofit/>
          </a:bodyPr>
          <a:lstStyle/>
          <a:p>
            <a:pPr algn="ctr"/>
            <a:r>
              <a:rPr lang="he-IL" sz="3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כיוון שמטרת המצווה היא לשמור אותנו מהחטא ולהזכיר לנו את מציאות ה' בעולם , חכמים קבעו שיש לומר את הפסוק ב</a:t>
            </a:r>
            <a:r>
              <a:rPr lang="he-IL" sz="4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כוונת הלב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5D9ED12-9CFC-42D6-A365-77E671C7EC4A}"/>
              </a:ext>
            </a:extLst>
          </p:cNvPr>
          <p:cNvSpPr txBox="1"/>
          <p:nvPr/>
        </p:nvSpPr>
        <p:spPr>
          <a:xfrm>
            <a:off x="454981" y="247400"/>
            <a:ext cx="109195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6000" b="1" dirty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שְׁמַע יִשְׂרָאֵל  ה' אלוהינוּ ה'  </a:t>
            </a:r>
            <a:r>
              <a:rPr lang="he-IL" sz="8000" b="1" dirty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אֶחָד</a:t>
            </a:r>
            <a:r>
              <a:rPr lang="he-IL" sz="6000" b="1" dirty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.  </a:t>
            </a:r>
          </a:p>
        </p:txBody>
      </p:sp>
      <p:sp>
        <p:nvSpPr>
          <p:cNvPr id="5" name="חץ: למטה 4">
            <a:extLst>
              <a:ext uri="{FF2B5EF4-FFF2-40B4-BE49-F238E27FC236}">
                <a16:creationId xmlns:a16="http://schemas.microsoft.com/office/drawing/2014/main" id="{0874F6AB-CB81-43A4-B7C3-CE1E5D923A27}"/>
              </a:ext>
            </a:extLst>
          </p:cNvPr>
          <p:cNvSpPr/>
          <p:nvPr/>
        </p:nvSpPr>
        <p:spPr>
          <a:xfrm>
            <a:off x="873367" y="1598182"/>
            <a:ext cx="951392" cy="207712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00DE6F48-DECF-45B9-A110-F4218CE0F881}"/>
              </a:ext>
            </a:extLst>
          </p:cNvPr>
          <p:cNvSpPr/>
          <p:nvPr/>
        </p:nvSpPr>
        <p:spPr>
          <a:xfrm>
            <a:off x="225334" y="3717843"/>
            <a:ext cx="2769833" cy="118960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להתכון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במילה זו על: להמליך את הקב"ה בשמים, בארץ ובארבע רוחות העולם.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48A6C743-1830-4783-93BF-87A28056AF16}"/>
              </a:ext>
            </a:extLst>
          </p:cNvPr>
          <p:cNvSpPr/>
          <p:nvPr/>
        </p:nvSpPr>
        <p:spPr>
          <a:xfrm rot="21157278">
            <a:off x="2958162" y="3244167"/>
            <a:ext cx="3591015" cy="50697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שולט ומושל בכל העולם כולו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947C4F6A-5177-405A-ACD7-684726A8011A}"/>
              </a:ext>
            </a:extLst>
          </p:cNvPr>
          <p:cNvSpPr/>
          <p:nvPr/>
        </p:nvSpPr>
        <p:spPr>
          <a:xfrm rot="152820">
            <a:off x="2954996" y="4308880"/>
            <a:ext cx="3781887" cy="5069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אין דבר שנעלם ממנו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80EB0BC3-F0A8-41A7-8EF9-BD2CDBC3E654}"/>
              </a:ext>
            </a:extLst>
          </p:cNvPr>
          <p:cNvSpPr/>
          <p:nvPr/>
        </p:nvSpPr>
        <p:spPr>
          <a:xfrm rot="866253">
            <a:off x="2781493" y="5297284"/>
            <a:ext cx="3781887" cy="5069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מקיים את כל העולם.</a:t>
            </a:r>
          </a:p>
        </p:txBody>
      </p:sp>
      <p:sp>
        <p:nvSpPr>
          <p:cNvPr id="10" name="מסגרת 9">
            <a:extLst>
              <a:ext uri="{FF2B5EF4-FFF2-40B4-BE49-F238E27FC236}">
                <a16:creationId xmlns:a16="http://schemas.microsoft.com/office/drawing/2014/main" id="{E7960E8A-774F-4247-A945-BDA0D9BE3243}"/>
              </a:ext>
            </a:extLst>
          </p:cNvPr>
          <p:cNvSpPr/>
          <p:nvPr/>
        </p:nvSpPr>
        <p:spPr>
          <a:xfrm>
            <a:off x="752080" y="424121"/>
            <a:ext cx="757559" cy="969995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E45FCBFC-FE3F-4BC0-A024-CBDE3A0C36D8}"/>
              </a:ext>
            </a:extLst>
          </p:cNvPr>
          <p:cNvSpPr/>
          <p:nvPr/>
        </p:nvSpPr>
        <p:spPr>
          <a:xfrm>
            <a:off x="8539649" y="2963551"/>
            <a:ext cx="3626389" cy="17278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השכר</a:t>
            </a:r>
            <a:r>
              <a:rPr lang="he-IL" sz="2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</a:p>
          <a:p>
            <a:pPr algn="r" rtl="1"/>
            <a:r>
              <a:rPr lang="he-IL" sz="2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"כל המאריך באחד</a:t>
            </a:r>
          </a:p>
          <a:p>
            <a:pPr algn="r" rtl="1"/>
            <a:r>
              <a:rPr lang="he-IL" sz="2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מאריכין</a:t>
            </a:r>
            <a:r>
              <a:rPr lang="he-IL" sz="2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לו ימיו ושנותיו."</a:t>
            </a:r>
            <a:br>
              <a:rPr lang="en-US" sz="2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ובעיקר באות ד 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3D0A0B02-0F17-4D80-AE26-5D9B2C7E16C5}"/>
              </a:ext>
            </a:extLst>
          </p:cNvPr>
          <p:cNvSpPr/>
          <p:nvPr/>
        </p:nvSpPr>
        <p:spPr>
          <a:xfrm>
            <a:off x="7302138" y="4942488"/>
            <a:ext cx="4755969" cy="17278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לסיכום-</a:t>
            </a:r>
            <a:b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צריך לכוון בכל הפסוק של שמע ישראל,</a:t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במיוחד צריך כוונה במילה אחד(ולכן אומרים אותה בהדגשה)</a:t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ובמיוחד באות ד- להיזהר לא לקצר את האות ח' בגלל זה</a:t>
            </a:r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89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B3CBC37-0180-4FE0-9D20-A47D7B9716B4}"/>
              </a:ext>
            </a:extLst>
          </p:cNvPr>
          <p:cNvSpPr/>
          <p:nvPr/>
        </p:nvSpPr>
        <p:spPr>
          <a:xfrm>
            <a:off x="345489" y="141232"/>
            <a:ext cx="7528263" cy="5371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*החיוב מן התורה: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קריאת הפסוק הראשון בלבד. </a:t>
            </a:r>
            <a:r>
              <a:rPr lang="he-IL" sz="2400" dirty="0">
                <a:solidFill>
                  <a:schemeClr val="accent4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"שמע ישראל ה' </a:t>
            </a:r>
            <a:r>
              <a:rPr lang="he-IL" sz="2400" dirty="0" err="1">
                <a:solidFill>
                  <a:schemeClr val="accent4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אלוקנו</a:t>
            </a:r>
            <a:r>
              <a:rPr lang="he-IL" sz="2400" dirty="0">
                <a:solidFill>
                  <a:schemeClr val="accent4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ה' אחד"</a:t>
            </a:r>
          </a:p>
          <a:p>
            <a:pPr algn="r" rtl="1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*החיוב מדרבנן: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קריאת שלש פרשיות:  שמע ישראל , והיה אם שמוע, ויאמר. </a:t>
            </a:r>
          </a:p>
          <a:p>
            <a:pPr algn="r" rtl="1"/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4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מדוע חכמים קבעו לקרוא דווקא בסדר זה את פרשיות שמע?</a:t>
            </a:r>
          </a:p>
          <a:p>
            <a:pPr algn="r" rtl="1"/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מקדימין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לקרות </a:t>
            </a:r>
            <a:r>
              <a:rPr lang="he-IL" sz="2400" dirty="0">
                <a:solidFill>
                  <a:schemeClr val="accent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פרשת שמע: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כוללת את המצוות שהן יסוד התורה:</a:t>
            </a:r>
            <a:r>
              <a:rPr lang="he-IL" sz="2400" dirty="0">
                <a:solidFill>
                  <a:schemeClr val="accent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יחוד השם, אהבת ה', תלמוד תורה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algn="ctr" rtl="1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ואחריה </a:t>
            </a:r>
            <a:r>
              <a:rPr lang="he-IL" sz="24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והיה אם שמוע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שיש בה ציווי על </a:t>
            </a:r>
            <a:r>
              <a:rPr lang="he-IL" sz="24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שמירת כל המצוות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algn="ctr" rtl="1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ואחריה </a:t>
            </a:r>
            <a:r>
              <a:rPr lang="he-IL" sz="2400" dirty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פרשת ציצית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שגם היא יש בה ציווי על </a:t>
            </a:r>
            <a:r>
              <a:rPr lang="he-IL" sz="2400" dirty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זכירת כל המצוות. </a:t>
            </a:r>
          </a:p>
          <a:p>
            <a:pPr algn="r" rtl="1"/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פיצוץ : 14 נקודות 7">
            <a:extLst>
              <a:ext uri="{FF2B5EF4-FFF2-40B4-BE49-F238E27FC236}">
                <a16:creationId xmlns:a16="http://schemas.microsoft.com/office/drawing/2014/main" id="{4B830AFA-6CA7-46AF-9251-EE452F7306C8}"/>
              </a:ext>
            </a:extLst>
          </p:cNvPr>
          <p:cNvSpPr/>
          <p:nvPr/>
        </p:nvSpPr>
        <p:spPr>
          <a:xfrm>
            <a:off x="7873752" y="1145835"/>
            <a:ext cx="4518734" cy="1835614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זמן קיום המצווה: פעמיים  ביום- בבוקר ובערב</a:t>
            </a:r>
          </a:p>
        </p:txBody>
      </p:sp>
      <p:sp>
        <p:nvSpPr>
          <p:cNvPr id="9" name="פיצוץ : 14 נקודות 8">
            <a:extLst>
              <a:ext uri="{FF2B5EF4-FFF2-40B4-BE49-F238E27FC236}">
                <a16:creationId xmlns:a16="http://schemas.microsoft.com/office/drawing/2014/main" id="{B68D8085-8379-494C-873B-B50B2E6B29A4}"/>
              </a:ext>
            </a:extLst>
          </p:cNvPr>
          <p:cNvSpPr/>
          <p:nvPr/>
        </p:nvSpPr>
        <p:spPr>
          <a:xfrm>
            <a:off x="7820486" y="3262300"/>
            <a:ext cx="4625266" cy="1969374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אופן הקריאה: בכוונה.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734B12A9-33C2-4ABA-91F0-5F5A40C60E34}"/>
              </a:ext>
            </a:extLst>
          </p:cNvPr>
          <p:cNvSpPr/>
          <p:nvPr/>
        </p:nvSpPr>
        <p:spPr>
          <a:xfrm>
            <a:off x="9701770" y="97610"/>
            <a:ext cx="2462161" cy="6394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דיני המצווה</a:t>
            </a:r>
          </a:p>
        </p:txBody>
      </p:sp>
    </p:spTree>
    <p:extLst>
      <p:ext uri="{BB962C8B-B14F-4D97-AF65-F5344CB8AC3E}">
        <p14:creationId xmlns:p14="http://schemas.microsoft.com/office/powerpoint/2010/main" val="180919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פיאה">
  <a:themeElements>
    <a:clrScheme name="פיאה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פיאה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פיאה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539</TotalTime>
  <Words>1093</Words>
  <Application>Microsoft Office PowerPoint</Application>
  <PresentationFormat>מסך רחב</PresentationFormat>
  <Paragraphs>139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0" baseType="lpstr">
      <vt:lpstr>Arial</vt:lpstr>
      <vt:lpstr>David</vt:lpstr>
      <vt:lpstr>Guttman Yad-Brush</vt:lpstr>
      <vt:lpstr>Trebuchet MS</vt:lpstr>
      <vt:lpstr>Wingdings 3</vt:lpstr>
      <vt:lpstr>פיאה</vt:lpstr>
      <vt:lpstr>מצגת של PowerPoint‏</vt:lpstr>
      <vt:lpstr> הגדרת המצווה:</vt:lpstr>
      <vt:lpstr>מהיכן לומדים שצריך לקרוא את קריאת שמע בבוקר ובערב?</vt:lpstr>
      <vt:lpstr> </vt:lpstr>
      <vt:lpstr>מצגת של PowerPoint‏</vt:lpstr>
      <vt:lpstr>שורש המצווה:</vt:lpstr>
      <vt:lpstr>מצגת של PowerPoint‏</vt:lpstr>
      <vt:lpstr>כיוון שמטרת המצווה היא לשמור אותנו מהחטא ולהזכיר לנו את מציאות ה' בעולם , חכמים קבעו שיש לומר את הפסוק בכוונת הלב</vt:lpstr>
      <vt:lpstr>מצגת של PowerPoint‏</vt:lpstr>
      <vt:lpstr>מצגת של PowerPoint‏</vt:lpstr>
      <vt:lpstr>מצגת של PowerPoint‏</vt:lpstr>
      <vt:lpstr>מצגת של PowerPoint‏</vt:lpstr>
      <vt:lpstr>שאילת שלום והשבת שלום בקריאת שמע וברכותיה</vt:lpstr>
      <vt:lpstr> נוֹהֶגֶת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דוד קליר</dc:creator>
  <cp:lastModifiedBy>רזיאל גבאי</cp:lastModifiedBy>
  <cp:revision>22</cp:revision>
  <dcterms:created xsi:type="dcterms:W3CDTF">2020-11-12T16:16:56Z</dcterms:created>
  <dcterms:modified xsi:type="dcterms:W3CDTF">2023-02-07T18:10:40Z</dcterms:modified>
</cp:coreProperties>
</file>