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FE2ED6-6406-4253-A9A2-538FB930F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040DCC4-95D3-4B8A-9117-5248E7DA4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16775A-5B6F-42ED-B6B0-923AE021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6EC79DD-253F-460B-B3CA-56E2A835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B8EC016-F5AF-4F1C-8076-76BBFB75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508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666E2E3-1BB7-41AE-ACDC-BD265E6E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1A4E9D4-75E9-452D-AC78-AEF533DAD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5DB85DB-898A-40C0-B95E-C682E415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C7C5A9-E50C-45CF-97E3-E4684FEA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1D8951-7431-4ED1-A8BE-EE0CA544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67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B19B996-FD49-4940-A9B4-26245E66D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2CB0F58-870D-4645-B946-25FA073F1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6610B9F-354F-4028-8197-40496C7C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416EF4F-7ADF-43B1-B3A7-4E3292864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8A6E381-40CA-48D2-AA18-787F9190A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64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08B05A-2919-47A8-BDD2-651061DCA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06B11D-F376-4645-AD11-2A117111D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D985BEF-48F8-4AB3-9C0A-9F8F1E2A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B59967B-ED68-41BB-BF37-42F5CA66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5B4B3E-433C-4CD5-9759-844C0690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365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2213734-EAEF-4834-BDB3-64B2574E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4578352-CBD2-41F3-9578-782467E2C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B2E12CF-42D9-4465-BB77-60F37DEF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EEAB7E3-9B9D-4A57-9E8A-90F0868F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1994C4-AFD5-463A-8F40-DF9C45DA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079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11692D-40B6-44EE-ACD0-8324C7B29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EC7EEDF-0DBE-4D7A-ADBC-BB204CC4F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D5F0235-7724-4347-8215-C02F4F654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C2FEB4E-AA2D-41E7-B2ED-E2A1319E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C4020AD-2C3D-4BC2-84F1-7D2F9D8B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D2241C8-F8CF-478E-BFC5-53D1AF2D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032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E608CB-1A5C-4686-A2F5-80910F589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B16B9FB-351B-477A-956C-01787ACF2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012628C-C886-469D-AF76-37BC27FE1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2621BA3-0E41-4309-8B6A-6C9B73F8D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7D06E75-6CC9-4E05-B220-9F5BB8D34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FDEB8B6-266F-4AD7-883D-3293CDFC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A3FF209-8684-44BD-BC1E-585C73CC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B5B1FE3-A542-4AEC-8B6B-005AA625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816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C1756D-3901-4802-801F-9CC1E7EF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B65237D-E389-40FD-B056-89B419D3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76870DA-CF93-4030-9F71-D5CAAE65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AE6FB88-8B90-4EF1-86F1-66A64710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097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225D366-0A3F-44BA-8DDC-B28A20D1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820333-453A-48FD-BC3B-60BEBE9C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DD770DF-E965-46CB-8D8A-FE605A5B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815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36691E-D02F-4CB7-961E-E3778046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4714D56-43E4-4914-8832-A4F4C14C7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B02E361-5A47-4F4B-85E8-D0469C2E0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B50F557-0FC6-4ECC-9220-09F3E7E8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634F4F-4D79-4FB1-A3BC-865C032C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F32A30-85EB-4DC7-B65C-7214D20F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08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19F337-3F13-4C66-9084-D66B65CE8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7419402-9EA7-4426-B84F-BE876300F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6E6C033-B0D4-4E5C-B434-5C5C99424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94340A5-94DB-4184-994B-B80F974D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CE11658-2C30-42BD-9FFE-94DCE82EE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2B62FA1-9E8A-4CA4-A9DB-B8FAEAC3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623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FFC000"/>
            </a:gs>
            <a:gs pos="52000">
              <a:schemeClr val="accent6">
                <a:lumMod val="60000"/>
                <a:lumOff val="40000"/>
              </a:schemeClr>
            </a:gs>
            <a:gs pos="100000">
              <a:srgbClr val="92D050"/>
            </a:gs>
            <a:gs pos="100000">
              <a:srgbClr val="00B050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3F37640-046C-486C-8EE9-24516BE8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18902A5-6287-49E2-A594-D72DD4D62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E1515D2-8D3D-4A10-83AD-E9A75C9E0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926C-3757-4D5F-BD49-306224AFCC6E}" type="datetimeFigureOut">
              <a:rPr lang="he-IL" smtClean="0"/>
              <a:t>י"ז/שבט/תשפ"ג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4482877-0C89-4EB5-8A19-6798299D7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345378-DE38-48D0-9C83-E796F174A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9C6D-06C5-4094-A1D2-38E36D3EC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031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tz-x1BIwj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9515CEE-B12A-43EF-B6B7-0C9B582FE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525" y="6267450"/>
            <a:ext cx="9144000" cy="1655762"/>
          </a:xfrm>
        </p:spPr>
        <p:txBody>
          <a:bodyPr>
            <a:normAutofit/>
          </a:bodyPr>
          <a:lstStyle/>
          <a:p>
            <a:r>
              <a:rPr lang="he-IL" sz="4800" dirty="0">
                <a:latin typeface="+mj-lt"/>
                <a:ea typeface="+mj-ea"/>
                <a:cs typeface="+mj-cs"/>
              </a:rPr>
              <a:t>                                 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8F84DF4-4CF1-4F9D-A955-D356479BBF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6000" t="-5133" r="6000" b="8623"/>
          <a:stretch/>
        </p:blipFill>
        <p:spPr>
          <a:xfrm>
            <a:off x="-523874" y="0"/>
            <a:ext cx="12230099" cy="6553200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15D7657D-F5D3-4B4F-8DA9-21957282AF90}"/>
              </a:ext>
            </a:extLst>
          </p:cNvPr>
          <p:cNvSpPr txBox="1"/>
          <p:nvPr/>
        </p:nvSpPr>
        <p:spPr>
          <a:xfrm>
            <a:off x="2133600" y="-114300"/>
            <a:ext cx="94964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9600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מִצְוָת אַהֲבַת הַגֵּרִים 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03EC4E28-029B-4395-BA22-854D8910488F}"/>
              </a:ext>
            </a:extLst>
          </p:cNvPr>
          <p:cNvSpPr txBox="1"/>
          <p:nvPr/>
        </p:nvSpPr>
        <p:spPr>
          <a:xfrm>
            <a:off x="4362451" y="5445204"/>
            <a:ext cx="726757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6600" b="1" dirty="0">
                <a:latin typeface="+mj-lt"/>
                <a:ea typeface="+mj-ea"/>
                <a:cs typeface="+mj-cs"/>
              </a:rPr>
              <a:t>מצווה תל"א</a:t>
            </a:r>
          </a:p>
        </p:txBody>
      </p:sp>
    </p:spTree>
    <p:extLst>
      <p:ext uri="{BB962C8B-B14F-4D97-AF65-F5344CB8AC3E}">
        <p14:creationId xmlns:p14="http://schemas.microsoft.com/office/powerpoint/2010/main" val="323968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F43B06-36E3-44EB-80B1-649DEBCC5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/>
              <a:t>הגדרת המצווה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0FFC20BB-0257-4D6A-A1D7-D33E3AF2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94" y="638217"/>
            <a:ext cx="2771310" cy="5434110"/>
          </a:xfrm>
          <a:prstGeom prst="rect">
            <a:avLst/>
          </a:prstGeom>
        </p:spPr>
      </p:pic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1342ABBA-65D7-47BF-BC45-539FF3EE6E61}"/>
              </a:ext>
            </a:extLst>
          </p:cNvPr>
          <p:cNvSpPr txBox="1"/>
          <p:nvPr/>
        </p:nvSpPr>
        <p:spPr>
          <a:xfrm>
            <a:off x="3609510" y="1657758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000" dirty="0" err="1"/>
              <a:t>שנצטוינו</a:t>
            </a:r>
            <a:r>
              <a:rPr lang="he-IL" sz="4000" dirty="0"/>
              <a:t> לאהוב הגרים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41A152CC-2986-4862-8A23-CC31A95040DE}"/>
              </a:ext>
            </a:extLst>
          </p:cNvPr>
          <p:cNvSpPr/>
          <p:nvPr/>
        </p:nvSpPr>
        <p:spPr>
          <a:xfrm>
            <a:off x="7968444" y="2752077"/>
            <a:ext cx="3657599" cy="1353846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שלא לצער אותם בשום דבר,</a:t>
            </a:r>
          </a:p>
        </p:txBody>
      </p:sp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id="{5E33D7D9-13BF-4391-B04A-3FC6ED96FB1F}"/>
              </a:ext>
            </a:extLst>
          </p:cNvPr>
          <p:cNvSpPr/>
          <p:nvPr/>
        </p:nvSpPr>
        <p:spPr>
          <a:xfrm>
            <a:off x="3577723" y="3266983"/>
            <a:ext cx="4060796" cy="1353845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נעשה להם טובה ונגמול אותם חסד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BF7A307E-9FCC-4B39-BF00-111A37CD7E7A}"/>
              </a:ext>
            </a:extLst>
          </p:cNvPr>
          <p:cNvSpPr txBox="1"/>
          <p:nvPr/>
        </p:nvSpPr>
        <p:spPr>
          <a:xfrm rot="20135328">
            <a:off x="8449070" y="4098587"/>
            <a:ext cx="218390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Hadassah Friedlaender" panose="02020603050405020304" pitchFamily="18" charset="-79"/>
                <a:cs typeface="Hadassah Friedlaender" panose="02020603050405020304" pitchFamily="18" charset="-79"/>
              </a:rPr>
              <a:t>סור מרע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3AA2A2FD-3A84-4BB1-A559-0F4F3072D56E}"/>
              </a:ext>
            </a:extLst>
          </p:cNvPr>
          <p:cNvSpPr txBox="1"/>
          <p:nvPr/>
        </p:nvSpPr>
        <p:spPr>
          <a:xfrm rot="19872539">
            <a:off x="4028727" y="4591877"/>
            <a:ext cx="218390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Hadassah Friedlaender" panose="02020603050405020304" pitchFamily="18" charset="-79"/>
                <a:cs typeface="Hadassah Friedlaender" panose="02020603050405020304" pitchFamily="18" charset="-79"/>
              </a:rPr>
              <a:t>עשה טוב</a:t>
            </a:r>
          </a:p>
        </p:txBody>
      </p:sp>
    </p:spTree>
    <p:extLst>
      <p:ext uri="{BB962C8B-B14F-4D97-AF65-F5344CB8AC3E}">
        <p14:creationId xmlns:p14="http://schemas.microsoft.com/office/powerpoint/2010/main" val="3293659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BF94161-5CF3-4486-BE05-1065591C6483}"/>
              </a:ext>
            </a:extLst>
          </p:cNvPr>
          <p:cNvSpPr/>
          <p:nvPr/>
        </p:nvSpPr>
        <p:spPr>
          <a:xfrm>
            <a:off x="5169022" y="780704"/>
            <a:ext cx="4749554" cy="17666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/>
              <a:t>והגרים הם,</a:t>
            </a:r>
          </a:p>
          <a:p>
            <a:pPr algn="ctr"/>
            <a:r>
              <a:rPr lang="he-IL" sz="2800" dirty="0"/>
              <a:t> כל מי שנתחבר אלינו משאר האומות שהניח דתו ונכנס בדתנו,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9F0D40-9AB6-4A82-A638-B9438B7463EC}"/>
              </a:ext>
            </a:extLst>
          </p:cNvPr>
          <p:cNvSpPr txBox="1"/>
          <p:nvPr/>
        </p:nvSpPr>
        <p:spPr>
          <a:xfrm>
            <a:off x="5009225" y="5103751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e-IL" dirty="0"/>
          </a:p>
        </p:txBody>
      </p:sp>
      <p:sp>
        <p:nvSpPr>
          <p:cNvPr id="12" name="מגילה: אופקית 11">
            <a:extLst>
              <a:ext uri="{FF2B5EF4-FFF2-40B4-BE49-F238E27FC236}">
                <a16:creationId xmlns:a16="http://schemas.microsoft.com/office/drawing/2014/main" id="{FEA5076D-C473-4A3C-B61E-90BE0EEAF114}"/>
              </a:ext>
            </a:extLst>
          </p:cNvPr>
          <p:cNvSpPr/>
          <p:nvPr/>
        </p:nvSpPr>
        <p:spPr>
          <a:xfrm>
            <a:off x="4170285" y="1757628"/>
            <a:ext cx="6747029" cy="4483525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800" dirty="0">
                <a:latin typeface="Guttman Mantova-Decor" panose="02010401010101010101" pitchFamily="2" charset="-79"/>
                <a:cs typeface="Guttman Mantova-Decor" panose="02010401010101010101" pitchFamily="2" charset="-79"/>
              </a:rPr>
              <a:t>"ואהבתם את הגר </a:t>
            </a:r>
          </a:p>
          <a:p>
            <a:pPr algn="ctr"/>
            <a:r>
              <a:rPr lang="he-IL" sz="4800" dirty="0">
                <a:latin typeface="Guttman Mantova-Decor" panose="02010401010101010101" pitchFamily="2" charset="-79"/>
                <a:cs typeface="Guttman Mantova-Decor" panose="02010401010101010101" pitchFamily="2" charset="-79"/>
              </a:rPr>
              <a:t>כִּי גֵרִים הֱיִיתֶם בְּאֶרֶץ מִצְרָיִם"</a:t>
            </a:r>
          </a:p>
          <a:p>
            <a:pPr algn="ctr"/>
            <a:r>
              <a:rPr lang="he-IL" dirty="0"/>
              <a:t>דברים י ט</a:t>
            </a:r>
          </a:p>
        </p:txBody>
      </p:sp>
      <p:pic>
        <p:nvPicPr>
          <p:cNvPr id="15" name="תמונה 14">
            <a:extLst>
              <a:ext uri="{FF2B5EF4-FFF2-40B4-BE49-F238E27FC236}">
                <a16:creationId xmlns:a16="http://schemas.microsoft.com/office/drawing/2014/main" id="{20176BE1-53A6-479E-8F78-46990AB0F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48" y="1180730"/>
            <a:ext cx="3084990" cy="3923021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70D479F4-5D81-4CB0-B104-A17DAC0671FC}"/>
              </a:ext>
            </a:extLst>
          </p:cNvPr>
          <p:cNvSpPr txBox="1"/>
          <p:nvPr/>
        </p:nvSpPr>
        <p:spPr>
          <a:xfrm>
            <a:off x="4671874" y="5665794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e-IL" dirty="0">
                <a:hlinkClick r:id="rId3"/>
              </a:rPr>
              <a:t>לסיפורו של גר הצדק קינן גלעד: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https://www.youtube.com/watch?v=Gtz-x1BIwjA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142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>
            <a:extLst>
              <a:ext uri="{FF2B5EF4-FFF2-40B4-BE49-F238E27FC236}">
                <a16:creationId xmlns:a16="http://schemas.microsoft.com/office/drawing/2014/main" id="{F913AE46-714F-4247-A81C-5A463EFDA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010" y="690562"/>
            <a:ext cx="3295650" cy="5476875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149C2983-9B16-47E2-8934-88C1C5724840}"/>
              </a:ext>
            </a:extLst>
          </p:cNvPr>
          <p:cNvSpPr txBox="1"/>
          <p:nvPr/>
        </p:nvSpPr>
        <p:spPr>
          <a:xfrm>
            <a:off x="6214227" y="139109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"וַאֲהַבְתֶּם אֶת-הַגֵּר"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882EF459-997F-4295-94DA-713F46174C5A}"/>
              </a:ext>
            </a:extLst>
          </p:cNvPr>
          <p:cNvSpPr txBox="1"/>
          <p:nvPr/>
        </p:nvSpPr>
        <p:spPr>
          <a:xfrm>
            <a:off x="5886711" y="2253867"/>
            <a:ext cx="578537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e-IL" sz="4400" dirty="0">
              <a:latin typeface="FrankRuehl" panose="020E0503060101010101" pitchFamily="34" charset="-79"/>
              <a:cs typeface="FrankRuehl" panose="020E0503060101010101" pitchFamily="34" charset="-79"/>
            </a:endParaRPr>
          </a:p>
          <a:p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"וְגֵר לֹא תוֹנֶה"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50C8E322-A43F-4885-A51A-6C9B5E423715}"/>
              </a:ext>
            </a:extLst>
          </p:cNvPr>
          <p:cNvSpPr txBox="1"/>
          <p:nvPr/>
        </p:nvSpPr>
        <p:spPr>
          <a:xfrm>
            <a:off x="-983392" y="1391094"/>
            <a:ext cx="60945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"וְאָהַבְתָּ לְרֵעֲךָ כָּמוֹךָ"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133BAFA-4983-4269-85DB-23C53F64293D}"/>
              </a:ext>
            </a:extLst>
          </p:cNvPr>
          <p:cNvSpPr txBox="1"/>
          <p:nvPr/>
        </p:nvSpPr>
        <p:spPr>
          <a:xfrm>
            <a:off x="-2630103" y="2851582"/>
            <a:ext cx="668044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"וְלֹא תוֹנוּ </a:t>
            </a:r>
          </a:p>
          <a:p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אִישׁ אֶת עֲמִיתוֹ"</a:t>
            </a:r>
          </a:p>
        </p:txBody>
      </p:sp>
      <p:pic>
        <p:nvPicPr>
          <p:cNvPr id="23" name="תמונה 22">
            <a:extLst>
              <a:ext uri="{FF2B5EF4-FFF2-40B4-BE49-F238E27FC236}">
                <a16:creationId xmlns:a16="http://schemas.microsoft.com/office/drawing/2014/main" id="{711ED3C9-B9EC-4F18-88EC-20BB6AEEAA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468" t="21687" r="33210" b="21508"/>
          <a:stretch/>
        </p:blipFill>
        <p:spPr>
          <a:xfrm rot="20053890">
            <a:off x="5310044" y="367396"/>
            <a:ext cx="1808367" cy="1384995"/>
          </a:xfrm>
          <a:prstGeom prst="rect">
            <a:avLst/>
          </a:prstGeom>
        </p:spPr>
      </p:pic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8520EA61-6255-4C85-9201-C80D8ABDDC48}"/>
              </a:ext>
            </a:extLst>
          </p:cNvPr>
          <p:cNvSpPr txBox="1"/>
          <p:nvPr/>
        </p:nvSpPr>
        <p:spPr>
          <a:xfrm>
            <a:off x="4688481" y="4451242"/>
            <a:ext cx="709129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2"/>
                </a:solidFill>
              </a:rPr>
              <a:t>הקב"ה ציווה פעם נוספת ביחס לגרים,</a:t>
            </a:r>
          </a:p>
          <a:p>
            <a:r>
              <a:rPr lang="he-IL" sz="2800" b="1" dirty="0">
                <a:solidFill>
                  <a:schemeClr val="bg2"/>
                </a:solidFill>
              </a:rPr>
              <a:t>מי שמצער אותם-</a:t>
            </a:r>
          </a:p>
          <a:p>
            <a:r>
              <a:rPr lang="he-IL" sz="2800" b="1" dirty="0">
                <a:solidFill>
                  <a:schemeClr val="bg2"/>
                </a:solidFill>
              </a:rPr>
              <a:t>עובר יותר עברות מאשר מי שמצער יהודי אחר</a:t>
            </a:r>
            <a:r>
              <a:rPr lang="he-IL" sz="28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714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F542F4-BC27-470D-8EDC-3B291F3E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98" y="5251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he-IL" dirty="0"/>
            </a:br>
            <a:r>
              <a:rPr lang="he-IL" sz="6000" b="1" dirty="0"/>
              <a:t>משורשי המצווה</a:t>
            </a:r>
            <a:endParaRPr lang="he-IL" sz="5400" b="1" dirty="0"/>
          </a:p>
        </p:txBody>
      </p:sp>
      <p:sp>
        <p:nvSpPr>
          <p:cNvPr id="8" name="מלבן: מסגרת משופעת 7">
            <a:extLst>
              <a:ext uri="{FF2B5EF4-FFF2-40B4-BE49-F238E27FC236}">
                <a16:creationId xmlns:a16="http://schemas.microsoft.com/office/drawing/2014/main" id="{DA556BF2-F246-4746-8A6E-590A0080DB28}"/>
              </a:ext>
            </a:extLst>
          </p:cNvPr>
          <p:cNvSpPr/>
          <p:nvPr/>
        </p:nvSpPr>
        <p:spPr>
          <a:xfrm>
            <a:off x="1349037" y="1093402"/>
            <a:ext cx="5450889" cy="2975460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כי ה’ בחר בישראל להיות לו לעם קדוש ורצה לזכותם, ולכן הדריכם וציוום על דרכי החנינה והחמלה, והזהירם </a:t>
            </a:r>
            <a:r>
              <a:rPr lang="he-IL" sz="2400" dirty="0" err="1"/>
              <a:t>להתעטר</a:t>
            </a:r>
            <a:r>
              <a:rPr lang="he-IL" sz="2400" dirty="0"/>
              <a:t> בכל מידה חמודה ויקרה למצא חן בעיני כל רואיהם, </a:t>
            </a:r>
          </a:p>
          <a:p>
            <a:pPr algn="ctr"/>
            <a:r>
              <a:rPr lang="he-IL" sz="2400" dirty="0"/>
              <a:t>ויאמרו (</a:t>
            </a:r>
            <a:r>
              <a:rPr lang="he-IL" dirty="0"/>
              <a:t>יחזקאל לו כ) </a:t>
            </a:r>
            <a:r>
              <a:rPr lang="he-IL" sz="2400" dirty="0"/>
              <a:t>"</a:t>
            </a:r>
            <a:r>
              <a:rPr lang="he-IL" sz="2400" b="1" dirty="0"/>
              <a:t>עם ה’ אלה</a:t>
            </a:r>
            <a:r>
              <a:rPr lang="he-IL" sz="2400" dirty="0"/>
              <a:t>"</a:t>
            </a:r>
          </a:p>
        </p:txBody>
      </p:sp>
      <p:sp>
        <p:nvSpPr>
          <p:cNvPr id="9" name="מלבן: מסגרת משופעת 8">
            <a:extLst>
              <a:ext uri="{FF2B5EF4-FFF2-40B4-BE49-F238E27FC236}">
                <a16:creationId xmlns:a16="http://schemas.microsoft.com/office/drawing/2014/main" id="{9291D234-B774-475C-A107-DCBAB79C31E7}"/>
              </a:ext>
            </a:extLst>
          </p:cNvPr>
          <p:cNvSpPr/>
          <p:nvPr/>
        </p:nvSpPr>
        <p:spPr>
          <a:xfrm>
            <a:off x="6954541" y="1702418"/>
            <a:ext cx="4856086" cy="2907945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וכמה היא דרך נעימות וחמדה </a:t>
            </a:r>
            <a:r>
              <a:rPr lang="he-IL" sz="2400" b="1" dirty="0"/>
              <a:t>להתחסד ולגמול טובה </a:t>
            </a:r>
          </a:p>
          <a:p>
            <a:pPr algn="ctr"/>
            <a:r>
              <a:rPr lang="he-IL" sz="2400" b="1" dirty="0"/>
              <a:t>לאשר הניח אומתו וכל משפחת בית אביו </a:t>
            </a:r>
            <a:r>
              <a:rPr lang="he-IL" sz="2400" b="1" dirty="0" err="1"/>
              <a:t>ואמו</a:t>
            </a:r>
            <a:r>
              <a:rPr lang="he-IL" sz="2400" dirty="0"/>
              <a:t>, ויבוא לחסות תחת כנפי אומה אחרת באהבתו אותה, ובבחירתו באמת ושנאת השקר</a:t>
            </a:r>
            <a:r>
              <a:rPr lang="he-IL" dirty="0"/>
              <a:t>. </a:t>
            </a:r>
          </a:p>
        </p:txBody>
      </p:sp>
      <p:sp>
        <p:nvSpPr>
          <p:cNvPr id="10" name="מלבן: מסגרת משופעת 9">
            <a:extLst>
              <a:ext uri="{FF2B5EF4-FFF2-40B4-BE49-F238E27FC236}">
                <a16:creationId xmlns:a16="http://schemas.microsoft.com/office/drawing/2014/main" id="{4F961017-F902-4781-BFE8-F07411515851}"/>
              </a:ext>
            </a:extLst>
          </p:cNvPr>
          <p:cNvSpPr/>
          <p:nvPr/>
        </p:nvSpPr>
        <p:spPr>
          <a:xfrm>
            <a:off x="1349037" y="4857661"/>
            <a:ext cx="6400800" cy="172226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ובהיותנו זוכים למידות טובות הללו תחול טובת האל עלינו ותדבק בנו, ושום דבר לא תמנענו ממנו, </a:t>
            </a:r>
            <a:r>
              <a:rPr lang="he-IL" sz="2400" b="1" dirty="0"/>
              <a:t>כי הטובה תתפשט בטובים, והפכה ברעים</a:t>
            </a:r>
            <a:r>
              <a:rPr lang="he-IL" sz="2400" dirty="0"/>
              <a:t>.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07EED67-FE84-4AFA-B762-77BED2544EFD}"/>
              </a:ext>
            </a:extLst>
          </p:cNvPr>
          <p:cNvSpPr txBox="1"/>
          <p:nvPr/>
        </p:nvSpPr>
        <p:spPr>
          <a:xfrm rot="20332243">
            <a:off x="63431" y="914989"/>
            <a:ext cx="322873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FF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עם קדוש </a:t>
            </a:r>
          </a:p>
          <a:p>
            <a:r>
              <a:rPr lang="he-IL" sz="2800" dirty="0">
                <a:solidFill>
                  <a:srgbClr val="FFFF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המתנהג בחמלה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DA7A53F9-3229-4033-89E4-3EA760A14EEF}"/>
              </a:ext>
            </a:extLst>
          </p:cNvPr>
          <p:cNvSpPr txBox="1"/>
          <p:nvPr/>
        </p:nvSpPr>
        <p:spPr>
          <a:xfrm rot="20499832">
            <a:off x="7829890" y="3817811"/>
            <a:ext cx="435893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FF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לנהוג בחסד כלפי מי שעזב את עמו ומשפחתו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EB893D81-C526-460F-95B1-20FF91E5B0CE}"/>
              </a:ext>
            </a:extLst>
          </p:cNvPr>
          <p:cNvSpPr txBox="1"/>
          <p:nvPr/>
        </p:nvSpPr>
        <p:spPr>
          <a:xfrm rot="20389234">
            <a:off x="265867" y="4765381"/>
            <a:ext cx="420801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FF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בזכות המידות הטובות נזכה לטובה מאת ה'.</a:t>
            </a:r>
          </a:p>
        </p:txBody>
      </p:sp>
    </p:spTree>
    <p:extLst>
      <p:ext uri="{BB962C8B-B14F-4D97-AF65-F5344CB8AC3E}">
        <p14:creationId xmlns:p14="http://schemas.microsoft.com/office/powerpoint/2010/main" val="3494902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E4BA15-5E83-4278-9E70-A6EB23BF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387" y="-407233"/>
            <a:ext cx="10515600" cy="1325563"/>
          </a:xfrm>
        </p:spPr>
        <p:txBody>
          <a:bodyPr>
            <a:noAutofit/>
          </a:bodyPr>
          <a:lstStyle/>
          <a:p>
            <a:br>
              <a:rPr lang="he-IL" sz="6600" dirty="0"/>
            </a:br>
            <a:r>
              <a:rPr lang="he-IL" sz="6600" dirty="0"/>
              <a:t>מדיני המצווה</a:t>
            </a:r>
          </a:p>
        </p:txBody>
      </p:sp>
      <p:sp>
        <p:nvSpPr>
          <p:cNvPr id="5" name="פיצוץ : 14 נקודות 4">
            <a:extLst>
              <a:ext uri="{FF2B5EF4-FFF2-40B4-BE49-F238E27FC236}">
                <a16:creationId xmlns:a16="http://schemas.microsoft.com/office/drawing/2014/main" id="{24C3C40A-39D7-4710-BEC1-166B16F3BB00}"/>
              </a:ext>
            </a:extLst>
          </p:cNvPr>
          <p:cNvSpPr/>
          <p:nvPr/>
        </p:nvSpPr>
        <p:spPr>
          <a:xfrm>
            <a:off x="267072" y="719091"/>
            <a:ext cx="6172939" cy="3266983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אסור להזכיר לגר את עברו כגוי</a:t>
            </a:r>
          </a:p>
        </p:txBody>
      </p:sp>
      <p:sp>
        <p:nvSpPr>
          <p:cNvPr id="6" name="פיצוץ : 14 נקודות 5">
            <a:extLst>
              <a:ext uri="{FF2B5EF4-FFF2-40B4-BE49-F238E27FC236}">
                <a16:creationId xmlns:a16="http://schemas.microsoft.com/office/drawing/2014/main" id="{98A8C1F4-C783-46A3-9617-783F0E2DADB1}"/>
              </a:ext>
            </a:extLst>
          </p:cNvPr>
          <p:cNvSpPr/>
          <p:nvPr/>
        </p:nvSpPr>
        <p:spPr>
          <a:xfrm>
            <a:off x="5860743" y="1464817"/>
            <a:ext cx="6172940" cy="2691583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שלא לצערו בשום עניין.</a:t>
            </a:r>
          </a:p>
        </p:txBody>
      </p:sp>
      <p:sp>
        <p:nvSpPr>
          <p:cNvPr id="9" name="משושה 8">
            <a:extLst>
              <a:ext uri="{FF2B5EF4-FFF2-40B4-BE49-F238E27FC236}">
                <a16:creationId xmlns:a16="http://schemas.microsoft.com/office/drawing/2014/main" id="{0EA897EF-7A41-449C-A78D-67FF293C6065}"/>
              </a:ext>
            </a:extLst>
          </p:cNvPr>
          <p:cNvSpPr/>
          <p:nvPr/>
        </p:nvSpPr>
        <p:spPr>
          <a:xfrm>
            <a:off x="737586" y="3159371"/>
            <a:ext cx="3878801" cy="826703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</a:rPr>
              <a:t>" זכור מעשיך הראשונים"</a:t>
            </a:r>
          </a:p>
        </p:txBody>
      </p:sp>
      <p:sp>
        <p:nvSpPr>
          <p:cNvPr id="10" name="משושה 9">
            <a:extLst>
              <a:ext uri="{FF2B5EF4-FFF2-40B4-BE49-F238E27FC236}">
                <a16:creationId xmlns:a16="http://schemas.microsoft.com/office/drawing/2014/main" id="{DF68FFB7-A757-4E51-86BF-22F9097D13B0}"/>
              </a:ext>
            </a:extLst>
          </p:cNvPr>
          <p:cNvSpPr/>
          <p:nvPr/>
        </p:nvSpPr>
        <p:spPr>
          <a:xfrm>
            <a:off x="4503939" y="3547454"/>
            <a:ext cx="7217545" cy="1118587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tx1"/>
                </a:solidFill>
              </a:rPr>
              <a:t>גיורא -עד עשרה דרי לא תבזי </a:t>
            </a:r>
            <a:r>
              <a:rPr lang="he-IL" sz="2400" dirty="0" err="1">
                <a:solidFill>
                  <a:schemeClr val="tx1"/>
                </a:solidFill>
              </a:rPr>
              <a:t>ארמאה</a:t>
            </a:r>
            <a:r>
              <a:rPr lang="he-IL" sz="2400" dirty="0">
                <a:solidFill>
                  <a:schemeClr val="tx1"/>
                </a:solidFill>
              </a:rPr>
              <a:t> </a:t>
            </a:r>
            <a:r>
              <a:rPr lang="he-IL" sz="2400" dirty="0" err="1">
                <a:solidFill>
                  <a:schemeClr val="tx1"/>
                </a:solidFill>
              </a:rPr>
              <a:t>באנפיה</a:t>
            </a:r>
            <a:r>
              <a:rPr lang="he-IL" sz="2400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he-IL" sz="2000" dirty="0">
                <a:solidFill>
                  <a:schemeClr val="tx1"/>
                </a:solidFill>
                <a:latin typeface="Guttman Yad-Light" panose="02010401010101010101" pitchFamily="2" charset="-79"/>
                <a:cs typeface="Guttman Yad-Light" panose="02010401010101010101" pitchFamily="2" charset="-79"/>
              </a:rPr>
              <a:t>גר עד עשרה דורות לא תבזה בפניו את הגוי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B1331846-69F4-4002-A5DF-9E7F0A9BE1F0}"/>
              </a:ext>
            </a:extLst>
          </p:cNvPr>
          <p:cNvSpPr txBox="1"/>
          <p:nvPr/>
        </p:nvSpPr>
        <p:spPr>
          <a:xfrm>
            <a:off x="5359894" y="345587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סנהדרין צד, א</a:t>
            </a:r>
          </a:p>
        </p:txBody>
      </p:sp>
      <p:pic>
        <p:nvPicPr>
          <p:cNvPr id="15" name="תמונה 14">
            <a:extLst>
              <a:ext uri="{FF2B5EF4-FFF2-40B4-BE49-F238E27FC236}">
                <a16:creationId xmlns:a16="http://schemas.microsoft.com/office/drawing/2014/main" id="{8380CA02-990A-46B7-A13C-9B3D369E1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812" y="4156400"/>
            <a:ext cx="3368268" cy="2395320"/>
          </a:xfrm>
          <a:prstGeom prst="rect">
            <a:avLst/>
          </a:prstGeom>
        </p:spPr>
      </p:pic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2A6EAAD-C84D-4032-86C6-E9388A7F822C}"/>
              </a:ext>
            </a:extLst>
          </p:cNvPr>
          <p:cNvSpPr txBox="1"/>
          <p:nvPr/>
        </p:nvSpPr>
        <p:spPr>
          <a:xfrm>
            <a:off x="5044668" y="5104379"/>
            <a:ext cx="609452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 והפלגת האהבה שהפליגו בהם עד שאמרו,</a:t>
            </a:r>
          </a:p>
          <a:p>
            <a:r>
              <a:rPr lang="he-IL" dirty="0"/>
              <a:t> </a:t>
            </a:r>
            <a:r>
              <a:rPr lang="he-IL" dirty="0" err="1"/>
              <a:t>שהשוה</a:t>
            </a:r>
            <a:r>
              <a:rPr lang="he-IL" dirty="0"/>
              <a:t> הכתב אהבתם לאהבת המקום,</a:t>
            </a:r>
          </a:p>
          <a:p>
            <a:r>
              <a:rPr lang="he-IL" dirty="0"/>
              <a:t>                         שבהם נאמר </a:t>
            </a:r>
            <a:r>
              <a:rPr lang="he-IL" sz="2800" dirty="0">
                <a:latin typeface="Guttman-Aram" panose="02010401010101010101" pitchFamily="2" charset="-79"/>
                <a:cs typeface="Guttman-Aram" panose="02010401010101010101" pitchFamily="2" charset="-79"/>
              </a:rPr>
              <a:t>"ואהבתם את הגר"</a:t>
            </a:r>
          </a:p>
          <a:p>
            <a:r>
              <a:rPr lang="he-IL" dirty="0"/>
              <a:t>                     ובאהבת המקום </a:t>
            </a:r>
            <a:r>
              <a:rPr lang="he-IL" sz="2800" dirty="0">
                <a:latin typeface="Guttman-Aram" panose="02010401010101010101" pitchFamily="2" charset="-79"/>
                <a:cs typeface="Guttman-Aram" panose="02010401010101010101" pitchFamily="2" charset="-79"/>
              </a:rPr>
              <a:t>"ואהבת את ה' אלוקיך</a:t>
            </a:r>
            <a:r>
              <a:rPr lang="he-IL" dirty="0"/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1866030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5FB21F3-DA48-46A0-8493-27C6A86D9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ונוהגת מצוה זו-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F2D723E-F8EA-44DF-9E94-29CA1982C3ED}"/>
              </a:ext>
            </a:extLst>
          </p:cNvPr>
          <p:cNvSpPr txBox="1"/>
          <p:nvPr/>
        </p:nvSpPr>
        <p:spPr>
          <a:xfrm>
            <a:off x="-962016" y="5706425"/>
            <a:ext cx="80071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/>
              <a:t> ביטל עשה זה. ועונשו גדול מאוד ,</a:t>
            </a:r>
          </a:p>
          <a:p>
            <a:r>
              <a:rPr lang="he-IL" sz="3200" b="1" dirty="0"/>
              <a:t>שהרי בכמה מקומות הזהירה תורה עליהם.</a:t>
            </a:r>
          </a:p>
        </p:txBody>
      </p:sp>
      <p:sp>
        <p:nvSpPr>
          <p:cNvPr id="8" name="משושה 7">
            <a:extLst>
              <a:ext uri="{FF2B5EF4-FFF2-40B4-BE49-F238E27FC236}">
                <a16:creationId xmlns:a16="http://schemas.microsoft.com/office/drawing/2014/main" id="{565DB4CD-FA07-48B1-9993-8B435760CAD0}"/>
              </a:ext>
            </a:extLst>
          </p:cNvPr>
          <p:cNvSpPr/>
          <p:nvPr/>
        </p:nvSpPr>
        <p:spPr>
          <a:xfrm>
            <a:off x="6033858" y="731237"/>
            <a:ext cx="2022628" cy="864841"/>
          </a:xfrm>
          <a:prstGeom prst="hexag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בכל מקום </a:t>
            </a:r>
          </a:p>
        </p:txBody>
      </p:sp>
      <p:sp>
        <p:nvSpPr>
          <p:cNvPr id="9" name="משושה 8">
            <a:extLst>
              <a:ext uri="{FF2B5EF4-FFF2-40B4-BE49-F238E27FC236}">
                <a16:creationId xmlns:a16="http://schemas.microsoft.com/office/drawing/2014/main" id="{F9AB7018-4D03-4F0E-8290-67ED3EEFD141}"/>
              </a:ext>
            </a:extLst>
          </p:cNvPr>
          <p:cNvSpPr/>
          <p:nvPr/>
        </p:nvSpPr>
        <p:spPr>
          <a:xfrm>
            <a:off x="4271640" y="731238"/>
            <a:ext cx="1762218" cy="891250"/>
          </a:xfrm>
          <a:prstGeom prst="hexag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בכל זמן </a:t>
            </a:r>
          </a:p>
        </p:txBody>
      </p:sp>
      <p:sp>
        <p:nvSpPr>
          <p:cNvPr id="10" name="משושה 9">
            <a:extLst>
              <a:ext uri="{FF2B5EF4-FFF2-40B4-BE49-F238E27FC236}">
                <a16:creationId xmlns:a16="http://schemas.microsoft.com/office/drawing/2014/main" id="{FD2ED8D8-F915-4288-9A8D-8F5C198A0C57}"/>
              </a:ext>
            </a:extLst>
          </p:cNvPr>
          <p:cNvSpPr/>
          <p:nvPr/>
        </p:nvSpPr>
        <p:spPr>
          <a:xfrm>
            <a:off x="1559880" y="731238"/>
            <a:ext cx="2711759" cy="838432"/>
          </a:xfrm>
          <a:prstGeom prst="hexag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בזכרים ונקבות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FA5F414C-079E-4E3B-876F-9B4F3695B55E}"/>
              </a:ext>
            </a:extLst>
          </p:cNvPr>
          <p:cNvSpPr txBox="1"/>
          <p:nvPr/>
        </p:nvSpPr>
        <p:spPr>
          <a:xfrm>
            <a:off x="5152749" y="1827630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/>
              <a:t>והעובר עליה ומצער אותם..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73C57AA4-EF5D-48DE-B957-8A2128BDB8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01" r="3449"/>
          <a:stretch/>
        </p:blipFill>
        <p:spPr>
          <a:xfrm>
            <a:off x="838200" y="2012414"/>
            <a:ext cx="5580355" cy="3178421"/>
          </a:xfrm>
          <a:prstGeom prst="rect">
            <a:avLst/>
          </a:prstGeom>
        </p:spPr>
      </p:pic>
      <p:sp>
        <p:nvSpPr>
          <p:cNvPr id="15" name="אליפסה 14">
            <a:extLst>
              <a:ext uri="{FF2B5EF4-FFF2-40B4-BE49-F238E27FC236}">
                <a16:creationId xmlns:a16="http://schemas.microsoft.com/office/drawing/2014/main" id="{861A0AF1-0590-4A1E-AE77-1018B3B3EAF2}"/>
              </a:ext>
            </a:extLst>
          </p:cNvPr>
          <p:cNvSpPr/>
          <p:nvPr/>
        </p:nvSpPr>
        <p:spPr>
          <a:xfrm rot="345678">
            <a:off x="7973367" y="2878213"/>
            <a:ext cx="2929631" cy="14468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Guttman Yad-Light" panose="02010401010101010101" pitchFamily="2" charset="-79"/>
                <a:cs typeface="Guttman Yad-Light" panose="02010401010101010101" pitchFamily="2" charset="-79"/>
              </a:rPr>
              <a:t>מתרשל בהצלתם</a:t>
            </a:r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F4DB314F-72C5-4763-9ECC-365A668E3117}"/>
              </a:ext>
            </a:extLst>
          </p:cNvPr>
          <p:cNvSpPr/>
          <p:nvPr/>
        </p:nvSpPr>
        <p:spPr>
          <a:xfrm rot="20672761">
            <a:off x="4374498" y="3520622"/>
            <a:ext cx="3311371" cy="12213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Guttman Yad-Light" panose="02010401010101010101" pitchFamily="2" charset="-79"/>
                <a:cs typeface="Guttman Yad-Light" panose="02010401010101010101" pitchFamily="2" charset="-79"/>
              </a:rPr>
              <a:t>מתרשל בהצלת ממונם, </a:t>
            </a:r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7E74BC6F-A76E-445B-BF5A-ADA8F5B0C681}"/>
              </a:ext>
            </a:extLst>
          </p:cNvPr>
          <p:cNvSpPr/>
          <p:nvPr/>
        </p:nvSpPr>
        <p:spPr>
          <a:xfrm>
            <a:off x="6472426" y="4378826"/>
            <a:ext cx="3237660" cy="12699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Guttman Yad-Light" panose="02010401010101010101" pitchFamily="2" charset="-79"/>
                <a:cs typeface="Guttman Yad-Light" panose="02010401010101010101" pitchFamily="2" charset="-79"/>
              </a:rPr>
              <a:t>מזלזל בכבודם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974CC505-1A4B-46FF-953C-F5AD2FE5448B}"/>
              </a:ext>
            </a:extLst>
          </p:cNvPr>
          <p:cNvSpPr txBox="1"/>
          <p:nvPr/>
        </p:nvSpPr>
        <p:spPr>
          <a:xfrm>
            <a:off x="-3495583" y="464797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899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0" grpId="0" animBg="1"/>
      <p:bldP spid="12" grpId="0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2CADBDE6-EC6A-42E5-8DFA-8689C6650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05" y="468296"/>
            <a:ext cx="11212497" cy="5921407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4E78F190-10C6-43B7-A21E-0D6D36C79DF9}"/>
              </a:ext>
            </a:extLst>
          </p:cNvPr>
          <p:cNvSpPr txBox="1"/>
          <p:nvPr/>
        </p:nvSpPr>
        <p:spPr>
          <a:xfrm>
            <a:off x="-284085" y="2447537"/>
            <a:ext cx="78182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000" b="1" dirty="0"/>
              <a:t>למרות שהמצווה הזאת מתייחסת ל"גר צדק" </a:t>
            </a:r>
          </a:p>
          <a:p>
            <a:r>
              <a:rPr lang="he-IL" sz="2000" b="1" dirty="0"/>
              <a:t>צריך ללמוד ממנה לרחם גם על כל אדם שנמצא במקום זר לו,</a:t>
            </a:r>
          </a:p>
          <a:p>
            <a:r>
              <a:rPr lang="he-IL" sz="2000" b="1" dirty="0"/>
              <a:t>מחוץ לארצו או לעירו או למקום משפחתו</a:t>
            </a:r>
            <a:r>
              <a:rPr lang="he-IL" sz="2000" dirty="0"/>
              <a:t>.</a:t>
            </a:r>
          </a:p>
          <a:p>
            <a:endParaRPr lang="he-IL" dirty="0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75781835-5EB2-4D80-82A4-A90F17533B55}"/>
              </a:ext>
            </a:extLst>
          </p:cNvPr>
          <p:cNvSpPr txBox="1"/>
          <p:nvPr/>
        </p:nvSpPr>
        <p:spPr>
          <a:xfrm>
            <a:off x="1136341" y="3639845"/>
            <a:ext cx="594803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"ולא נעביר עליו הדרך במוצאנו אותו יחידי ורחקו מעליו עוזריו, .."</a:t>
            </a:r>
          </a:p>
          <a:p>
            <a:r>
              <a:rPr lang="he-IL" sz="2400" dirty="0"/>
              <a:t>לא ננצל את מצבו ולא ננהג כלפיו בדרך לא ראויה.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97D37782-5C0F-4E88-B56E-95E3C96C0B45}"/>
              </a:ext>
            </a:extLst>
          </p:cNvPr>
          <p:cNvSpPr txBox="1"/>
          <p:nvPr/>
        </p:nvSpPr>
        <p:spPr>
          <a:xfrm>
            <a:off x="1431525" y="5157472"/>
            <a:ext cx="62365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000" dirty="0">
                <a:latin typeface="Guttman-Aram" panose="02010401010101010101" pitchFamily="2" charset="-79"/>
                <a:cs typeface="Guttman-Aram" panose="02010401010101010101" pitchFamily="2" charset="-79"/>
              </a:rPr>
              <a:t>"כִּי גֵרִים הֱיִיתֶם בְּאֶרֶץ מִצְרָיִם"</a:t>
            </a:r>
          </a:p>
        </p:txBody>
      </p:sp>
      <p:sp>
        <p:nvSpPr>
          <p:cNvPr id="11" name="בועת מחשבה: ענן 10">
            <a:extLst>
              <a:ext uri="{FF2B5EF4-FFF2-40B4-BE49-F238E27FC236}">
                <a16:creationId xmlns:a16="http://schemas.microsoft.com/office/drawing/2014/main" id="{B7E23E9E-0CE4-487D-9DC6-26EC324B055C}"/>
              </a:ext>
            </a:extLst>
          </p:cNvPr>
          <p:cNvSpPr/>
          <p:nvPr/>
        </p:nvSpPr>
        <p:spPr>
          <a:xfrm>
            <a:off x="8700116" y="62598"/>
            <a:ext cx="3375736" cy="1509204"/>
          </a:xfrm>
          <a:prstGeom prst="cloudCallout">
            <a:avLst>
              <a:gd name="adj1" fmla="val -40967"/>
              <a:gd name="adj2" fmla="val 5476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ובזכות המידות הטובות </a:t>
            </a:r>
          </a:p>
          <a:p>
            <a:pPr algn="ctr"/>
            <a:r>
              <a:rPr lang="he-IL" sz="2000" b="1" dirty="0"/>
              <a:t>נהיה ראויים לקבל את טוב ה</a:t>
            </a:r>
            <a:r>
              <a:rPr lang="he-IL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566504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0E07FF-3CDA-4D0E-96D8-F15FCD8C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EAA8966-EF59-403F-B78A-8FF2A19BE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609251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422</Words>
  <Application>Microsoft Office PowerPoint</Application>
  <PresentationFormat>מסך רחב</PresentationFormat>
  <Paragraphs>65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FrankRuehl</vt:lpstr>
      <vt:lpstr>Guttman Mantova-Decor</vt:lpstr>
      <vt:lpstr>Guttman Yad-Brush</vt:lpstr>
      <vt:lpstr>Guttman Yad-Light</vt:lpstr>
      <vt:lpstr>Guttman-Aram</vt:lpstr>
      <vt:lpstr>Hadassah Friedlaender</vt:lpstr>
      <vt:lpstr>ערכת נושא Office</vt:lpstr>
      <vt:lpstr>מצגת של PowerPoint‏</vt:lpstr>
      <vt:lpstr>הגדרת המצווה</vt:lpstr>
      <vt:lpstr>מצגת של PowerPoint‏</vt:lpstr>
      <vt:lpstr>מצגת של PowerPoint‏</vt:lpstr>
      <vt:lpstr> משורשי המצווה</vt:lpstr>
      <vt:lpstr> מדיני המצווה</vt:lpstr>
      <vt:lpstr>ונוהגת מצוה זו-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מִצְוָת אַהֲבַת הַגֵּרִים</dc:title>
  <dc:creator>דוד קליר</dc:creator>
  <cp:lastModifiedBy>רזיאל גבאי</cp:lastModifiedBy>
  <cp:revision>12</cp:revision>
  <dcterms:created xsi:type="dcterms:W3CDTF">2021-01-06T22:29:21Z</dcterms:created>
  <dcterms:modified xsi:type="dcterms:W3CDTF">2023-02-08T17:44:29Z</dcterms:modified>
</cp:coreProperties>
</file>