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354" r:id="rId3"/>
    <p:sldId id="367" r:id="rId4"/>
    <p:sldId id="368" r:id="rId5"/>
    <p:sldId id="369" r:id="rId6"/>
    <p:sldId id="370" r:id="rId7"/>
    <p:sldId id="371" r:id="rId8"/>
    <p:sldId id="372" r:id="rId9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068"/>
    <a:srgbClr val="5D3DA0"/>
    <a:srgbClr val="474646"/>
    <a:srgbClr val="D10B7C"/>
    <a:srgbClr val="06BAB9"/>
    <a:srgbClr val="1CADE4"/>
    <a:srgbClr val="B5577F"/>
    <a:srgbClr val="E84024"/>
    <a:srgbClr val="F8DD14"/>
    <a:srgbClr val="E09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2387" autoAdjust="0"/>
  </p:normalViewPr>
  <p:slideViewPr>
    <p:cSldViewPr snapToGrid="0">
      <p:cViewPr varScale="1">
        <p:scale>
          <a:sx n="67" d="100"/>
          <a:sy n="67" d="100"/>
        </p:scale>
        <p:origin x="738" y="72"/>
      </p:cViewPr>
      <p:guideLst>
        <p:guide orient="horz" pos="2160"/>
        <p:guide pos="51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A04A-4E48-4A7B-8392-7933355FFA4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FB2C8-BFB5-48F4-955F-5FCC7767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1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B2C8-BFB5-48F4-955F-5FCC776746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4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 userDrawn="1"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dirty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7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8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6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pPr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6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pPr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8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 userDrawn="1"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704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4AB9F9-EAAF-40E0-9618-A5ECEDDB88A0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1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 userDrawn="1"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 userDrawn="1"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9456" y="2373544"/>
            <a:ext cx="11972544" cy="1782388"/>
          </a:xfrm>
          <a:noFill/>
        </p:spPr>
        <p:txBody>
          <a:bodyPr anchor="ctr">
            <a:normAutofit fontScale="90000"/>
          </a:bodyPr>
          <a:lstStyle/>
          <a:p>
            <a:pPr rtl="0"/>
            <a:r>
              <a:rPr lang="he-IL" b="1" dirty="0"/>
              <a:t>גזרת </a:t>
            </a:r>
            <a:r>
              <a:rPr lang="he-IL" b="1" dirty="0" err="1"/>
              <a:t>חפ"נ</a:t>
            </a:r>
            <a:br>
              <a:rPr lang="he-IL" b="1" dirty="0"/>
            </a:br>
            <a:r>
              <a:rPr lang="he-IL" b="1" dirty="0">
                <a:solidFill>
                  <a:srgbClr val="5D3DA0"/>
                </a:solidFill>
              </a:rPr>
              <a:t>קמפוס אביב</a:t>
            </a:r>
            <a:br>
              <a:rPr lang="en-US" sz="4000" b="1" dirty="0"/>
            </a:br>
            <a:endParaRPr lang="en-GB" sz="40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3999" y="4238781"/>
            <a:ext cx="9144001" cy="787941"/>
          </a:xfrm>
          <a:noFill/>
        </p:spPr>
        <p:txBody>
          <a:bodyPr anchor="ctr">
            <a:noAutofit/>
          </a:bodyPr>
          <a:lstStyle/>
          <a:p>
            <a:r>
              <a:rPr lang="he-IL" sz="1800" b="1" dirty="0">
                <a:solidFill>
                  <a:srgbClr val="5D3DA0"/>
                </a:solidFill>
              </a:rPr>
              <a:t>רתם ציפורי</a:t>
            </a:r>
            <a:endParaRPr lang="en-GB" sz="1800" b="1" dirty="0">
              <a:solidFill>
                <a:srgbClr val="5D3DA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מלבן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6" name="מלבן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38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גזרת </a:t>
            </a:r>
            <a:r>
              <a:rPr lang="he-IL" dirty="0" err="1"/>
              <a:t>חפ"נ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42356" y="2494430"/>
            <a:ext cx="8507288" cy="18691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  <a:p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D8CBE72-1506-4D9F-9725-B661DFEC9180}"/>
              </a:ext>
            </a:extLst>
          </p:cNvPr>
          <p:cNvSpPr/>
          <p:nvPr/>
        </p:nvSpPr>
        <p:spPr>
          <a:xfrm>
            <a:off x="3829051" y="1982747"/>
            <a:ext cx="813435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/>
              <a:t>לגזרה זו שייכים שורשים </a:t>
            </a:r>
            <a:r>
              <a:rPr lang="he-IL" sz="2400" b="1" dirty="0" err="1"/>
              <a:t>שפ"הפ</a:t>
            </a:r>
            <a:r>
              <a:rPr lang="he-IL" sz="2400" b="1" dirty="0"/>
              <a:t> שלהם היא נ'. בנטייה </a:t>
            </a:r>
            <a:r>
              <a:rPr lang="he-IL" sz="2400" b="1" dirty="0" err="1"/>
              <a:t>הנ</a:t>
            </a:r>
            <a:r>
              <a:rPr lang="he-IL" sz="2400" b="1" dirty="0"/>
              <a:t>' נשמטת ,בדרך כלל ,מידמה לעיצור שאחריה ,ובמקומה מופיע דגש חזק משלים. 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דוגמה : אלוהים נתן לך במתנה. שורש </a:t>
            </a:r>
            <a:r>
              <a:rPr lang="he-IL" sz="2400" b="1" dirty="0" err="1"/>
              <a:t>נ.ת.נ</a:t>
            </a:r>
            <a:r>
              <a:rPr lang="he-IL" sz="2400" b="1" dirty="0"/>
              <a:t> =</a:t>
            </a:r>
            <a:r>
              <a:rPr lang="he-IL" sz="2400" b="1" dirty="0" err="1"/>
              <a:t>חפ"נ</a:t>
            </a:r>
            <a:r>
              <a:rPr lang="he-IL" sz="2400" b="1" dirty="0"/>
              <a:t>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86DDA67D-4C5A-46AE-BAC8-3C408D3A7DA3}"/>
              </a:ext>
            </a:extLst>
          </p:cNvPr>
          <p:cNvSpPr/>
          <p:nvPr/>
        </p:nvSpPr>
        <p:spPr>
          <a:xfrm>
            <a:off x="228599" y="2671764"/>
            <a:ext cx="27717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err="1"/>
              <a:t>אֱלֹהִים</a:t>
            </a:r>
            <a:r>
              <a:rPr lang="he-IL" dirty="0"/>
              <a:t> נָתַן לְךָ בְּמַתָּנָה</a:t>
            </a:r>
            <a:br>
              <a:rPr lang="he-IL" dirty="0"/>
            </a:br>
            <a:r>
              <a:rPr lang="he-IL" dirty="0"/>
              <a:t>דָּבָר גָּדוֹל, דָּבָר נִפְלָא</a:t>
            </a:r>
            <a:br>
              <a:rPr lang="he-IL" dirty="0"/>
            </a:br>
            <a:r>
              <a:rPr lang="he-IL" dirty="0" err="1"/>
              <a:t>אֱלֹהִים</a:t>
            </a:r>
            <a:r>
              <a:rPr lang="he-IL" dirty="0"/>
              <a:t> נָתַן לָךְ בְּמַתָּנָה</a:t>
            </a:r>
            <a:br>
              <a:rPr lang="he-IL" dirty="0"/>
            </a:br>
            <a:r>
              <a:rPr lang="he-IL" dirty="0"/>
              <a:t>אֶת הַחַיִּים עַל פְּנֵי הָאֲדָמָה</a:t>
            </a:r>
            <a:br>
              <a:rPr lang="he-IL" dirty="0"/>
            </a:br>
            <a:br>
              <a:rPr lang="he-IL" dirty="0"/>
            </a:br>
            <a:r>
              <a:rPr lang="he-IL" dirty="0"/>
              <a:t>נָתַן לָךְ אֶת הַלַּיְלָה וְהַיּוֹם</a:t>
            </a:r>
            <a:br>
              <a:rPr lang="he-IL" dirty="0"/>
            </a:br>
            <a:r>
              <a:rPr lang="he-IL" dirty="0"/>
              <a:t>אָהֲבָה תִּקְוָה וַחֲלוֹם</a:t>
            </a:r>
            <a:br>
              <a:rPr lang="he-IL" dirty="0"/>
            </a:br>
            <a:r>
              <a:rPr lang="he-IL" dirty="0"/>
              <a:t>קַיִץ, חֹרֶף, </a:t>
            </a:r>
            <a:r>
              <a:rPr lang="he-IL" dirty="0" err="1"/>
              <a:t>סְתָו</a:t>
            </a:r>
            <a:r>
              <a:rPr lang="he-IL" dirty="0"/>
              <a:t>, אָבִיב</a:t>
            </a:r>
            <a:br>
              <a:rPr lang="he-IL" dirty="0"/>
            </a:br>
            <a:r>
              <a:rPr lang="he-IL" dirty="0"/>
              <a:t>נְשָׁמָה טוֹבָה לְהַבִּיט סְבִיב</a:t>
            </a:r>
          </a:p>
        </p:txBody>
      </p:sp>
    </p:spTree>
    <p:extLst>
      <p:ext uri="{BB962C8B-B14F-4D97-AF65-F5344CB8AC3E}">
        <p14:creationId xmlns:p14="http://schemas.microsoft.com/office/powerpoint/2010/main" val="74858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4FE167-194C-4421-AD3C-87EADDE0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בניין קל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FC64FEE-72AF-48D5-8CD4-739F4AE2D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4525"/>
            <a:ext cx="10332720" cy="4414837"/>
          </a:xfrm>
        </p:spPr>
        <p:txBody>
          <a:bodyPr>
            <a:noAutofit/>
          </a:bodyPr>
          <a:lstStyle/>
          <a:p>
            <a:r>
              <a:rPr lang="he-IL" sz="2400" b="1" dirty="0"/>
              <a:t>בזמן עבר מופיעות כל אותיות השורש.</a:t>
            </a:r>
          </a:p>
          <a:p>
            <a:pPr marL="0" indent="0">
              <a:buNone/>
            </a:pPr>
            <a:r>
              <a:rPr lang="he-IL" sz="2400" b="1" dirty="0"/>
              <a:t>   דוגמה:  </a:t>
            </a:r>
          </a:p>
          <a:p>
            <a:r>
              <a:rPr lang="he-IL" sz="2400" b="1" dirty="0"/>
              <a:t>נָסַע</a:t>
            </a:r>
          </a:p>
          <a:p>
            <a:r>
              <a:rPr lang="he-IL" sz="2400" b="1" dirty="0"/>
              <a:t>בזמן עתיד נ' השורש נופלת ובמקומה דגש חזק.</a:t>
            </a:r>
          </a:p>
          <a:p>
            <a:pPr marL="0" indent="0">
              <a:buNone/>
            </a:pPr>
            <a:r>
              <a:rPr lang="he-IL" sz="2400" b="1" dirty="0"/>
              <a:t>   דוגמה:  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 err="1"/>
              <a:t>יִסַּע</a:t>
            </a:r>
            <a:endParaRPr lang="he-IL" sz="2400" b="1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דוגמה: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חז"ל כתבו: "עשרה </a:t>
            </a:r>
            <a:r>
              <a:rPr lang="he-IL" sz="2400" b="1" dirty="0" err="1"/>
              <a:t>קבין</a:t>
            </a:r>
            <a:r>
              <a:rPr lang="he-IL" sz="2400" b="1" dirty="0"/>
              <a:t> יופי ירדו לעולם, תשעה נָטְלָה ירושלים ואחד כל העולם כולו".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נטלה- קל, </a:t>
            </a:r>
            <a:r>
              <a:rPr lang="he-IL" sz="2400" b="1" dirty="0" err="1"/>
              <a:t>נ.ט.ל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95266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8DD753-EDD0-4665-86A7-8A808E3E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בניין נפעל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D67414D-C3E3-4284-9CDB-55DCAE19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1512"/>
            <a:ext cx="10058400" cy="3857582"/>
          </a:xfrm>
        </p:spPr>
        <p:txBody>
          <a:bodyPr>
            <a:normAutofit lnSpcReduction="10000"/>
          </a:bodyPr>
          <a:lstStyle/>
          <a:p>
            <a:r>
              <a:rPr lang="he-IL" sz="2400" b="1" dirty="0"/>
              <a:t>הדגם בבניין נפעל בעבר ובהווה נסתר  הוא – נִ</a:t>
            </a:r>
            <a:r>
              <a:rPr lang="en-US" sz="2400" b="1" dirty="0"/>
              <a:t>XX</a:t>
            </a:r>
          </a:p>
          <a:p>
            <a:pPr marL="0" indent="0">
              <a:buNone/>
            </a:pPr>
            <a:r>
              <a:rPr lang="he-IL" sz="2400" b="1" dirty="0"/>
              <a:t>לדוגמה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 נִתָּן</a:t>
            </a:r>
          </a:p>
          <a:p>
            <a:r>
              <a:rPr lang="he-IL" sz="2400" b="1" dirty="0"/>
              <a:t>בעתיד, בציווי ובשם פועל נ' השורש חוזרת.</a:t>
            </a:r>
          </a:p>
          <a:p>
            <a:pPr marL="0" indent="0">
              <a:buNone/>
            </a:pPr>
            <a:r>
              <a:rPr lang="he-IL" sz="2400" b="1" dirty="0"/>
              <a:t>לדוגמה: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 </a:t>
            </a:r>
            <a:r>
              <a:rPr lang="he-IL" sz="2400" b="1" dirty="0" err="1"/>
              <a:t>הִנָּצֵל</a:t>
            </a:r>
            <a:r>
              <a:rPr lang="he-IL" sz="2400" b="1" dirty="0"/>
              <a:t>!,  </a:t>
            </a:r>
            <a:r>
              <a:rPr lang="he-IL" sz="2400" b="1" dirty="0" err="1"/>
              <a:t>לְהִנָּצֵל</a:t>
            </a:r>
            <a:endParaRPr lang="he-IL" sz="2400" b="1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דוגמה: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>
                <a:solidFill>
                  <a:srgbClr val="222222"/>
                </a:solidFill>
                <a:latin typeface="Alef"/>
              </a:rPr>
              <a:t>על פי רוב, היופי </a:t>
            </a:r>
            <a:r>
              <a:rPr lang="he-IL" sz="2400" b="1" dirty="0" err="1">
                <a:solidFill>
                  <a:srgbClr val="222222"/>
                </a:solidFill>
                <a:latin typeface="Alef"/>
              </a:rPr>
              <a:t>נִכָּר</a:t>
            </a:r>
            <a:r>
              <a:rPr lang="he-IL" sz="2400" b="1" dirty="0">
                <a:solidFill>
                  <a:srgbClr val="222222"/>
                </a:solidFill>
                <a:latin typeface="Alef"/>
              </a:rPr>
              <a:t> במבנה סימטרי, בפרופורציות נכונות ובהרמוניה בין מרכיבים שונים- נפעל, </a:t>
            </a:r>
            <a:r>
              <a:rPr lang="he-IL" sz="2400" b="1" dirty="0" err="1">
                <a:solidFill>
                  <a:srgbClr val="222222"/>
                </a:solidFill>
                <a:latin typeface="Alef"/>
              </a:rPr>
              <a:t>נ.כ.ר</a:t>
            </a:r>
            <a:endParaRPr lang="he-IL" sz="2400" b="1" dirty="0"/>
          </a:p>
          <a:p>
            <a:endParaRPr lang="he-IL" sz="3600" dirty="0">
              <a:solidFill>
                <a:schemeClr val="tx1"/>
              </a:solidFill>
            </a:endParaRPr>
          </a:p>
          <a:p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59392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61CB8A-3FB0-40D6-BA48-314AB1A0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בניין הפעיל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B0580E6-8D1C-4D7D-970F-4E6B01455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413" y="1897212"/>
            <a:ext cx="10058400" cy="3857582"/>
          </a:xfrm>
        </p:spPr>
        <p:txBody>
          <a:bodyPr>
            <a:normAutofit/>
          </a:bodyPr>
          <a:lstStyle/>
          <a:p>
            <a:r>
              <a:rPr lang="he-IL" sz="2400" b="1" dirty="0"/>
              <a:t>הדגם בבניין הפעיל בעבר נסתר הוא – ה</a:t>
            </a:r>
            <a:r>
              <a:rPr lang="en-US" sz="2400" b="1" dirty="0"/>
              <a:t>X</a:t>
            </a:r>
            <a:r>
              <a:rPr lang="he-IL" sz="2400" b="1" dirty="0"/>
              <a:t>י</a:t>
            </a:r>
            <a:r>
              <a:rPr lang="en-US" sz="2400" b="1" dirty="0"/>
              <a:t>X</a:t>
            </a:r>
          </a:p>
          <a:p>
            <a:pPr marL="0" indent="0">
              <a:buNone/>
            </a:pPr>
            <a:r>
              <a:rPr lang="he-IL" sz="2400" b="1" dirty="0"/>
              <a:t>לדוגמה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הִכִּיר , הִצִּיל, הִשִּׁיק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דוגמה: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endParaRPr lang="he-IL" sz="2400" b="1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הכתוב המקראי מַכִּיר ביופיין של האימהות: "ורחל הייתה יפת תואר ויפת מראה" (בראשית כ"ט 17)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מכיר- הפעיל, </a:t>
            </a:r>
            <a:r>
              <a:rPr lang="he-IL" sz="2400" b="1" dirty="0" err="1"/>
              <a:t>נ.כ.ר</a:t>
            </a:r>
            <a:r>
              <a:rPr lang="he-IL" sz="2400" b="1" dirty="0"/>
              <a:t>.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endParaRPr lang="he-IL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endParaRPr lang="he-IL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endParaRPr lang="he-IL" dirty="0"/>
          </a:p>
          <a:p>
            <a:pPr marL="0" indent="0">
              <a:buNone/>
            </a:pPr>
            <a:endParaRPr lang="he-IL" sz="4400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787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185F3D-9991-45E4-8A5C-C06E7AE3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בניין הופעל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84677FF-175F-4C9B-A888-0B6AA32D6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1868861"/>
            <a:ext cx="8596668" cy="4517362"/>
          </a:xfrm>
        </p:spPr>
        <p:txBody>
          <a:bodyPr>
            <a:noAutofit/>
          </a:bodyPr>
          <a:lstStyle/>
          <a:p>
            <a:r>
              <a:rPr lang="he-IL" sz="2400" b="1" dirty="0"/>
              <a:t>בבניין הופעל בעבר נסתר הדגם הוא - הו</a:t>
            </a:r>
            <a:r>
              <a:rPr lang="en-US" sz="2400" b="1" dirty="0"/>
              <a:t>XX</a:t>
            </a:r>
          </a:p>
          <a:p>
            <a:pPr marL="0" indent="0">
              <a:buNone/>
            </a:pPr>
            <a:r>
              <a:rPr lang="he-IL" sz="2400" b="1" dirty="0"/>
              <a:t>לדוגמה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הֻגַּשׁ, מֻגָּשׁ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endParaRPr lang="he-IL" sz="2400" b="1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דוגמה: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endParaRPr lang="he-IL" sz="2400" b="1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הֻשַּׂג שיפור משמעותי בטיפול בקורונה על ידי הצוות הרפואי- הופעל, </a:t>
            </a:r>
            <a:r>
              <a:rPr lang="he-IL" sz="2400" b="1" dirty="0" err="1"/>
              <a:t>נ.ש.ג</a:t>
            </a:r>
            <a:endParaRPr lang="he-IL" sz="2400" b="1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endParaRPr lang="he-IL" sz="2000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endParaRPr lang="he-IL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1D9883A-EAC0-479B-9258-08237C72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" y="4244890"/>
            <a:ext cx="2544780" cy="19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3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הבניינים הכבדים: פיעל, פועל והתפעל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2199771"/>
            <a:ext cx="10058400" cy="3857582"/>
          </a:xfrm>
        </p:spPr>
        <p:txBody>
          <a:bodyPr>
            <a:normAutofit/>
          </a:bodyPr>
          <a:lstStyle/>
          <a:p>
            <a:r>
              <a:rPr lang="he-IL" sz="2400" b="1" dirty="0"/>
              <a:t>הנטייה בבניינים אלו בגזרת </a:t>
            </a:r>
            <a:r>
              <a:rPr lang="he-IL" sz="2400" b="1" dirty="0" err="1"/>
              <a:t>חפ"נ</a:t>
            </a:r>
            <a:r>
              <a:rPr lang="he-IL" sz="2400" b="1" dirty="0"/>
              <a:t> היא כמו השלמים.</a:t>
            </a:r>
          </a:p>
          <a:p>
            <a:r>
              <a:rPr lang="he-IL" sz="2400" b="1" dirty="0"/>
              <a:t>     דוגמות:</a:t>
            </a:r>
          </a:p>
          <a:p>
            <a:r>
              <a:rPr lang="he-IL" sz="2400" b="1" dirty="0"/>
              <a:t>ַהוֹרִים נִדְּבוּ תְּרוּמָה לְטוֹבַת </a:t>
            </a:r>
            <a:r>
              <a:rPr lang="he-IL" sz="2400" b="1" dirty="0" err="1"/>
              <a:t>הַסִּפְרִיָּה</a:t>
            </a:r>
            <a:r>
              <a:rPr lang="he-IL" sz="2400" b="1" dirty="0"/>
              <a:t>- פִּעֵל, </a:t>
            </a:r>
            <a:r>
              <a:rPr lang="he-IL" sz="2400" b="1" dirty="0" err="1"/>
              <a:t>נ.ד.ב</a:t>
            </a:r>
            <a:endParaRPr lang="he-IL" sz="2400" b="1" dirty="0"/>
          </a:p>
          <a:p>
            <a:r>
              <a:rPr lang="he-IL" sz="2400" b="1" dirty="0"/>
              <a:t>הַתַּלְמִידִים הִתְנַדְּבוּ בַּקְּהִלָּה- הִתְפַּעֵל ,</a:t>
            </a:r>
            <a:r>
              <a:rPr lang="he-IL" sz="2400" b="1" dirty="0" err="1"/>
              <a:t>נ.ד.ב</a:t>
            </a:r>
            <a:endParaRPr lang="he-IL" sz="2400" b="1" dirty="0"/>
          </a:p>
          <a:p>
            <a:r>
              <a:rPr lang="he-IL" sz="2400" b="1" dirty="0"/>
              <a:t>הַיְּלָדִים הַיּוֹם מְנֻמָּסִים- פּועל, </a:t>
            </a:r>
            <a:r>
              <a:rPr lang="he-IL" sz="2400" b="1" dirty="0" err="1"/>
              <a:t>נ.מ.ס</a:t>
            </a:r>
            <a:endParaRPr lang="he-IL" sz="2400" b="1" dirty="0"/>
          </a:p>
          <a:p>
            <a:endParaRPr lang="he-IL" sz="2400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C3CE139-2402-4B1A-B644-F0AE283B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3429000"/>
            <a:ext cx="4557713" cy="25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9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BE3EB2-DBC1-4BCD-B523-3E48FC53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C82D08A-2129-4487-8008-1954AC90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971675"/>
            <a:ext cx="10798492" cy="3897419"/>
          </a:xfrm>
        </p:spPr>
        <p:txBody>
          <a:bodyPr>
            <a:normAutofit fontScale="40000" lnSpcReduction="20000"/>
          </a:bodyPr>
          <a:lstStyle/>
          <a:p>
            <a:r>
              <a:rPr lang="he-IL" sz="7200" b="1" dirty="0"/>
              <a:t>גזרת  </a:t>
            </a:r>
            <a:r>
              <a:rPr lang="he-IL" sz="7200" b="1"/>
              <a:t>חפ</a:t>
            </a:r>
            <a:r>
              <a:rPr lang="he-IL" sz="7200" b="1" dirty="0"/>
              <a:t>״נ- שם העצם</a:t>
            </a:r>
          </a:p>
          <a:p>
            <a:endParaRPr lang="he-IL" dirty="0"/>
          </a:p>
          <a:p>
            <a:r>
              <a:rPr lang="he-IL" sz="5500" b="1" dirty="0"/>
              <a:t>בדומה למערכת הפועל גם במערכת השם יש גזרות שונות. השורשים מהגזרות השונות משתלבים במשקלים השונים.</a:t>
            </a:r>
          </a:p>
          <a:p>
            <a:r>
              <a:rPr lang="he-IL" sz="5500" b="1" dirty="0"/>
              <a:t>דוגמות:</a:t>
            </a:r>
          </a:p>
          <a:p>
            <a:r>
              <a:rPr lang="he-IL" sz="5500" b="1" dirty="0"/>
              <a:t>מַפָּל - שורש נ-פ-ל</a:t>
            </a:r>
          </a:p>
          <a:p>
            <a:r>
              <a:rPr lang="he-IL" dirty="0"/>
              <a:t> </a:t>
            </a:r>
          </a:p>
          <a:p>
            <a:r>
              <a:rPr lang="he-IL" sz="5600" b="1" dirty="0"/>
              <a:t>כדי לזהות את המשקל בגזרת החסרים, מומלץ להוסיף את האות החסרה במקום הדגש, לכתוב את האותיות ק-ט-ל מעל לאותיות השורש ולשים לב למוספיות.</a:t>
            </a:r>
          </a:p>
          <a:p>
            <a:r>
              <a:rPr lang="he-IL" sz="5600" b="1" dirty="0"/>
              <a:t>דוגמות:</a:t>
            </a:r>
          </a:p>
          <a:p>
            <a:r>
              <a:rPr lang="he-IL" sz="5600" b="1" dirty="0"/>
              <a:t>מַפָּל - *מנפל - משקל מַקְטָל (מ תחילית)</a:t>
            </a:r>
          </a:p>
          <a:p>
            <a:endParaRPr lang="he-IL" sz="5600" b="1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4D37240-FC32-4017-A715-CCC28E53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8" y="4817913"/>
            <a:ext cx="1933072" cy="135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39734"/>
      </p:ext>
    </p:extLst>
  </p:cSld>
  <p:clrMapOvr>
    <a:masterClrMapping/>
  </p:clrMapOvr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5051</TotalTime>
  <Words>417</Words>
  <Application>Microsoft Office PowerPoint</Application>
  <PresentationFormat>מסך רחב</PresentationFormat>
  <Paragraphs>63</Paragraphs>
  <Slides>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Alef</vt:lpstr>
      <vt:lpstr>Arial</vt:lpstr>
      <vt:lpstr>Calibri</vt:lpstr>
      <vt:lpstr>Calibri Light</vt:lpstr>
      <vt:lpstr>Times New Roman</vt:lpstr>
      <vt:lpstr>Wingdings</vt:lpstr>
      <vt:lpstr>מבט לאחור</vt:lpstr>
      <vt:lpstr>גזרת חפ"נ קמפוס אביב </vt:lpstr>
      <vt:lpstr>גזרת חפ"נ</vt:lpstr>
      <vt:lpstr>בניין קל</vt:lpstr>
      <vt:lpstr>בניין נפעל</vt:lpstr>
      <vt:lpstr>בניין הפעיל</vt:lpstr>
      <vt:lpstr>בניין הופעל</vt:lpstr>
      <vt:lpstr>הבניינים הכבדים: פיעל, פועל והתפעל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Nili Bloch</dc:creator>
  <cp:lastModifiedBy>User</cp:lastModifiedBy>
  <cp:revision>339</cp:revision>
  <cp:lastPrinted>2017-11-26T13:05:27Z</cp:lastPrinted>
  <dcterms:created xsi:type="dcterms:W3CDTF">2017-11-13T13:34:34Z</dcterms:created>
  <dcterms:modified xsi:type="dcterms:W3CDTF">2021-02-05T11:47:22Z</dcterms:modified>
</cp:coreProperties>
</file>