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Masters/slideMaster26.xml" ContentType="application/vnd.openxmlformats-officedocument.presentationml.slideMaster+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18.xml" ContentType="application/vnd.openxmlformats-officedocument.theme+xml"/>
  <Override PartName="/ppt/slideLayouts/slideLayout24.xml" ContentType="application/vnd.openxmlformats-officedocument.presentationml.slideLayout+xml"/>
  <Override PartName="/ppt/theme/theme29.xml" ContentType="application/vnd.openxmlformats-officedocument.theme+xml"/>
  <Override PartName="/ppt/theme/themeOverride1.xml" ContentType="application/vnd.openxmlformats-officedocument.themeOverrid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14.xml" ContentType="application/vnd.openxmlformats-officedocument.theme+xml"/>
  <Override PartName="/ppt/theme/theme25.xml" ContentType="application/vnd.openxmlformats-officedocument.theme+xml"/>
  <Override PartName="/ppt/theme/theme21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pplication/vnd.ms-office.legacyDiagramTex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Override6.xml" ContentType="application/vnd.openxmlformats-officedocument.themeOverride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9.xml" ContentType="application/vnd.openxmlformats-officedocument.theme+xml"/>
  <Override PartName="/ppt/slideLayouts/slideLayout23.xml" ContentType="application/vnd.openxmlformats-officedocument.presentationml.slideLayout+xml"/>
  <Override PartName="/ppt/theme/theme28.xml" ContentType="application/vnd.openxmlformats-officedocument.them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1.xml" ContentType="application/vnd.openxmlformats-officedocument.presentationml.slideLayout+xml"/>
  <Override PartName="/ppt/theme/theme26.xml" ContentType="application/vnd.openxmlformats-officedocument.theme+xml"/>
  <Override PartName="/ppt/slideLayouts/slideLayout3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heme/theme24.xml" ContentType="application/vnd.openxmlformats-officedocument.theme+xml"/>
  <Default Extension="vml" ContentType="application/vnd.openxmlformats-officedocument.vmlDrawing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22.xml" ContentType="application/vnd.openxmlformats-officedocument.theme+xml"/>
  <Override PartName="/ppt/theme/theme31.xml" ContentType="application/vnd.openxmlformats-officedocument.theme+xml"/>
  <Override PartName="/ppt/legacyDocTextInfo.bin" ContentType="application/vnd.ms-office.legacyDocTextInfo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20.xml" ContentType="application/vnd.openxmlformats-officedocument.them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slideMasters/slideMaster28.xml" ContentType="application/vnd.openxmlformats-officedocument.presentationml.slideMaster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heme/themeOverride3.xml" ContentType="application/vnd.openxmlformats-officedocument.themeOverrid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theme/theme27.xml" ContentType="application/vnd.openxmlformats-officedocument.theme+xml"/>
  <Override PartName="/ppt/slideMasters/slideMaster13.xml" ContentType="application/vnd.openxmlformats-officedocument.presentationml.slideMaster+xml"/>
  <Override PartName="/ppt/theme/theme23.xml" ContentType="application/vnd.openxmlformats-officedocument.them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30.xml" ContentType="application/vnd.openxmlformats-officedocument.them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theme/themeOverride8.xml" ContentType="application/vnd.openxmlformats-officedocument.themeOverride+xml"/>
  <Override PartName="/ppt/slideMasters/slideMaster29.xml" ContentType="application/vnd.openxmlformats-officedocument.presentationml.slideMaster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64" r:id="rId2"/>
    <p:sldMasterId id="2147483683" r:id="rId3"/>
    <p:sldMasterId id="2147483685" r:id="rId4"/>
    <p:sldMasterId id="2147483689" r:id="rId5"/>
    <p:sldMasterId id="2147483693" r:id="rId6"/>
    <p:sldMasterId id="2147483695" r:id="rId7"/>
    <p:sldMasterId id="2147483697" r:id="rId8"/>
    <p:sldMasterId id="2147483699" r:id="rId9"/>
    <p:sldMasterId id="2147483701" r:id="rId10"/>
    <p:sldMasterId id="2147483703" r:id="rId11"/>
    <p:sldMasterId id="2147483705" r:id="rId12"/>
    <p:sldMasterId id="2147483707" r:id="rId13"/>
    <p:sldMasterId id="2147483711" r:id="rId14"/>
    <p:sldMasterId id="2147483713" r:id="rId15"/>
    <p:sldMasterId id="2147483717" r:id="rId16"/>
    <p:sldMasterId id="2147483719" r:id="rId17"/>
    <p:sldMasterId id="2147483723" r:id="rId18"/>
    <p:sldMasterId id="2147483727" r:id="rId19"/>
    <p:sldMasterId id="2147483729" r:id="rId20"/>
    <p:sldMasterId id="2147483731" r:id="rId21"/>
    <p:sldMasterId id="2147483733" r:id="rId22"/>
    <p:sldMasterId id="2147483735" r:id="rId23"/>
    <p:sldMasterId id="2147483737" r:id="rId24"/>
    <p:sldMasterId id="2147483739" r:id="rId25"/>
    <p:sldMasterId id="2147483741" r:id="rId26"/>
    <p:sldMasterId id="2147483743" r:id="rId27"/>
    <p:sldMasterId id="2147483745" r:id="rId28"/>
    <p:sldMasterId id="2147483747" r:id="rId29"/>
    <p:sldMasterId id="2147483749" r:id="rId30"/>
  </p:sldMasterIdLst>
  <p:notesMasterIdLst>
    <p:notesMasterId r:id="rId74"/>
  </p:notesMasterIdLst>
  <p:sldIdLst>
    <p:sldId id="348" r:id="rId31"/>
    <p:sldId id="259" r:id="rId32"/>
    <p:sldId id="262" r:id="rId33"/>
    <p:sldId id="310" r:id="rId34"/>
    <p:sldId id="311" r:id="rId35"/>
    <p:sldId id="349" r:id="rId36"/>
    <p:sldId id="350" r:id="rId37"/>
    <p:sldId id="351" r:id="rId38"/>
    <p:sldId id="313" r:id="rId39"/>
    <p:sldId id="315" r:id="rId40"/>
    <p:sldId id="352" r:id="rId41"/>
    <p:sldId id="316" r:id="rId42"/>
    <p:sldId id="317" r:id="rId43"/>
    <p:sldId id="318" r:id="rId44"/>
    <p:sldId id="355" r:id="rId45"/>
    <p:sldId id="319" r:id="rId46"/>
    <p:sldId id="320" r:id="rId47"/>
    <p:sldId id="321" r:id="rId48"/>
    <p:sldId id="322" r:id="rId49"/>
    <p:sldId id="325" r:id="rId50"/>
    <p:sldId id="356" r:id="rId51"/>
    <p:sldId id="353" r:id="rId52"/>
    <p:sldId id="324" r:id="rId53"/>
    <p:sldId id="327" r:id="rId54"/>
    <p:sldId id="328" r:id="rId55"/>
    <p:sldId id="330" r:id="rId56"/>
    <p:sldId id="332" r:id="rId57"/>
    <p:sldId id="333" r:id="rId58"/>
    <p:sldId id="354" r:id="rId59"/>
    <p:sldId id="334" r:id="rId60"/>
    <p:sldId id="360" r:id="rId61"/>
    <p:sldId id="361" r:id="rId62"/>
    <p:sldId id="335" r:id="rId63"/>
    <p:sldId id="336" r:id="rId64"/>
    <p:sldId id="357" r:id="rId65"/>
    <p:sldId id="337" r:id="rId66"/>
    <p:sldId id="338" r:id="rId67"/>
    <p:sldId id="339" r:id="rId68"/>
    <p:sldId id="358" r:id="rId69"/>
    <p:sldId id="340" r:id="rId70"/>
    <p:sldId id="359" r:id="rId71"/>
    <p:sldId id="341" r:id="rId72"/>
    <p:sldId id="347" r:id="rId7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CC00"/>
    <a:srgbClr val="66FF66"/>
    <a:srgbClr val="FF99CC"/>
    <a:srgbClr val="0099CC"/>
    <a:srgbClr val="FF7171"/>
    <a:srgbClr val="33CCFF"/>
    <a:srgbClr val="006600"/>
    <a:srgbClr val="660066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08" y="34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9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4.xml"/><Relationship Id="rId42" Type="http://schemas.openxmlformats.org/officeDocument/2006/relationships/slide" Target="slides/slide12.xml"/><Relationship Id="rId47" Type="http://schemas.openxmlformats.org/officeDocument/2006/relationships/slide" Target="slides/slide17.xml"/><Relationship Id="rId50" Type="http://schemas.openxmlformats.org/officeDocument/2006/relationships/slide" Target="slides/slide20.xml"/><Relationship Id="rId55" Type="http://schemas.openxmlformats.org/officeDocument/2006/relationships/slide" Target="slides/slide25.xml"/><Relationship Id="rId63" Type="http://schemas.openxmlformats.org/officeDocument/2006/relationships/slide" Target="slides/slide33.xml"/><Relationship Id="rId68" Type="http://schemas.openxmlformats.org/officeDocument/2006/relationships/slide" Target="slides/slide38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slide" Target="slides/slide10.xml"/><Relationship Id="rId45" Type="http://schemas.openxmlformats.org/officeDocument/2006/relationships/slide" Target="slides/slide15.xml"/><Relationship Id="rId53" Type="http://schemas.openxmlformats.org/officeDocument/2006/relationships/slide" Target="slides/slide23.xml"/><Relationship Id="rId58" Type="http://schemas.openxmlformats.org/officeDocument/2006/relationships/slide" Target="slides/slide28.xml"/><Relationship Id="rId66" Type="http://schemas.openxmlformats.org/officeDocument/2006/relationships/slide" Target="slides/slide36.xml"/><Relationship Id="rId74" Type="http://schemas.openxmlformats.org/officeDocument/2006/relationships/notesMaster" Target="notesMasters/notesMaster1.xml"/><Relationship Id="rId79" Type="http://schemas.microsoft.com/office/2006/relationships/legacyDocTextInfo" Target="legacyDocTextInfo.bin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.xml"/><Relationship Id="rId44" Type="http://schemas.openxmlformats.org/officeDocument/2006/relationships/slide" Target="slides/slide14.xml"/><Relationship Id="rId52" Type="http://schemas.openxmlformats.org/officeDocument/2006/relationships/slide" Target="slides/slide22.xml"/><Relationship Id="rId60" Type="http://schemas.openxmlformats.org/officeDocument/2006/relationships/slide" Target="slides/slide30.xml"/><Relationship Id="rId65" Type="http://schemas.openxmlformats.org/officeDocument/2006/relationships/slide" Target="slides/slide35.xml"/><Relationship Id="rId73" Type="http://schemas.openxmlformats.org/officeDocument/2006/relationships/slide" Target="slides/slide43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5.xml"/><Relationship Id="rId43" Type="http://schemas.openxmlformats.org/officeDocument/2006/relationships/slide" Target="slides/slide13.xml"/><Relationship Id="rId48" Type="http://schemas.openxmlformats.org/officeDocument/2006/relationships/slide" Target="slides/slide18.xml"/><Relationship Id="rId56" Type="http://schemas.openxmlformats.org/officeDocument/2006/relationships/slide" Target="slides/slide26.xml"/><Relationship Id="rId64" Type="http://schemas.openxmlformats.org/officeDocument/2006/relationships/slide" Target="slides/slide34.xml"/><Relationship Id="rId69" Type="http://schemas.openxmlformats.org/officeDocument/2006/relationships/slide" Target="slides/slide39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1.xml"/><Relationship Id="rId72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46" Type="http://schemas.openxmlformats.org/officeDocument/2006/relationships/slide" Target="slides/slide16.xml"/><Relationship Id="rId59" Type="http://schemas.openxmlformats.org/officeDocument/2006/relationships/slide" Target="slides/slide29.xml"/><Relationship Id="rId67" Type="http://schemas.openxmlformats.org/officeDocument/2006/relationships/slide" Target="slides/slide3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1.xml"/><Relationship Id="rId54" Type="http://schemas.openxmlformats.org/officeDocument/2006/relationships/slide" Target="slides/slide24.xml"/><Relationship Id="rId62" Type="http://schemas.openxmlformats.org/officeDocument/2006/relationships/slide" Target="slides/slide32.xml"/><Relationship Id="rId70" Type="http://schemas.openxmlformats.org/officeDocument/2006/relationships/slide" Target="slides/slide40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6.xml"/><Relationship Id="rId49" Type="http://schemas.openxmlformats.org/officeDocument/2006/relationships/slide" Target="slides/slide19.xml"/><Relationship Id="rId57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DD33B8A-82CA-4160-A9B0-F4CB0E689E77}" type="datetimeFigureOut">
              <a:rPr lang="he-IL" smtClean="0"/>
              <a:pPr/>
              <a:t>י"ח/שבט/תשע"ג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D74D53C-F0E7-4FE3-8814-31DCAC687D4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r>
              <a:rPr lang="he-IL" smtClean="0"/>
              <a:t>ארקדי פלדמן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FEA28D4-0155-4CA6-BE39-0F44468B89B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F86BD-7C8F-4F16-9B27-358EF3A170CF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4FB54-7ED3-42BB-ACC0-69709B2285B9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F86BD-7C8F-4F16-9B27-358EF3A170CF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F86BD-7C8F-4F16-9B27-358EF3A170CF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4FB54-7ED3-42BB-ACC0-69709B2285B9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F86BD-7C8F-4F16-9B27-358EF3A170CF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4FB54-7ED3-42BB-ACC0-69709B2285B9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4FB54-7ED3-42BB-ACC0-69709B2285B9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F86BD-7C8F-4F16-9B27-358EF3A170CF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F86BD-7C8F-4F16-9B27-358EF3A170CF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he-IL"/>
              <a:t>ארקדי פלדמן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6855159-C463-4D45-877A-C18AEDC2B34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4FB54-7ED3-42BB-ACC0-69709B2285B9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4FB54-7ED3-42BB-ACC0-69709B2285B9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4FB54-7ED3-42BB-ACC0-69709B2285B9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4FB54-7ED3-42BB-ACC0-69709B2285B9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4FB54-7ED3-42BB-ACC0-69709B2285B9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4FB54-7ED3-42BB-ACC0-69709B2285B9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4FB54-7ED3-42BB-ACC0-69709B2285B9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4FB54-7ED3-42BB-ACC0-69709B2285B9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4FB54-7ED3-42BB-ACC0-69709B2285B9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4FB54-7ED3-42BB-ACC0-69709B2285B9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EEFBBA1-C745-472A-B96E-7DB98EF237E3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ארקדי פלדמן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2EAE3-CFAE-4632-A9A2-EBEA0FAC6ED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 dirty="0">
                <a:solidFill>
                  <a:srgbClr val="000000"/>
                </a:solidFill>
              </a:rPr>
              <a:t>ארקדי פלדמן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CCB1F-069D-44F4-9372-04497BC7C2CB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F86BD-7C8F-4F16-9B27-358EF3A170CF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F86BD-7C8F-4F16-9B27-358EF3A170CF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4FB54-7ED3-42BB-ACC0-69709B2285B9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F86BD-7C8F-4F16-9B27-358EF3A170CF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F86BD-7C8F-4F16-9B27-358EF3A170CF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F86BD-7C8F-4F16-9B27-358EF3A170CF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7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8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9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1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2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3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4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5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6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7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8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9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mtClean="0"/>
              <a:t>ארקדי פלדמן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158613-E774-4094-B795-C382E55AE555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>
    <p:checker/>
  </p:transition>
  <p:hf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C5561E-3A1B-4754-A9C2-479C2E03AE11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ransition spd="slow">
    <p:dissolve/>
  </p:transition>
  <p:hf hdr="0" dt="0"/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C5561E-3A1B-4754-A9C2-479C2E03AE11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ransition spd="slow">
    <p:dissolve/>
  </p:transition>
  <p:hf hdr="0" dt="0"/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C5561E-3A1B-4754-A9C2-479C2E03AE11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ransition spd="slow">
    <p:dissolve/>
  </p:transition>
  <p:hf hdr="0" dt="0"/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C5561E-3A1B-4754-A9C2-479C2E03AE11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ransition spd="slow">
    <p:dissolve/>
  </p:transition>
  <p:hf hdr="0" dt="0"/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C5561E-3A1B-4754-A9C2-479C2E03AE11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ransition spd="slow">
    <p:dissolve/>
  </p:transition>
  <p:hf hdr="0" dt="0"/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C5561E-3A1B-4754-A9C2-479C2E03AE11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51" r:id="rId2"/>
  </p:sldLayoutIdLst>
  <p:transition spd="slow">
    <p:dissolve/>
  </p:transition>
  <p:hf hdr="0" dt="0"/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C5561E-3A1B-4754-A9C2-479C2E03AE11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ransition spd="slow">
    <p:dissolve/>
  </p:transition>
  <p:hf hdr="0" dt="0"/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C5561E-3A1B-4754-A9C2-479C2E03AE11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ransition spd="slow">
    <p:dissolve/>
  </p:transition>
  <p:hf hdr="0" dt="0"/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C5561E-3A1B-4754-A9C2-479C2E03AE11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ransition spd="slow">
    <p:dissolve/>
  </p:transition>
  <p:hf hdr="0" dt="0"/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C5561E-3A1B-4754-A9C2-479C2E03AE11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ransition spd="slow">
    <p:dissolve/>
  </p:transition>
  <p:hf hdr="0" dt="0"/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/>
              <a:t>ארקדי פלדמן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841910-4435-4D2C-A25B-DC93A66B9526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slow">
    <p:dissolve/>
  </p:transition>
  <p:hf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C5561E-3A1B-4754-A9C2-479C2E03AE11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ransition spd="slow">
    <p:dissolve/>
  </p:transition>
  <p:hf hdr="0" dt="0"/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C5561E-3A1B-4754-A9C2-479C2E03AE11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ransition spd="slow">
    <p:dissolve/>
  </p:transition>
  <p:hf hdr="0" dt="0"/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C5561E-3A1B-4754-A9C2-479C2E03AE11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ransition spd="slow">
    <p:dissolve/>
  </p:transition>
  <p:hf hdr="0" dt="0"/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C5561E-3A1B-4754-A9C2-479C2E03AE11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ransition spd="slow">
    <p:dissolve/>
  </p:transition>
  <p:hf hdr="0" dt="0"/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C5561E-3A1B-4754-A9C2-479C2E03AE11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ransition spd="slow">
    <p:dissolve/>
  </p:transition>
  <p:hf hdr="0" dt="0"/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C5561E-3A1B-4754-A9C2-479C2E03AE11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ransition spd="slow">
    <p:dissolve/>
  </p:transition>
  <p:hf hdr="0" dt="0"/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C5561E-3A1B-4754-A9C2-479C2E03AE11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ransition spd="slow">
    <p:dissolve/>
  </p:transition>
  <p:hf hdr="0" dt="0"/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C5561E-3A1B-4754-A9C2-479C2E03AE11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ransition spd="slow">
    <p:dissolve/>
  </p:transition>
  <p:hf hdr="0" dt="0"/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C5561E-3A1B-4754-A9C2-479C2E03AE11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ransition spd="slow">
    <p:dissolve/>
  </p:transition>
  <p:hf hdr="0" dt="0"/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/>
              <a:t>ארקדי פלדמן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75EBD5-C4F5-4D48-BBA8-D49E32572347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C5561E-3A1B-4754-A9C2-479C2E03AE11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ransition spd="slow">
    <p:dissolve/>
  </p:transition>
  <p:hf hdr="0" dt="0"/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dirty="0">
                <a:solidFill>
                  <a:srgbClr val="000000"/>
                </a:solidFill>
              </a:rPr>
              <a:t>ארקדי פלדמן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6560CD-9718-40F8-8BD5-D82D124B3C44}" type="slidenum">
              <a:rPr lang="he-I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ransition spd="slow">
    <p:dissolve/>
  </p:transition>
  <p:hf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C5561E-3A1B-4754-A9C2-479C2E03AE11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 spd="slow">
    <p:dissolve/>
  </p:transition>
  <p:hf hdr="0" dt="0"/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C5561E-3A1B-4754-A9C2-479C2E03AE11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ransition spd="slow">
    <p:dissolve/>
  </p:transition>
  <p:hf hdr="0" dt="0"/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C5561E-3A1B-4754-A9C2-479C2E03AE11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ransition spd="slow">
    <p:dissolve/>
  </p:transition>
  <p:hf hdr="0" dt="0"/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C5561E-3A1B-4754-A9C2-479C2E03AE11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ransition spd="slow">
    <p:dissolve/>
  </p:transition>
  <p:hf hdr="0" dt="0"/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C5561E-3A1B-4754-A9C2-479C2E03AE11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ransition spd="slow">
    <p:dissolve/>
  </p:transition>
  <p:hf hdr="0" dt="0"/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C5561E-3A1B-4754-A9C2-479C2E03AE11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ransition spd="slow">
    <p:dissolve/>
  </p:transition>
  <p:hf hdr="0" dt="0"/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49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MKIFD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23813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WordArt 3"/>
          <p:cNvSpPr>
            <a:spLocks noChangeArrowheads="1" noChangeShapeType="1" noTextEdit="1"/>
          </p:cNvSpPr>
          <p:nvPr/>
        </p:nvSpPr>
        <p:spPr bwMode="auto">
          <a:xfrm rot="-580017">
            <a:off x="2971800" y="608013"/>
            <a:ext cx="1828800" cy="6096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b="1" kern="10" dirty="0">
                <a:ln w="25400">
                  <a:solidFill>
                    <a:srgbClr val="CCE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</a:rPr>
              <a:t>פיזיקה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 rot="20565909">
            <a:off x="3595481" y="5662120"/>
            <a:ext cx="2948653" cy="17405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  <a:scene3d>
              <a:camera prst="orthographicFront">
                <a:rot lat="20399999" lon="0" rev="21000000"/>
              </a:camera>
              <a:lightRig rig="threePt" dir="t"/>
            </a:scene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190" b="1" kern="10" dirty="0">
                <a:ln w="25400">
                  <a:solidFill>
                    <a:srgbClr val="CCEC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</a:rPr>
              <a:t>תשע"ג</a:t>
            </a:r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277813" y="569913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2000" b="1" dirty="0">
                <a:solidFill>
                  <a:srgbClr val="000000"/>
                </a:solidFill>
                <a:latin typeface="Times New Roman" pitchFamily="18" charset="0"/>
              </a:rPr>
              <a:t>ארקדי פלדמן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2" name="Text Box 7"/>
          <p:cNvSpPr txBox="1">
            <a:spLocks noChangeArrowheads="1"/>
          </p:cNvSpPr>
          <p:nvPr/>
        </p:nvSpPr>
        <p:spPr bwMode="auto">
          <a:xfrm>
            <a:off x="7524750" y="26035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2000" b="1" dirty="0">
                <a:solidFill>
                  <a:srgbClr val="000000"/>
                </a:solidFill>
                <a:latin typeface="Times New Roman" pitchFamily="18" charset="0"/>
              </a:rPr>
              <a:t>ארקדי פלדמן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3" name="Text Box 8"/>
          <p:cNvSpPr txBox="1">
            <a:spLocks noChangeArrowheads="1"/>
          </p:cNvSpPr>
          <p:nvPr/>
        </p:nvSpPr>
        <p:spPr bwMode="auto">
          <a:xfrm>
            <a:off x="152400" y="1524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2000" b="1" dirty="0">
                <a:solidFill>
                  <a:srgbClr val="000000"/>
                </a:solidFill>
                <a:latin typeface="Times New Roman" pitchFamily="18" charset="0"/>
              </a:rPr>
              <a:t>ארקדי פלדמן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4" name="Text Box 9"/>
          <p:cNvSpPr txBox="1">
            <a:spLocks noChangeArrowheads="1"/>
          </p:cNvSpPr>
          <p:nvPr/>
        </p:nvSpPr>
        <p:spPr bwMode="auto">
          <a:xfrm>
            <a:off x="7391400" y="2286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2000" b="1" dirty="0">
                <a:solidFill>
                  <a:srgbClr val="000000"/>
                </a:solidFill>
                <a:latin typeface="Times New Roman" pitchFamily="18" charset="0"/>
              </a:rPr>
              <a:t>ארקדי פלדמן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5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e-IL" dirty="0">
                <a:solidFill>
                  <a:srgbClr val="000000"/>
                </a:solidFill>
                <a:latin typeface="Times New Roman" pitchFamily="18" charset="0"/>
              </a:rPr>
              <a:t>ארקדי פלדמן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CCB1F-069D-44F4-9372-04497BC7C2CB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81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9F26-8697-4B04-9704-6922DD3140CF}" type="slidenum">
              <a:rPr lang="he-IL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1444" name="WordArt 4"/>
          <p:cNvSpPr>
            <a:spLocks noChangeArrowheads="1" noChangeShapeType="1" noTextEdit="1"/>
          </p:cNvSpPr>
          <p:nvPr/>
        </p:nvSpPr>
        <p:spPr bwMode="auto">
          <a:xfrm>
            <a:off x="755576" y="2747206"/>
            <a:ext cx="7632848" cy="1363588"/>
          </a:xfrm>
          <a:prstGeom prst="rect">
            <a:avLst/>
          </a:prstGeom>
        </p:spPr>
        <p:txBody>
          <a:bodyPr wrap="none" fromWordArt="1">
            <a:prstTxWarp prst="textChevro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48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הולכת חום וסיבותיה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212" y="0"/>
            <a:ext cx="87915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000000"/>
                </a:solidFill>
              </a:rPr>
              <a:t>ארקדי פלדמן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FB54-7ED3-42BB-ACC0-69709B2285B9}" type="slidenum">
              <a:rPr lang="he-IL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3528" y="3645024"/>
            <a:ext cx="7200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6600"/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השפעה חיצונית על עצם אחד ממספר הפריטים הקשורים ביניהם, גורמת להזזה של כל הגופים. </a:t>
            </a:r>
            <a:endParaRPr lang="en-US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27584" y="5229200"/>
            <a:ext cx="669622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6600"/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האנרגיה החיצונית מתחלקת בין פרטי המערכת דרך הקשרים הקיימים ביניהם.</a:t>
            </a:r>
            <a:endParaRPr lang="en-US" sz="32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1" y="0"/>
            <a:ext cx="3599334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004048" y="620688"/>
            <a:ext cx="36004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6600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כל חומרים בנויים מחלקיקים שונים הקשורים ביניהם ע"י כוחות.</a:t>
            </a:r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51520" y="3712964"/>
            <a:ext cx="871296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3300"/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קשרים בין חלקיקים חזקים יותר או פחות, תלוי במצבי צבירת החומרים ומאפיינים אחרים,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אבל קיימים תמיד.</a:t>
            </a:r>
            <a:endParaRPr lang="en-US" sz="36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86BD-7C8F-4F16-9B27-358EF3A170CF}" type="slidenum">
              <a:rPr lang="he-IL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print">
            <a:alphaModFix amt="7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rgbClr val="000000"/>
                </a:solidFill>
              </a:rPr>
              <a:t>ארקדי פלדמן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482C-7C2E-4C3E-8A5C-392706525F93}" type="slidenum">
              <a:rPr lang="he-IL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1" y="0"/>
            <a:ext cx="3240161" cy="34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140968"/>
            <a:ext cx="111442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4211960" y="764704"/>
            <a:ext cx="460977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חימום לוקלי (מקומי) של החומר גורם לעליית אנרגיה מקומית שלו. </a:t>
            </a:r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2771800" y="3861048"/>
            <a:ext cx="532908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3300"/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במקום המחומם יותר מהירות ממוצעת של חלקיקים עולה. </a:t>
            </a:r>
            <a:endParaRPr lang="en-US" sz="40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2BD1-083F-480C-8AE1-7459E467DB9F}" type="slidenum">
              <a:rPr lang="he-IL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1" y="0"/>
            <a:ext cx="312051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996952"/>
            <a:ext cx="111442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3635896" y="188640"/>
            <a:ext cx="525606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6600"/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במשך זמן מה,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בעקבות קשרים בין  החלקיקים והתנגשויות ביניהם,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שינוים האלה יתפשטו לכל החומר. </a:t>
            </a:r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2843808" y="4725144"/>
            <a:ext cx="58689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6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אנרגית חום מתפזרת בהדרגה לכל חלקי הגוף.</a:t>
            </a:r>
            <a:endParaRPr lang="en-US" sz="3600" b="1" dirty="0" smtClean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2BD1-083F-480C-8AE1-7459E467DB9F}" type="slidenum">
              <a:rPr lang="he-IL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1" y="0"/>
            <a:ext cx="312051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996952"/>
            <a:ext cx="111442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3635896" y="980728"/>
            <a:ext cx="525606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6600"/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ברור שככל שקשרים בין  החלקיקים חזקים יותר ומרחקים ביניהם קטנים יותר,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כך קצב התפשטות האנרגיה גבוה יותר. </a:t>
            </a:r>
            <a:endParaRPr lang="en-US" sz="4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1216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422A-1AFE-4D70-94B3-7DC0173FE8DF}" type="slidenum">
              <a:rPr lang="he-IL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0"/>
            <a:ext cx="3240360" cy="341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5508625" y="5805488"/>
            <a:ext cx="33480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התהליך הזה נקרא</a:t>
            </a:r>
            <a:endParaRPr lang="en-US" sz="3200" b="1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3975" name="WordArt 7"/>
          <p:cNvSpPr>
            <a:spLocks noChangeArrowheads="1" noChangeShapeType="1" noTextEdit="1"/>
          </p:cNvSpPr>
          <p:nvPr/>
        </p:nvSpPr>
        <p:spPr bwMode="auto">
          <a:xfrm>
            <a:off x="2771775" y="5734050"/>
            <a:ext cx="2160588" cy="644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b="1" kern="1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הולכת חום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1979712" y="3068960"/>
            <a:ext cx="716428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6600"/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6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חלק של הגוף שחם יותר מתקרר, וחלקיו שקרים יותר מתחממים עד השוות טמפרטורות ביניהם.       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6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הגוף מגיע לאיזון תרמי.</a:t>
            </a:r>
            <a:endParaRPr lang="en-US" sz="3600" b="1" dirty="0" smtClean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3995936" y="188640"/>
            <a:ext cx="475327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6600"/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הפסקת חימום חיצוני של הגוף (הפסקת הוספת אנרגיה ממקור חיצוני) גורמת לתהליכים הבאים:</a:t>
            </a:r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440D-355A-4263-AF59-3DF8CA4B3554}" type="slidenum">
              <a:rPr lang="he-IL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8074892" cy="64807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גורמים של מבנה חלקיקי של חומרים אשר קובעים את קצב של הולכת חום דרך מוצקים, נוזלים וגזים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88107" name="Group 43"/>
          <p:cNvGraphicFramePr>
            <a:graphicFrameLocks noGrp="1"/>
          </p:cNvGraphicFramePr>
          <p:nvPr/>
        </p:nvGraphicFramePr>
        <p:xfrm>
          <a:off x="539750" y="980727"/>
          <a:ext cx="8532813" cy="4969273"/>
        </p:xfrm>
        <a:graphic>
          <a:graphicData uri="http://schemas.openxmlformats.org/drawingml/2006/table">
            <a:tbl>
              <a:tblPr rtl="1"/>
              <a:tblGrid>
                <a:gridCol w="1395413"/>
                <a:gridCol w="2117725"/>
                <a:gridCol w="2674937"/>
                <a:gridCol w="2344738"/>
              </a:tblGrid>
              <a:tr h="863948"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המרחק בין החלקיקים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כוחות משיכה בין החלקיקים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28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מוצק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קטן מאוד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חזקים מאוד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נוזל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קטן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חלשים יותר יחסית למוצקים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28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גז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משתנה מקטן לגדול מאוד (מוגבל אך ורק ע"י גודל הכלי)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חלשים מאוד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8103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4653136"/>
            <a:ext cx="10509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104" name="Picture 4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3212976"/>
            <a:ext cx="10207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105" name="Picture 4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1916832"/>
            <a:ext cx="100965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7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1795-5F5B-4223-8863-B1D204BC08E0}" type="slidenum">
              <a:rPr lang="he-IL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467544" y="836712"/>
            <a:ext cx="849694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ממנגנון של מעבר חום ומודל חלקיקי של מוצקים, נוזלים וגזים נובע שמוליכות חום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he-IL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של מוצקים הכי גבוהה,</a:t>
            </a:r>
            <a:r>
              <a:rPr lang="he-I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4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לנוזלים פחות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4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והכי קטנה לגזים. </a:t>
            </a:r>
            <a:endParaRPr lang="en-US" sz="4000" b="1" dirty="0" smtClean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 cstate="print">
            <a:alphaModFix amt="35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683568" y="404813"/>
            <a:ext cx="820960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3300"/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הולכת חום זה תהליך אשר </a:t>
            </a:r>
            <a:r>
              <a:rPr lang="he-IL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אי אפשר לעצור</a:t>
            </a:r>
            <a:r>
              <a:rPr lang="he-IL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אפשר רק לבחור בחומרים עם מוליכות מתאימה </a:t>
            </a:r>
            <a:endParaRPr lang="en-US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2492375"/>
            <a:ext cx="13811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259632" y="2996952"/>
            <a:ext cx="7776864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קיימים חומרים בעלי מוליכות חום גבוהה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he-IL" sz="3600" b="1" u="sng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מוליכי חום</a:t>
            </a:r>
            <a:r>
              <a:rPr lang="he-IL" sz="32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3200" b="1" dirty="0" smtClean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367136" y="4797152"/>
            <a:ext cx="7776864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וקיימים חומרים בעלי מוליכות חום נמוכה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600" b="1" u="sng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מבדדי חום</a:t>
            </a:r>
            <a:r>
              <a:rPr lang="he-IL" sz="32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3200" b="1" dirty="0" smtClean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86BD-7C8F-4F16-9B27-358EF3A170CF}" type="slidenum">
              <a:rPr lang="he-IL" smtClean="0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2060848"/>
            <a:ext cx="5760640" cy="76944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אפילו באותו מצב צבירה:</a:t>
            </a:r>
            <a:endParaRPr lang="he-IL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276600"/>
            <a:ext cx="335121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57200"/>
            <a:ext cx="35052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4953000" y="228600"/>
            <a:ext cx="3463925" cy="13176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b="1" kern="10" dirty="0">
                <a:ln w="25400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</a:rPr>
              <a:t>תכונות </a:t>
            </a:r>
          </a:p>
        </p:txBody>
      </p:sp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762000" y="1828800"/>
            <a:ext cx="7315200" cy="2057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b="1" kern="10" dirty="0">
                <a:ln w="25400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</a:rPr>
              <a:t>פיזיקליות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257800" y="64008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e-IL" sz="900" dirty="0">
                <a:solidFill>
                  <a:srgbClr val="B2B2B2"/>
                </a:solidFill>
              </a:rPr>
              <a:t>ארקדי פלדמן</a:t>
            </a:r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18439" name="מציין מיקום של כותרת תחתונה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e-IL" dirty="0" smtClean="0"/>
              <a:t>ארקדי פלדמן</a:t>
            </a:r>
            <a:endParaRPr lang="en-US" dirty="0"/>
          </a:p>
        </p:txBody>
      </p:sp>
      <p:sp>
        <p:nvSpPr>
          <p:cNvPr id="8" name="מלבן 7"/>
          <p:cNvSpPr/>
          <p:nvPr/>
        </p:nvSpPr>
        <p:spPr>
          <a:xfrm>
            <a:off x="3185415" y="4293096"/>
            <a:ext cx="323999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he-IL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של חומרים</a:t>
            </a:r>
            <a:endParaRPr lang="he-IL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A28D4-0155-4CA6-BE39-0F44468B89BD}" type="slidenum">
              <a:rPr lang="he-IL" smtClean="0"/>
              <a:pPr>
                <a:defRPr/>
              </a:pPr>
              <a:t>2</a:t>
            </a:fld>
            <a:endParaRPr lang="en-US" dirty="0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 cstate="print">
            <a:alphaModFix amt="37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33673"/>
            <a:ext cx="29337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4967" y="262582"/>
            <a:ext cx="29337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987480" y="1885007"/>
            <a:ext cx="1905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e-IL" sz="4800" b="1" dirty="0" smtClean="0">
                <a:ln w="11430"/>
                <a:solidFill>
                  <a:srgbClr val="0099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זהב</a:t>
            </a:r>
            <a:endParaRPr lang="en-US" sz="4800" b="1" dirty="0" smtClean="0">
              <a:ln w="11430"/>
              <a:solidFill>
                <a:srgbClr val="0099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275856" y="2965127"/>
            <a:ext cx="2362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4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נחושת</a:t>
            </a:r>
            <a:endParaRPr lang="en-US" sz="4800" b="1" dirty="0" smtClean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230313" y="260648"/>
            <a:ext cx="1828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e-IL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כסף</a:t>
            </a:r>
            <a:endParaRPr lang="en-US" sz="48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6" cstate="print"/>
          <a:srcRect l="8387" t="9889" r="6958" b="8737"/>
          <a:stretch>
            <a:fillRect/>
          </a:stretch>
        </p:blipFill>
        <p:spPr bwMode="auto">
          <a:xfrm>
            <a:off x="3275856" y="1452959"/>
            <a:ext cx="2376264" cy="171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2915816" y="0"/>
            <a:ext cx="331236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מוליכי חום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הם למשל:</a:t>
            </a:r>
            <a:endParaRPr lang="en-US" sz="3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86BD-7C8F-4F16-9B27-358EF3A170CF}" type="slidenum">
              <a:rPr lang="he-IL" smtClean="0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מציין מיקום של כותרת תחתונה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708920"/>
            <a:ext cx="338455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79512" y="5589240"/>
            <a:ext cx="36718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4800" b="1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אלומיניום</a:t>
            </a:r>
            <a:endParaRPr lang="en-US" sz="4800" b="1" dirty="0" smtClean="0">
              <a:ln w="11430"/>
              <a:solidFill>
                <a:srgbClr val="8000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831" r="20841"/>
          <a:stretch>
            <a:fillRect/>
          </a:stretch>
        </p:blipFill>
        <p:spPr bwMode="auto">
          <a:xfrm>
            <a:off x="6156176" y="3212976"/>
            <a:ext cx="1008112" cy="248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652120" y="5517232"/>
            <a:ext cx="2209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48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פלדה</a:t>
            </a:r>
            <a:endParaRPr lang="en-US" sz="4800" b="1" dirty="0" smtClean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3884-1607-48DD-B848-44F014527F22}" type="slidenum">
              <a:rPr lang="he-IL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484534" y="260648"/>
            <a:ext cx="826393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3300"/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2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מוליכי חום הם חומרים בעלי מוליכות חום גבוהה, יחד עם זאת מוליכות שונה לכל אחד מהם.</a:t>
            </a:r>
            <a:endParaRPr lang="en-US" sz="3200" b="1" dirty="0" smtClean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359532" y="1628800"/>
            <a:ext cx="84249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שוני במוליכות חום נגרם משוני במבנה חלקיקי שלהם : </a:t>
            </a:r>
            <a:endParaRPr lang="en-US" sz="32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269875" y="2996952"/>
            <a:ext cx="86042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3300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א.  ריכוז גבוה או נמוך יותר של חלקיקים (מספר שונה של חלקיקים הנכללים ביחידת נפח, במילים אחרות חלקיקים קרובים אחד לשני פחות או יותר)</a:t>
            </a:r>
            <a:endParaRPr lang="en-US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539552" y="4941168"/>
            <a:ext cx="82089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ב.  קשרים בין החלקיקים חזקים מאוד, אבל שונים (יותר חזקים או פחות) .</a:t>
            </a:r>
            <a:endParaRPr lang="en-US" sz="3200" b="1" dirty="0" smtClean="0">
              <a:ln w="11430"/>
              <a:solidFill>
                <a:srgbClr val="8000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6635-8EBA-4024-8C4C-87322FC7380C}" type="slidenum">
              <a:rPr lang="he-IL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467544" y="116632"/>
            <a:ext cx="72009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3300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נבדוק את הטענה בעזרת ניסוי הבא: נחמם מוט מפלדה ומוט נחושת ונשווה קצב של הולכת חום בעזרת ברגים</a:t>
            </a:r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5" y="3227412"/>
            <a:ext cx="70104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6948488" y="2506687"/>
            <a:ext cx="1655762" cy="576263"/>
          </a:xfrm>
          <a:prstGeom prst="wedgeRectCallout">
            <a:avLst>
              <a:gd name="adj1" fmla="val -46838"/>
              <a:gd name="adj2" fmla="val 156060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מוט פלדה</a:t>
            </a:r>
            <a:endParaRPr lang="en-US" sz="2400" b="1" smtClean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1403350" y="2506687"/>
            <a:ext cx="1944688" cy="576263"/>
          </a:xfrm>
          <a:prstGeom prst="wedgeRectCallout">
            <a:avLst>
              <a:gd name="adj1" fmla="val 67468"/>
              <a:gd name="adj2" fmla="val 151653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מוט נחושת</a:t>
            </a:r>
            <a:endParaRPr lang="en-US" sz="2400" b="1" smtClean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128588" y="3964012"/>
            <a:ext cx="1800225" cy="1638300"/>
          </a:xfrm>
          <a:prstGeom prst="wedgeRectCallout">
            <a:avLst>
              <a:gd name="adj1" fmla="val 106968"/>
              <a:gd name="adj2" fmla="val -49130"/>
            </a:avLst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מסמרים קטנים  מוצמדים ע"י פלסטלינה </a:t>
            </a:r>
            <a:endParaRPr lang="en-US" sz="2400" b="1" smtClean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40352" y="44624"/>
            <a:ext cx="136815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3200" b="1" dirty="0" smtClean="0">
                <a:ln w="11430"/>
                <a:solidFill>
                  <a:srgbClr val="FF99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ניסוי 2</a:t>
            </a:r>
            <a:endParaRPr lang="he-IL" sz="3200" b="1" dirty="0">
              <a:ln w="11430"/>
              <a:solidFill>
                <a:srgbClr val="FF99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4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50CA-5330-4ED6-B615-8B7AF9B7FDDE}" type="slidenum">
              <a:rPr lang="he-IL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323528" y="2636912"/>
            <a:ext cx="849694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מסקנות: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e-IL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1) פלדה ונחושת הן מוליכי חום,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e-IL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 מוליכות חום של נחושת טובה יותר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e-IL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מזו של פלדה</a:t>
            </a:r>
            <a:endParaRPr lang="en-US" sz="40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971550" y="332656"/>
            <a:ext cx="756089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3300"/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מתוצאות הניסוי מתברר: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600" b="1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הברגים המוצמדים למוט נחושת נופלים לפני מאלה המוצמדים למוט פלדה</a:t>
            </a:r>
            <a:endParaRPr lang="en-US" sz="3600" b="1" dirty="0" smtClean="0">
              <a:ln w="11430"/>
              <a:solidFill>
                <a:srgbClr val="8000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3884-1607-48DD-B848-44F014527F22}" type="slidenum">
              <a:rPr lang="he-IL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908720"/>
            <a:ext cx="13811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2195736" y="1052736"/>
            <a:ext cx="65357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3300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2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מבדדי חום הם חומרים בעלי מוליכות חום נמוכה.</a:t>
            </a:r>
            <a:endParaRPr lang="en-US" sz="3200" b="1" dirty="0" smtClean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592" name="WordArt 8"/>
          <p:cNvSpPr>
            <a:spLocks noChangeArrowheads="1" noChangeShapeType="1" noTextEdit="1"/>
          </p:cNvSpPr>
          <p:nvPr/>
        </p:nvSpPr>
        <p:spPr bwMode="auto">
          <a:xfrm>
            <a:off x="1547664" y="332656"/>
            <a:ext cx="6408738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מבדדי (מבודדי) חום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1763688" y="2362200"/>
            <a:ext cx="69484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מבנה חלקיקי אופייני של  מבדדים :</a:t>
            </a:r>
            <a:endParaRPr lang="en-US" sz="32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269875" y="3429000"/>
            <a:ext cx="86042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3300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א.  ריכוז נמוך של חלקיקים (כמות קטנה של חלקיקים ביחידת נפח, ז"א חלקיקי חומר מרוחקים אחד מהשני)</a:t>
            </a:r>
            <a:endParaRPr lang="en-US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467519" y="5157192"/>
            <a:ext cx="82089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ב.  קשרים בין החלקיקים חלשים מאוד.</a:t>
            </a:r>
            <a:endParaRPr lang="en-US" sz="3200" b="1" dirty="0" smtClean="0">
              <a:ln w="11430"/>
              <a:solidFill>
                <a:srgbClr val="8000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2737088" cy="192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331640" y="116632"/>
            <a:ext cx="1524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4800" b="1" dirty="0" smtClean="0">
                <a:ln w="11430"/>
                <a:solidFill>
                  <a:srgbClr val="00CC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עץ</a:t>
            </a:r>
            <a:endParaRPr lang="en-US" sz="4800" b="1" dirty="0" smtClean="0">
              <a:ln w="11430"/>
              <a:solidFill>
                <a:srgbClr val="00CC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 b="24156"/>
          <a:stretch>
            <a:fillRect/>
          </a:stretch>
        </p:blipFill>
        <p:spPr bwMode="auto">
          <a:xfrm>
            <a:off x="5940152" y="116632"/>
            <a:ext cx="308561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988840"/>
            <a:ext cx="2736304" cy="185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804248" y="188640"/>
            <a:ext cx="2133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לבנים</a:t>
            </a:r>
            <a:endParaRPr lang="en-US" sz="48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907704" y="1988840"/>
            <a:ext cx="2819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בלוקים</a:t>
            </a:r>
            <a:endParaRPr lang="en-US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86BD-7C8F-4F16-9B27-358EF3A170CF}" type="slidenum">
              <a:rPr lang="he-IL" smtClean="0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000000"/>
                </a:solidFill>
              </a:rPr>
              <a:t>ארקדי פלדמן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915816" y="0"/>
            <a:ext cx="33123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מבודדי חום הם למשל:</a:t>
            </a:r>
            <a:endParaRPr lang="en-US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36081" y="2780928"/>
            <a:ext cx="1607919" cy="278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3284984"/>
            <a:ext cx="2585190" cy="239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00192" y="5805264"/>
            <a:ext cx="22066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ריק</a:t>
            </a:r>
            <a:endParaRPr lang="en-US" sz="48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23528" y="4077072"/>
            <a:ext cx="439216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ואקום הוא מבודד חום הטוב ביותר בגלל חוסר חלקיקים שמסוגלים להעביר את האנרגיה מקום למקום.</a:t>
            </a:r>
            <a:endParaRPr lang="en-US" sz="3200" b="1" dirty="0" smtClean="0">
              <a:ln w="11430"/>
              <a:solidFill>
                <a:srgbClr val="8000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4191000"/>
            <a:ext cx="21510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492500" y="0"/>
            <a:ext cx="2206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4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אוויר</a:t>
            </a:r>
            <a:endParaRPr lang="en-US" sz="4000" b="1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2060575"/>
            <a:ext cx="76104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8150" y="0"/>
            <a:ext cx="235585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8575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2627313" y="981075"/>
            <a:ext cx="4392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40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בחומרים נקבובים</a:t>
            </a:r>
            <a:endParaRPr lang="en-US" sz="4000" b="1" smtClean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4067175" y="5084763"/>
            <a:ext cx="43926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4000" b="1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או בין לוחות זכוכית</a:t>
            </a:r>
            <a:endParaRPr lang="en-US" sz="4000" b="1" smtClean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86BD-7C8F-4F16-9B27-358EF3A170CF}" type="slidenum">
              <a:rPr lang="he-IL" smtClean="0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A1E2-6B36-4D19-B5CE-38AA2A838FA1}" type="slidenum">
              <a:rPr lang="he-IL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3563938" y="3141663"/>
            <a:ext cx="3903662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ב. קרינת חום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B92B-6994-4C5C-B03E-00E88AC65B81}" type="slidenum">
              <a:rPr lang="he-IL">
                <a:solidFill>
                  <a:srgbClr val="000000"/>
                </a:solidFill>
              </a:rPr>
              <a:pPr/>
              <a:t>28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404813"/>
            <a:ext cx="4356100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900113" y="2997200"/>
            <a:ext cx="7345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קרינת חום (קרינה תרמית) זו קרינה הנגרמת ע"י אנרגיה פנימית של חומר. </a:t>
            </a:r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99319" y="4509120"/>
            <a:ext cx="7345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600" b="1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קרינה תרמית היא אחד מסוגים של קרינה אלקטרומגנטית. </a:t>
            </a:r>
            <a:endParaRPr lang="en-US" sz="3600" b="1" dirty="0" smtClean="0">
              <a:ln w="11430"/>
              <a:solidFill>
                <a:srgbClr val="8000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FB54-7ED3-42BB-ACC0-69709B2285B9}" type="slidenum">
              <a:rPr lang="he-IL" smtClean="0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640"/>
            <a:ext cx="34099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707904" y="404664"/>
            <a:ext cx="511192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3300"/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העברת אנרגיה ע"י קרינת חום, בניגוד להולכת חום, לא דורשת מגע ישיר בין הגופים.</a:t>
            </a:r>
            <a:endParaRPr lang="en-US" sz="36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635896" y="2780928"/>
            <a:ext cx="51119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3300"/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6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מהירות התפשטות של  קרינת חום בריק </a:t>
            </a:r>
            <a:r>
              <a:rPr lang="en-US" sz="36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300000km/sec</a:t>
            </a:r>
            <a:r>
              <a:rPr lang="he-IL" sz="36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3600" b="1" dirty="0" smtClean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27584" y="4653136"/>
            <a:ext cx="78482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3300"/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6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מרחק בין שמש וכדה"א ששווה </a:t>
            </a:r>
            <a:r>
              <a:rPr lang="en-US" sz="36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150000000 km</a:t>
            </a:r>
            <a:r>
              <a:rPr lang="he-IL" sz="36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מנה של קרינת חום עוברת במשך 8 דקות ו-20 שניות</a:t>
            </a:r>
            <a:endParaRPr lang="en-US" sz="3600" b="1" dirty="0" smtClean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WordArt 5" descr="שיש לבן"/>
          <p:cNvSpPr>
            <a:spLocks noChangeArrowheads="1" noChangeShapeType="1" noTextEdit="1"/>
          </p:cNvSpPr>
          <p:nvPr/>
        </p:nvSpPr>
        <p:spPr bwMode="auto">
          <a:xfrm>
            <a:off x="1115616" y="1412875"/>
            <a:ext cx="6934200" cy="1752600"/>
          </a:xfrm>
          <a:prstGeom prst="rect">
            <a:avLst/>
          </a:prstGeom>
        </p:spPr>
        <p:txBody>
          <a:bodyPr wrap="none" fromWordArt="1">
            <a:prstTxWarp prst="textChevron">
              <a:avLst/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kern="10" dirty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a typeface="+mn-cs"/>
              </a:rPr>
              <a:t>אנרגיה </a:t>
            </a:r>
            <a:r>
              <a:rPr lang="he-IL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a typeface="+mn-cs"/>
              </a:rPr>
              <a:t>תרמית</a:t>
            </a:r>
            <a:endParaRPr lang="he-IL" sz="3600" kern="10" dirty="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ea typeface="+mn-cs"/>
            </a:endParaRPr>
          </a:p>
        </p:txBody>
      </p:sp>
      <p:sp>
        <p:nvSpPr>
          <p:cNvPr id="20485" name="WordArt 7"/>
          <p:cNvSpPr>
            <a:spLocks noChangeArrowheads="1" noChangeShapeType="1" noTextEdit="1"/>
          </p:cNvSpPr>
          <p:nvPr/>
        </p:nvSpPr>
        <p:spPr bwMode="auto">
          <a:xfrm>
            <a:off x="3132138" y="333375"/>
            <a:ext cx="2443162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cs"/>
              </a:rPr>
              <a:t>אנרגיה</a:t>
            </a:r>
          </a:p>
        </p:txBody>
      </p:sp>
      <p:sp>
        <p:nvSpPr>
          <p:cNvPr id="2048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dirty="0" smtClean="0"/>
              <a:t>ארקדי פלדמן</a:t>
            </a:r>
            <a:endParaRPr lang="en-US" dirty="0" smtClean="0"/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979712" y="4149080"/>
            <a:ext cx="5184576" cy="1296491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000" b="1" kern="1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העברת אנרגית חום</a:t>
            </a:r>
            <a:endParaRPr lang="he-IL" sz="2000" b="1" kern="1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/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55159-C463-4D45-877A-C18AEDC2B341}" type="slidenum">
              <a:rPr lang="he-IL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WordArt 4" descr="שיש לבן"/>
          <p:cNvSpPr>
            <a:spLocks noChangeArrowheads="1" noChangeShapeType="1" noTextEdit="1"/>
          </p:cNvSpPr>
          <p:nvPr/>
        </p:nvSpPr>
        <p:spPr bwMode="auto">
          <a:xfrm>
            <a:off x="3851920" y="3140968"/>
            <a:ext cx="1872208" cy="6485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6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/>
              </a:rPr>
              <a:t>פרק 4</a:t>
            </a:r>
            <a:endParaRPr lang="he-IL" sz="1600" b="1" kern="1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mpact"/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DA08-5D80-4A88-B3E9-6E4478B111AE}" type="slidenum">
              <a:rPr lang="he-IL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80728"/>
            <a:ext cx="75231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1619672" y="0"/>
            <a:ext cx="72009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3300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ככל שטמפרטורת הגוף גבוהה יותר, כך אנרגיה קרינתו גדולה יותר. </a:t>
            </a:r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1187450" y="2924175"/>
            <a:ext cx="36718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4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קרינת שמש</a:t>
            </a:r>
            <a:endParaRPr lang="en-US" sz="4800" b="1" dirty="0" smtClean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763688" y="1196752"/>
            <a:ext cx="72009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3300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קרינה תרמית היא קרינה בתחום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אינפרא אדום. </a:t>
            </a:r>
            <a:endParaRPr lang="en-US" sz="36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621030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FB54-7ED3-42BB-ACC0-69709B2285B9}" type="slidenum">
              <a:rPr lang="he-IL" smtClean="0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16632"/>
            <a:ext cx="8352928" cy="107721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3200" b="1" dirty="0" smtClean="0">
                <a:ln w="11430"/>
                <a:solidFill>
                  <a:srgbClr val="0099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לא לכל גוף מחומם יש מספיק אנרגיה כדי להקרין אור </a:t>
            </a:r>
            <a:r>
              <a:rPr lang="he-IL" sz="3200" b="1" dirty="0" smtClean="0">
                <a:ln w="11430"/>
                <a:solidFill>
                  <a:srgbClr val="0099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נירא</a:t>
            </a:r>
            <a:r>
              <a:rPr lang="he-IL" sz="3200" b="1" dirty="0" smtClean="0">
                <a:ln w="11430"/>
                <a:solidFill>
                  <a:srgbClr val="0099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</a:t>
            </a:r>
            <a:r>
              <a:rPr lang="he-IL" sz="3200" b="1" dirty="0" smtClean="0">
                <a:ln w="11430"/>
                <a:solidFill>
                  <a:srgbClr val="0099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he-IL" sz="3200" b="1" dirty="0" smtClean="0">
                <a:ln w="11430"/>
                <a:solidFill>
                  <a:srgbClr val="0099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או קרינה אולטרה-סגולית</a:t>
            </a:r>
            <a:endParaRPr lang="he-IL" sz="3200" b="1" dirty="0">
              <a:ln w="11430"/>
              <a:solidFill>
                <a:srgbClr val="0099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412776"/>
            <a:ext cx="8352928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3200" b="1" dirty="0" smtClean="0">
                <a:ln w="11430"/>
                <a:solidFill>
                  <a:srgbClr val="FF99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אבל כל הגוף פולט קרינת אינפרא-אדום</a:t>
            </a:r>
            <a:endParaRPr lang="he-IL" sz="3200" b="1" dirty="0">
              <a:ln w="11430"/>
              <a:solidFill>
                <a:srgbClr val="FF99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2132856"/>
            <a:ext cx="2555776" cy="452431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3200" b="1" dirty="0" smtClean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מכשירים שממירים את הקרינה לדמות ניראה לאדם מכונים בשם</a:t>
            </a:r>
          </a:p>
          <a:p>
            <a:pPr algn="ctr"/>
            <a:r>
              <a:rPr lang="he-IL" sz="3200" b="1" dirty="0" smtClean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מכשירי להדמיה תרמית</a:t>
            </a:r>
            <a:endParaRPr lang="he-IL" sz="3200" b="1" dirty="0">
              <a:ln w="11430"/>
              <a:solidFill>
                <a:srgbClr val="FF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FB54-7ED3-42BB-ACC0-69709B2285B9}" type="slidenum">
              <a:rPr lang="he-IL" smtClean="0">
                <a:solidFill>
                  <a:srgbClr val="000000"/>
                </a:solidFill>
              </a:rPr>
              <a:pPr/>
              <a:t>32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516" y="0"/>
            <a:ext cx="8712968" cy="2308324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3600" b="1" dirty="0" smtClean="0">
                <a:ln w="11430"/>
                <a:solidFill>
                  <a:srgbClr val="FFCC6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בתקופה של מגפת השפעת, בשדות תעופה, בעזרת מכשירי להדמיה תרמית,</a:t>
            </a:r>
          </a:p>
          <a:p>
            <a:pPr algn="ctr"/>
            <a:r>
              <a:rPr lang="he-IL" sz="3600" b="1" dirty="0" smtClean="0">
                <a:ln w="11430"/>
                <a:solidFill>
                  <a:srgbClr val="FFCC6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מרחוק מזהים את האנשים עם טמפרטורה מוגברת</a:t>
            </a:r>
            <a:endParaRPr lang="he-IL" sz="3600" b="1" dirty="0">
              <a:ln w="11430"/>
              <a:solidFill>
                <a:srgbClr val="FFCC66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A1BC-72C0-4408-9B4C-B4284FD65ADB}" type="slidenum">
              <a:rPr lang="he-IL">
                <a:solidFill>
                  <a:srgbClr val="000000"/>
                </a:solidFill>
              </a:rPr>
              <a:pPr/>
              <a:t>33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468313" y="3141663"/>
            <a:ext cx="79914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3300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קונווקציה</a:t>
            </a:r>
            <a:r>
              <a:rPr lang="he-IL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היא סוג של מעבר חום המבוסס על מעבר אנרגית חום שאגורה בתוך החומרים יחד איתם.</a:t>
            </a:r>
            <a:endParaRPr lang="en-US" sz="36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640" name="WordArt 8"/>
          <p:cNvSpPr>
            <a:spLocks noChangeArrowheads="1" noChangeShapeType="1" noTextEdit="1"/>
          </p:cNvSpPr>
          <p:nvPr/>
        </p:nvSpPr>
        <p:spPr bwMode="auto">
          <a:xfrm>
            <a:off x="611188" y="1052513"/>
            <a:ext cx="7704137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/>
              </a:rPr>
              <a:t>ג. </a:t>
            </a:r>
            <a:r>
              <a:rPr lang="he-IL" sz="36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/>
              </a:rPr>
              <a:t>קונווקציה</a:t>
            </a:r>
            <a:r>
              <a:rPr lang="he-IL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/>
              </a:rPr>
              <a:t> (הסעת חום)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57FA4-2801-4822-867A-9675E320240A}" type="slidenum">
              <a:rPr lang="he-IL">
                <a:solidFill>
                  <a:srgbClr val="000000"/>
                </a:solidFill>
              </a:rPr>
              <a:pPr/>
              <a:t>34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835150" y="333375"/>
            <a:ext cx="58324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3300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4000" b="1" dirty="0" smtClean="0">
                <a:solidFill>
                  <a:srgbClr val="000099"/>
                </a:solidFill>
              </a:rPr>
              <a:t>תהליך </a:t>
            </a:r>
            <a:r>
              <a:rPr lang="he-IL" sz="4000" b="1" dirty="0" err="1" smtClean="0">
                <a:solidFill>
                  <a:srgbClr val="000099"/>
                </a:solidFill>
              </a:rPr>
              <a:t>קונווקציה</a:t>
            </a:r>
            <a:r>
              <a:rPr lang="he-IL" sz="4000" b="1" dirty="0" smtClean="0">
                <a:solidFill>
                  <a:srgbClr val="000099"/>
                </a:solidFill>
              </a:rPr>
              <a:t> </a:t>
            </a:r>
            <a:r>
              <a:rPr lang="he-IL" sz="4000" b="1" dirty="0" smtClean="0">
                <a:solidFill>
                  <a:srgbClr val="000099"/>
                </a:solidFill>
              </a:rPr>
              <a:t>מתרחש </a:t>
            </a:r>
            <a:r>
              <a:rPr lang="he-IL" sz="4000" b="1" dirty="0" smtClean="0">
                <a:solidFill>
                  <a:srgbClr val="000099"/>
                </a:solidFill>
              </a:rPr>
              <a:t>אך ורק בנוזלים </a:t>
            </a:r>
            <a:r>
              <a:rPr lang="he-IL" sz="4000" b="1" dirty="0" smtClean="0">
                <a:solidFill>
                  <a:srgbClr val="000099"/>
                </a:solidFill>
              </a:rPr>
              <a:t>וגזים(בזורמים).</a:t>
            </a:r>
            <a:endParaRPr lang="en-US" sz="4000" b="1" dirty="0" smtClean="0">
              <a:solidFill>
                <a:srgbClr val="000099"/>
              </a:solidFill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331913" y="4076700"/>
            <a:ext cx="64071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4000" b="1" dirty="0" smtClean="0">
                <a:solidFill>
                  <a:srgbClr val="993300"/>
                </a:solidFill>
              </a:rPr>
              <a:t>קיימים שני סוגי </a:t>
            </a:r>
            <a:r>
              <a:rPr lang="he-IL" sz="4000" b="1" dirty="0" err="1" smtClean="0">
                <a:solidFill>
                  <a:srgbClr val="993300"/>
                </a:solidFill>
              </a:rPr>
              <a:t>קונווקציה</a:t>
            </a:r>
            <a:r>
              <a:rPr lang="he-IL" sz="4000" b="1" dirty="0" smtClean="0">
                <a:solidFill>
                  <a:srgbClr val="993300"/>
                </a:solidFill>
              </a:rPr>
              <a:t>: חופשית (טבעית)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4000" b="1" dirty="0" smtClean="0">
                <a:solidFill>
                  <a:srgbClr val="993300"/>
                </a:solidFill>
              </a:rPr>
              <a:t>ובצורה </a:t>
            </a:r>
            <a:r>
              <a:rPr lang="he-IL" sz="4000" b="1" dirty="0" smtClean="0">
                <a:solidFill>
                  <a:srgbClr val="993300"/>
                </a:solidFill>
              </a:rPr>
              <a:t>מאולצת(מלאכותית)</a:t>
            </a:r>
            <a:endParaRPr lang="en-US" sz="4000" b="1" dirty="0" smtClean="0">
              <a:solidFill>
                <a:srgbClr val="9933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חץ למעלה 11"/>
          <p:cNvSpPr/>
          <p:nvPr/>
        </p:nvSpPr>
        <p:spPr>
          <a:xfrm rot="16200000">
            <a:off x="4499992" y="5373216"/>
            <a:ext cx="576064" cy="2160240"/>
          </a:xfrm>
          <a:prstGeom prst="upArrow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FB54-7ED3-42BB-ACC0-69709B2285B9}" type="slidenum">
              <a:rPr lang="he-IL" smtClean="0">
                <a:solidFill>
                  <a:srgbClr val="000000"/>
                </a:solidFill>
              </a:rPr>
              <a:pPr/>
              <a:t>35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חץ למעלה 5"/>
          <p:cNvSpPr/>
          <p:nvPr/>
        </p:nvSpPr>
        <p:spPr>
          <a:xfrm>
            <a:off x="1043608" y="2348880"/>
            <a:ext cx="576064" cy="172819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חץ מכופף 6"/>
          <p:cNvSpPr/>
          <p:nvPr/>
        </p:nvSpPr>
        <p:spPr>
          <a:xfrm>
            <a:off x="1187624" y="260648"/>
            <a:ext cx="1512168" cy="1844824"/>
          </a:xfrm>
          <a:prstGeom prst="bentArrow">
            <a:avLst>
              <a:gd name="adj1" fmla="val 19914"/>
              <a:gd name="adj2" fmla="val 24435"/>
              <a:gd name="adj3" fmla="val 25000"/>
              <a:gd name="adj4" fmla="val 4375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8" name="חץ למעלה 7"/>
          <p:cNvSpPr/>
          <p:nvPr/>
        </p:nvSpPr>
        <p:spPr>
          <a:xfrm rot="5400000">
            <a:off x="4283968" y="-747464"/>
            <a:ext cx="576064" cy="2448272"/>
          </a:xfrm>
          <a:prstGeom prst="upArrow">
            <a:avLst/>
          </a:prstGeom>
          <a:gradFill>
            <a:gsLst>
              <a:gs pos="21000">
                <a:srgbClr val="6699FF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חץ מכופף 8"/>
          <p:cNvSpPr/>
          <p:nvPr/>
        </p:nvSpPr>
        <p:spPr>
          <a:xfrm rot="5400000">
            <a:off x="6466520" y="166328"/>
            <a:ext cx="1512168" cy="1844824"/>
          </a:xfrm>
          <a:prstGeom prst="bentArrow">
            <a:avLst>
              <a:gd name="adj1" fmla="val 19914"/>
              <a:gd name="adj2" fmla="val 24435"/>
              <a:gd name="adj3" fmla="val 25000"/>
              <a:gd name="adj4" fmla="val 43750"/>
            </a:avLst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0" name="חץ למעלה 9"/>
          <p:cNvSpPr/>
          <p:nvPr/>
        </p:nvSpPr>
        <p:spPr>
          <a:xfrm rot="10800000">
            <a:off x="7524328" y="2348880"/>
            <a:ext cx="576064" cy="2232248"/>
          </a:xfrm>
          <a:prstGeom prst="upArrow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חץ מכופף 10"/>
          <p:cNvSpPr/>
          <p:nvPr/>
        </p:nvSpPr>
        <p:spPr>
          <a:xfrm rot="10800000">
            <a:off x="6444208" y="4869160"/>
            <a:ext cx="1512168" cy="1844824"/>
          </a:xfrm>
          <a:prstGeom prst="bentArrow">
            <a:avLst>
              <a:gd name="adj1" fmla="val 19914"/>
              <a:gd name="adj2" fmla="val 24435"/>
              <a:gd name="adj3" fmla="val 25000"/>
              <a:gd name="adj4" fmla="val 43750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3" name="חץ מכופף 12"/>
          <p:cNvSpPr/>
          <p:nvPr/>
        </p:nvSpPr>
        <p:spPr>
          <a:xfrm rot="16200000">
            <a:off x="1389956" y="5170884"/>
            <a:ext cx="1152128" cy="1844824"/>
          </a:xfrm>
          <a:prstGeom prst="bentArrow">
            <a:avLst>
              <a:gd name="adj1" fmla="val 29557"/>
              <a:gd name="adj2" fmla="val 24435"/>
              <a:gd name="adj3" fmla="val 25000"/>
              <a:gd name="adj4" fmla="val 43750"/>
            </a:avLst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3124200" y="6309320"/>
            <a:ext cx="2887960" cy="432047"/>
          </a:xfrm>
          <a:noFill/>
        </p:spPr>
        <p:txBody>
          <a:bodyPr/>
          <a:lstStyle/>
          <a:p>
            <a:r>
              <a:rPr lang="he-IL" dirty="0" smtClean="0">
                <a:solidFill>
                  <a:srgbClr val="000000"/>
                </a:solidFill>
              </a:rPr>
              <a:t>ארקדי פלדמן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4005064"/>
            <a:ext cx="1656184" cy="5232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אוויר חם</a:t>
            </a:r>
            <a:endParaRPr lang="he-IL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8264" y="1772816"/>
            <a:ext cx="1656184" cy="5232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אוויר קר</a:t>
            </a:r>
            <a:endParaRPr lang="he-IL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82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01BDF-5B77-4AAD-9E79-A1FBA2DD2243}" type="slidenum">
              <a:rPr lang="he-IL">
                <a:solidFill>
                  <a:srgbClr val="000000"/>
                </a:solidFill>
              </a:rPr>
              <a:pPr/>
              <a:t>36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1152634" y="-27384"/>
            <a:ext cx="68387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4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קונווקציה</a:t>
            </a:r>
            <a:r>
              <a:rPr lang="he-IL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חופשית (טבעית)</a:t>
            </a:r>
            <a:endParaRPr lang="en-US" sz="48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359532" y="4005064"/>
            <a:ext cx="84249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אוויר חם (צפיפותו קטנה </a:t>
            </a:r>
            <a:r>
              <a:rPr lang="he-IL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יחסית) </a:t>
            </a:r>
            <a:r>
              <a:rPr lang="he-IL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זורם כלפי מעלה </a:t>
            </a:r>
            <a:r>
              <a:rPr lang="he-IL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ואוויר קר (צפיפותו גדולה </a:t>
            </a:r>
            <a:r>
              <a:rPr lang="he-IL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יחסית) </a:t>
            </a:r>
            <a:r>
              <a:rPr lang="he-IL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יורד כלפי מטה.</a:t>
            </a:r>
            <a:endParaRPr lang="en-US" sz="32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467544" y="5517232"/>
            <a:ext cx="8280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e-IL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האוויר הזורם מעביר </a:t>
            </a:r>
            <a:r>
              <a:rPr lang="he-IL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איתו אנרגית </a:t>
            </a:r>
            <a:r>
              <a:rPr lang="he-IL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חום.</a:t>
            </a:r>
            <a:endParaRPr lang="en-US" sz="4000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5496" y="980728"/>
            <a:ext cx="903649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כאשר </a:t>
            </a:r>
            <a:r>
              <a:rPr lang="he-IL" sz="32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אוויר מתחמם, הנפח שלו </a:t>
            </a:r>
            <a:r>
              <a:rPr lang="he-IL" sz="32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עולה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ובהתאם צפיפותו </a:t>
            </a:r>
            <a:r>
              <a:rPr lang="he-IL" sz="32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יורדת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ולהיפך, כאשר </a:t>
            </a:r>
            <a:r>
              <a:rPr lang="he-IL" sz="32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אוויר מתקרר, הנפח שלו </a:t>
            </a:r>
            <a:r>
              <a:rPr lang="he-IL" sz="32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קטן ובהתאם, </a:t>
            </a:r>
            <a:r>
              <a:rPr lang="he-IL" sz="32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צפיפותו </a:t>
            </a:r>
            <a:r>
              <a:rPr lang="he-IL" sz="32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עולה.</a:t>
            </a:r>
            <a:endParaRPr lang="en-US" sz="3200" b="1" dirty="0" smtClean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F3BA-17C3-4F46-B872-BF9927CC7D7E}" type="slidenum">
              <a:rPr lang="he-IL">
                <a:solidFill>
                  <a:srgbClr val="000000"/>
                </a:solidFill>
              </a:rPr>
              <a:pPr/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404813"/>
            <a:ext cx="3698875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355976" y="2151727"/>
            <a:ext cx="45365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מים חמים (צפיפות קטנה </a:t>
            </a:r>
            <a:r>
              <a:rPr lang="he-IL" sz="32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יחסית) </a:t>
            </a:r>
            <a:r>
              <a:rPr lang="he-IL" sz="32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זורמים כלפי מעלה ומים קרים יותר (צפיפות גדולה </a:t>
            </a:r>
            <a:r>
              <a:rPr lang="he-IL" sz="32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יחסית) </a:t>
            </a:r>
            <a:r>
              <a:rPr lang="he-IL" sz="32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יורדים כלפי מטה.</a:t>
            </a:r>
            <a:endParaRPr lang="en-US" sz="3200" b="1" dirty="0" smtClean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0" y="5084763"/>
            <a:ext cx="88204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e-IL" sz="36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המים הזורמים מעבירים </a:t>
            </a:r>
            <a:r>
              <a:rPr lang="he-IL" sz="36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איתם </a:t>
            </a:r>
            <a:r>
              <a:rPr lang="he-IL" sz="36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אנרגית חום.</a:t>
            </a:r>
            <a:endParaRPr lang="en-US" sz="3600" b="1" dirty="0" smtClean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476672"/>
            <a:ext cx="3456384" cy="107721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תהליך דומה מתקיים גם בנוזלים</a:t>
            </a:r>
            <a:endParaRPr lang="he-IL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1B0A-64E4-45F8-9D18-CCCFCF826F45}" type="slidenum">
              <a:rPr lang="he-IL">
                <a:solidFill>
                  <a:srgbClr val="000000"/>
                </a:solidFill>
              </a:rPr>
              <a:pPr/>
              <a:t>38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755650" y="333375"/>
            <a:ext cx="45370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28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תנועת האוויר בחוף ים ביום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28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(בריזה ימית)</a:t>
            </a:r>
            <a:endParaRPr lang="en-US" sz="2800" b="1" dirty="0" smtClean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4932363" y="1989138"/>
            <a:ext cx="2303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 rot="-1464691">
            <a:off x="3924300" y="2492375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e-IL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אוויר מחומם</a:t>
            </a:r>
            <a:endParaRPr lang="en-US" sz="2400" b="1" dirty="0" smtClean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 rot="-1464691">
            <a:off x="1882775" y="5145088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e-IL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אוויר מקורר</a:t>
            </a:r>
            <a:endParaRPr lang="en-US" sz="2400" b="1" dirty="0" smtClean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FB54-7ED3-42BB-ACC0-69709B2285B9}" type="slidenum">
              <a:rPr lang="he-IL" smtClean="0">
                <a:solidFill>
                  <a:srgbClr val="000000"/>
                </a:solidFill>
              </a:rPr>
              <a:pPr/>
              <a:t>39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4437112"/>
            <a:ext cx="7848872" cy="206210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3200" b="1" dirty="0" smtClean="0">
                <a:ln w="11430"/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ביום שמשי קרקע מתחמם מהר ממים. כתוצאה</a:t>
            </a:r>
            <a:endParaRPr lang="he-IL" sz="3200" b="1" dirty="0" smtClean="0">
              <a:ln w="11430"/>
              <a:solidFill>
                <a:srgbClr val="C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he-IL" sz="3200" b="1" dirty="0" smtClean="0">
                <a:ln w="11430"/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האוויר </a:t>
            </a:r>
            <a:r>
              <a:rPr lang="he-IL" sz="3200" b="1" dirty="0" smtClean="0">
                <a:ln w="11430"/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הסמוך </a:t>
            </a:r>
            <a:r>
              <a:rPr lang="he-IL" sz="3200" b="1" dirty="0" smtClean="0">
                <a:ln w="11430"/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לקרקע מתחמם </a:t>
            </a:r>
            <a:r>
              <a:rPr lang="he-IL" sz="3200" b="1" dirty="0" smtClean="0">
                <a:ln w="11430"/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מהר </a:t>
            </a:r>
            <a:r>
              <a:rPr lang="he-IL" sz="3200" b="1" dirty="0" smtClean="0">
                <a:ln w="11430"/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מהאוויר מעל המים ומתחיל </a:t>
            </a:r>
            <a:r>
              <a:rPr lang="he-IL" sz="3200" b="1" dirty="0" smtClean="0">
                <a:ln w="11430"/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להתרומם ובמקומו נכנס אוויר </a:t>
            </a:r>
            <a:r>
              <a:rPr lang="he-IL" sz="3200" b="1" dirty="0" smtClean="0">
                <a:ln w="11430"/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פחות מחומם מכיוון </a:t>
            </a:r>
            <a:r>
              <a:rPr lang="he-IL" sz="3200" b="1" dirty="0" smtClean="0">
                <a:ln w="11430"/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הים </a:t>
            </a:r>
            <a:endParaRPr lang="he-IL" sz="3200" b="1" dirty="0">
              <a:ln w="11430"/>
              <a:solidFill>
                <a:srgbClr val="C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368152" cy="95410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בריזה ימית</a:t>
            </a:r>
            <a:endParaRPr lang="he-IL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4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rgbClr val="000000"/>
                </a:solidFill>
              </a:rPr>
              <a:t>ארקדי פלדמן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A1E5-9913-4B49-9099-90A171FCF0F2}" type="slidenum">
              <a:rPr lang="he-IL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8374" name="Organization Chart 6"/>
          <p:cNvGraphicFramePr>
            <a:graphicFrameLocks/>
          </p:cNvGraphicFramePr>
          <p:nvPr>
            <p:ph/>
          </p:nvPr>
        </p:nvGraphicFramePr>
        <p:xfrm>
          <a:off x="428596" y="285728"/>
          <a:ext cx="8229600" cy="5851525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37060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37900" y="0"/>
            <a:ext cx="337060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2C4A-36E4-4A73-8DD9-3537AC87A964}" type="slidenum">
              <a:rPr lang="he-IL">
                <a:solidFill>
                  <a:srgbClr val="000000"/>
                </a:solidFill>
              </a:rPr>
              <a:pPr/>
              <a:t>40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276600" y="260350"/>
            <a:ext cx="45370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2800" b="1" dirty="0" smtClean="0">
                <a:ln w="11430"/>
                <a:solidFill>
                  <a:srgbClr val="FFC000"/>
                </a:solidFill>
                <a:effectLst>
                  <a:outerShdw blurRad="50800" dist="50800" sx="1000" sy="1000" algn="ctr" rotWithShape="0">
                    <a:srgbClr val="33CCFF"/>
                  </a:outerShdw>
                </a:effectLst>
              </a:rPr>
              <a:t>תנועת האוויר בחוף ים בלילה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2800" b="1" dirty="0" smtClean="0">
                <a:ln w="11430"/>
                <a:solidFill>
                  <a:srgbClr val="FFC000"/>
                </a:solidFill>
                <a:effectLst>
                  <a:outerShdw blurRad="50800" dist="50800" sx="1000" sy="1000" algn="ctr" rotWithShape="0">
                    <a:srgbClr val="33CCFF"/>
                  </a:outerShdw>
                </a:effectLst>
              </a:rPr>
              <a:t>(בריזה יבשתית)</a:t>
            </a:r>
            <a:endParaRPr lang="en-US" sz="2800" b="1" dirty="0" smtClean="0">
              <a:ln w="11430"/>
              <a:solidFill>
                <a:srgbClr val="FFC000"/>
              </a:solidFill>
              <a:effectLst>
                <a:outerShdw blurRad="50800" dist="50800" sx="1000" sy="1000" algn="ctr" rotWithShape="0">
                  <a:srgbClr val="33CCFF"/>
                </a:outerShdw>
              </a:effectLst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 rot="-1178501">
            <a:off x="1311275" y="3327400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e-IL" sz="2400" b="1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אוויר מחומם</a:t>
            </a:r>
            <a:endParaRPr lang="en-US" sz="2400" b="1" smtClean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 rot="-798186">
            <a:off x="4427538" y="4432300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e-IL" sz="2400" b="1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אוויר מקורר</a:t>
            </a:r>
            <a:endParaRPr lang="en-US" sz="2400" b="1" smtClean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FB54-7ED3-42BB-ACC0-69709B2285B9}" type="slidenum">
              <a:rPr lang="he-IL" smtClean="0">
                <a:solidFill>
                  <a:srgbClr val="000000"/>
                </a:solidFill>
              </a:rPr>
              <a:pPr/>
              <a:t>41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4437112"/>
            <a:ext cx="7848872" cy="206210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3200" b="1" dirty="0" smtClean="0">
                <a:ln w="11430"/>
                <a:solidFill>
                  <a:srgbClr val="FFC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בלילה קרקע מתקררת מהר ממים</a:t>
            </a:r>
          </a:p>
          <a:p>
            <a:pPr algn="ctr"/>
            <a:r>
              <a:rPr lang="he-IL" sz="3200" b="1" dirty="0" smtClean="0">
                <a:ln w="11430"/>
                <a:solidFill>
                  <a:srgbClr val="FFC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כתוצאה </a:t>
            </a:r>
            <a:r>
              <a:rPr lang="he-IL" sz="3200" b="1" dirty="0" smtClean="0">
                <a:ln w="11430"/>
                <a:solidFill>
                  <a:srgbClr val="FFC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מזאת האוויר הסמוך לקרקע, בלילה מתקרר מהר </a:t>
            </a:r>
            <a:r>
              <a:rPr lang="he-IL" sz="3200" b="1" dirty="0" smtClean="0">
                <a:ln w="11430"/>
                <a:solidFill>
                  <a:srgbClr val="FFC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מתחיל </a:t>
            </a:r>
            <a:r>
              <a:rPr lang="he-IL" sz="3200" b="1" dirty="0" smtClean="0">
                <a:ln w="11430"/>
                <a:solidFill>
                  <a:srgbClr val="FFC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לרדת ובמקומו נכנס אוויר חם יותר מכיוון הים</a:t>
            </a:r>
            <a:endParaRPr lang="he-IL" sz="3200" b="1" dirty="0">
              <a:ln w="11430"/>
              <a:solidFill>
                <a:srgbClr val="FFC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2483768" y="548680"/>
            <a:ext cx="2892138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בריזה יבשתית</a:t>
            </a:r>
            <a:endParaRPr lang="he-IL" sz="3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0995-853A-4A7E-929D-15BFF1A41553}" type="slidenum">
              <a:rPr lang="he-IL">
                <a:solidFill>
                  <a:srgbClr val="000000"/>
                </a:solidFill>
              </a:rPr>
              <a:pPr/>
              <a:t>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2598113" y="620713"/>
            <a:ext cx="38715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6600"/>
            </a:outer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4000" b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קונווקציה</a:t>
            </a:r>
            <a:r>
              <a:rPr lang="he-IL" sz="4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e-IL" sz="4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מאולצת</a:t>
            </a:r>
            <a:endParaRPr lang="en-US" sz="4000" b="1" dirty="0" smtClean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1484313"/>
            <a:ext cx="291465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3717032"/>
            <a:ext cx="27908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755576" y="3861048"/>
            <a:ext cx="33115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6600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האוויר הנע מסיבת האוורור מעביר </a:t>
            </a:r>
            <a:r>
              <a:rPr lang="he-IL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איתו אנרגית </a:t>
            </a:r>
            <a:r>
              <a:rPr lang="he-IL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חום.</a:t>
            </a:r>
            <a:endParaRPr lang="en-US" sz="4000" b="1" dirty="0" smtClean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1484784"/>
            <a:ext cx="2056836" cy="219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2771775" y="2492375"/>
            <a:ext cx="3419475" cy="15843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3600" b="1" kern="10" dirty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סוף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3600" b="1" kern="10" dirty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הפרק</a:t>
            </a:r>
          </a:p>
        </p:txBody>
      </p:sp>
      <p:sp>
        <p:nvSpPr>
          <p:cNvPr id="28675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smtClean="0"/>
              <a:t>ארקדי פלדמן</a:t>
            </a:r>
            <a:endParaRPr lang="en-US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2EAE3-CFAE-4632-A9A2-EBEA0FAC6ED8}" type="slidenum">
              <a:rPr lang="he-IL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1979712" y="332656"/>
            <a:ext cx="5255940" cy="10808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kern="10" dirty="0" smtClean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א.  הולכת  חום</a:t>
            </a: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1979712" y="2708920"/>
            <a:ext cx="5472112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 מוליכות חום של החומר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זוהי תכונתו שמאפיינת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 את מעבר החום דרכו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86BD-7C8F-4F16-9B27-358EF3A170CF}" type="slidenum">
              <a:rPr lang="he-IL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000000"/>
                </a:solidFill>
              </a:rPr>
              <a:t>ארקדי פלדמן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86BD-7C8F-4F16-9B27-358EF3A170CF}" type="slidenum">
              <a:rPr lang="he-IL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691680" y="260648"/>
            <a:ext cx="53295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מהו הכיוון של התפשטות חום?</a:t>
            </a:r>
            <a:endParaRPr lang="en-US" sz="32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635375" y="4221163"/>
            <a:ext cx="51117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3300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כדי לבדוק לאיזה כיוון לאורך המוט מתפשט חום נסדר ניסוי הבא:</a:t>
            </a:r>
            <a:endParaRPr lang="en-US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0352" y="44624"/>
            <a:ext cx="136815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3200" b="1" dirty="0" smtClean="0">
                <a:ln w="11430"/>
                <a:solidFill>
                  <a:srgbClr val="FF99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ניסוי 1</a:t>
            </a:r>
            <a:endParaRPr lang="he-IL" sz="3200" b="1" dirty="0">
              <a:ln w="11430"/>
              <a:solidFill>
                <a:srgbClr val="FF99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86BD-7C8F-4F16-9B27-358EF3A170CF}" type="slidenum">
              <a:rPr lang="he-IL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99592" y="404664"/>
            <a:ext cx="734399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3300"/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dirty="0" smtClean="0">
                <a:ln w="11430"/>
                <a:solidFill>
                  <a:srgbClr val="B489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בעזרת פלסטלינה נדביק ברגים למוט מנחושת</a:t>
            </a:r>
            <a:endParaRPr lang="en-US" sz="3200" b="1" dirty="0" smtClean="0">
              <a:ln w="11430"/>
              <a:solidFill>
                <a:srgbClr val="B489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707904" y="4581128"/>
            <a:ext cx="381560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3300"/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dirty="0" smtClean="0">
                <a:ln w="11430"/>
                <a:solidFill>
                  <a:srgbClr val="B489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ונתחיל לחמם אותו בקצה אחד</a:t>
            </a:r>
            <a:endParaRPr lang="en-US" sz="3200" b="1" dirty="0" smtClean="0">
              <a:ln w="11430"/>
              <a:solidFill>
                <a:srgbClr val="B489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0352" y="44624"/>
            <a:ext cx="136815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3200" b="1" dirty="0" smtClean="0">
                <a:ln w="11430"/>
                <a:solidFill>
                  <a:srgbClr val="FF99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ניסוי 1</a:t>
            </a:r>
            <a:endParaRPr lang="he-IL" sz="3200" b="1" dirty="0">
              <a:ln w="11430"/>
              <a:solidFill>
                <a:srgbClr val="FF99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86BD-7C8F-4F16-9B27-358EF3A170CF}" type="slidenum">
              <a:rPr lang="he-IL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95536" y="332656"/>
            <a:ext cx="73439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3300"/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dirty="0" smtClean="0">
                <a:ln w="11430"/>
                <a:solidFill>
                  <a:srgbClr val="B489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לאחר מספר דקות הברגים מתחילים ליפול</a:t>
            </a:r>
            <a:endParaRPr lang="en-US" sz="3200" b="1" dirty="0" smtClean="0">
              <a:ln w="11430"/>
              <a:solidFill>
                <a:srgbClr val="B489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75656" y="1196752"/>
            <a:ext cx="734399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3300"/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dirty="0" smtClean="0">
                <a:ln w="11430"/>
                <a:solidFill>
                  <a:srgbClr val="E8CA18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קודם נופלים ברגים שקרובים יותר למקום חימום</a:t>
            </a:r>
            <a:endParaRPr lang="en-US" sz="3200" b="1" dirty="0" smtClean="0">
              <a:ln w="11430"/>
              <a:solidFill>
                <a:srgbClr val="E8CA18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788024" y="3455129"/>
            <a:ext cx="435597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3300"/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dirty="0" smtClean="0">
                <a:ln w="11430"/>
                <a:solidFill>
                  <a:srgbClr val="E8CA18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זאת אומרת שקודם ניתכת פלסטלינה שממוקמת קרוב יותר למקור החום </a:t>
            </a:r>
            <a:endParaRPr lang="en-US" sz="3200" b="1" dirty="0" smtClean="0">
              <a:ln w="11430"/>
              <a:solidFill>
                <a:srgbClr val="E8CA18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55776" y="5661248"/>
            <a:ext cx="65882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3300"/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זאת אומרת שחום מתפשט מקצה של המוט חם יותר לקצה קר יותר</a:t>
            </a:r>
            <a:endParaRPr lang="en-US" sz="3200" b="1" dirty="0" smtClean="0">
              <a:ln w="11430"/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0352" y="44624"/>
            <a:ext cx="136815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3200" b="1" dirty="0" smtClean="0">
                <a:ln w="11430"/>
                <a:solidFill>
                  <a:srgbClr val="FF99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ניסוי 1</a:t>
            </a:r>
            <a:endParaRPr lang="he-IL" sz="3200" b="1" dirty="0">
              <a:ln w="11430"/>
              <a:solidFill>
                <a:srgbClr val="FF99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491880" y="5157192"/>
            <a:ext cx="51117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3300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הולכת חום היא תהליך התפשטות מחלק חם יותר של הגוף לחלקו קר יותר</a:t>
            </a:r>
            <a:endParaRPr lang="en-US" sz="32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684213" y="260350"/>
            <a:ext cx="1584325" cy="1008063"/>
          </a:xfrm>
          <a:prstGeom prst="wedgeRoundRectCallout">
            <a:avLst>
              <a:gd name="adj1" fmla="val 42787"/>
              <a:gd name="adj2" fmla="val 180236"/>
              <a:gd name="adj3" fmla="val 16667"/>
            </a:avLst>
          </a:prstGeom>
          <a:noFill/>
          <a:ln w="38100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8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מקום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8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חימום</a:t>
            </a:r>
            <a:endParaRPr lang="en-US" sz="2800" b="1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2987675" y="3068638"/>
            <a:ext cx="4608513" cy="730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059113" y="3068638"/>
            <a:ext cx="388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כיוון התפשטות חום</a:t>
            </a:r>
            <a:endParaRPr lang="en-US" sz="2400" b="1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63888" y="3429000"/>
            <a:ext cx="51117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3300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לבדוק את הטענה אפשר אם למקם לאורך המוט מדי החום ולמדוד שינויי הטמפרטורה</a:t>
            </a:r>
            <a:endParaRPr lang="en-US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86BD-7C8F-4F16-9B27-358EF3A170CF}" type="slidenum">
              <a:rPr lang="he-IL" smtClean="0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352" y="44624"/>
            <a:ext cx="136815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3200" b="1" dirty="0" smtClean="0">
                <a:ln w="11430"/>
                <a:solidFill>
                  <a:srgbClr val="FF99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ניסוי 1</a:t>
            </a:r>
            <a:endParaRPr lang="he-IL" sz="3200" b="1" dirty="0">
              <a:ln w="11430"/>
              <a:solidFill>
                <a:srgbClr val="FF99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1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9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0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1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2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4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5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7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8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0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2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עיצוב ברירת מחדל">
  <a:themeElements>
    <a:clrScheme name="1_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33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34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35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36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37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38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39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40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41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7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42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2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5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6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7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8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1165</Words>
  <Application>Microsoft Office PowerPoint</Application>
  <PresentationFormat>On-screen Show (4:3)</PresentationFormat>
  <Paragraphs>264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30</vt:i4>
      </vt:variant>
      <vt:variant>
        <vt:lpstr>Slide Titles</vt:lpstr>
      </vt:variant>
      <vt:variant>
        <vt:i4>43</vt:i4>
      </vt:variant>
    </vt:vector>
  </HeadingPairs>
  <TitlesOfParts>
    <vt:vector size="73" baseType="lpstr">
      <vt:lpstr>1_עיצוב ברירת מחדל</vt:lpstr>
      <vt:lpstr>3_עיצוב ברירת מחדל</vt:lpstr>
      <vt:lpstr>עיצוב ברירת מחדל</vt:lpstr>
      <vt:lpstr>10_עיצוב ברירת מחדל</vt:lpstr>
      <vt:lpstr>12_עיצוב ברירת מחדל</vt:lpstr>
      <vt:lpstr>15_עיצוב ברירת מחדל</vt:lpstr>
      <vt:lpstr>16_עיצוב ברירת מחדל</vt:lpstr>
      <vt:lpstr>17_עיצוב ברירת מחדל</vt:lpstr>
      <vt:lpstr>18_עיצוב ברירת מחדל</vt:lpstr>
      <vt:lpstr>19_עיצוב ברירת מחדל</vt:lpstr>
      <vt:lpstr>20_עיצוב ברירת מחדל</vt:lpstr>
      <vt:lpstr>21_עיצוב ברירת מחדל</vt:lpstr>
      <vt:lpstr>22_עיצוב ברירת מחדל</vt:lpstr>
      <vt:lpstr>24_עיצוב ברירת מחדל</vt:lpstr>
      <vt:lpstr>25_עיצוב ברירת מחדל</vt:lpstr>
      <vt:lpstr>27_עיצוב ברירת מחדל</vt:lpstr>
      <vt:lpstr>28_עיצוב ברירת מחדל</vt:lpstr>
      <vt:lpstr>30_עיצוב ברירת מחדל</vt:lpstr>
      <vt:lpstr>32_עיצוב ברירת מחדל</vt:lpstr>
      <vt:lpstr>33_עיצוב ברירת מחדל</vt:lpstr>
      <vt:lpstr>34_עיצוב ברירת מחדל</vt:lpstr>
      <vt:lpstr>35_עיצוב ברירת מחדל</vt:lpstr>
      <vt:lpstr>36_עיצוב ברירת מחדל</vt:lpstr>
      <vt:lpstr>37_עיצוב ברירת מחדל</vt:lpstr>
      <vt:lpstr>38_עיצוב ברירת מחדל</vt:lpstr>
      <vt:lpstr>39_עיצוב ברירת מחדל</vt:lpstr>
      <vt:lpstr>40_עיצוב ברירת מחדל</vt:lpstr>
      <vt:lpstr>41_עיצוב ברירת מחדל</vt:lpstr>
      <vt:lpstr>7_עיצוב ברירת מחדל</vt:lpstr>
      <vt:lpstr>42_עיצוב ברירת מחדל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גורמים של מבנה חלקיקי של חומרים אשר קובעים את קצב של הולכת חום דרך מוצקים, נוזלים וגזים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Arkady Feldman</dc:creator>
  <cp:lastModifiedBy>Lena</cp:lastModifiedBy>
  <cp:revision>199</cp:revision>
  <dcterms:created xsi:type="dcterms:W3CDTF">2012-04-13T13:40:37Z</dcterms:created>
  <dcterms:modified xsi:type="dcterms:W3CDTF">2013-01-29T19:55:02Z</dcterms:modified>
</cp:coreProperties>
</file>