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sldIdLst>
    <p:sldId id="325" r:id="rId2"/>
    <p:sldId id="297" r:id="rId3"/>
    <p:sldId id="324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62" r:id="rId22"/>
    <p:sldId id="261" r:id="rId23"/>
    <p:sldId id="260" r:id="rId24"/>
    <p:sldId id="259" r:id="rId25"/>
    <p:sldId id="258" r:id="rId26"/>
    <p:sldId id="257" r:id="rId27"/>
    <p:sldId id="256" r:id="rId28"/>
    <p:sldId id="320" r:id="rId29"/>
    <p:sldId id="319" r:id="rId30"/>
    <p:sldId id="318" r:id="rId31"/>
    <p:sldId id="317" r:id="rId32"/>
    <p:sldId id="316" r:id="rId33"/>
    <p:sldId id="315" r:id="rId34"/>
    <p:sldId id="314" r:id="rId35"/>
    <p:sldId id="313" r:id="rId36"/>
    <p:sldId id="312" r:id="rId37"/>
    <p:sldId id="311" r:id="rId38"/>
    <p:sldId id="310" r:id="rId39"/>
    <p:sldId id="309" r:id="rId40"/>
    <p:sldId id="308" r:id="rId41"/>
    <p:sldId id="307" r:id="rId42"/>
    <p:sldId id="306" r:id="rId43"/>
    <p:sldId id="305" r:id="rId44"/>
    <p:sldId id="304" r:id="rId45"/>
    <p:sldId id="303" r:id="rId46"/>
    <p:sldId id="302" r:id="rId47"/>
    <p:sldId id="301" r:id="rId48"/>
    <p:sldId id="300" r:id="rId49"/>
    <p:sldId id="299" r:id="rId50"/>
    <p:sldId id="298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2" r:id="rId63"/>
    <p:sldId id="293" r:id="rId64"/>
    <p:sldId id="294" r:id="rId65"/>
    <p:sldId id="295" r:id="rId66"/>
    <p:sldId id="296" r:id="rId67"/>
    <p:sldId id="321" r:id="rId68"/>
    <p:sldId id="322" r:id="rId6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66FF33"/>
    <a:srgbClr val="FFFF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>
      <p:cViewPr>
        <p:scale>
          <a:sx n="50" d="100"/>
          <a:sy n="50" d="100"/>
        </p:scale>
        <p:origin x="-225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782B1-9E63-451D-B632-F5F391683DD3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A1F5-9EF1-4271-AC2D-736A854B1208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95A8F-A669-4C7D-BB11-8AA90920CCA8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כותרת, טקסט ופריט אוסף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אוסף תמונות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he-IL" smtClean="0"/>
              <a:t>לחץ על הסמל כדי להוסיף פריט אוסף תמונות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F381E8-59F0-4007-87EB-24A313784E5C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B6C62-0B3F-4843-A307-2636CE554651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D6672-ECE4-4CA3-A10C-064848F0DD8E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A3D61-86D0-4856-8A7B-C364B67D2E3B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49FFF-E363-4449-A75C-7078D60434E4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241F4-DF2A-4A5A-8460-0AB8310AC10A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00374-03B1-461E-AD31-D7BC9667C8B9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F05A-613B-4F70-9178-984295BC19CB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370A6-0E51-4213-8450-F651D46404BE}" type="slidenum">
              <a:rPr lang="ar-SA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med" advTm="6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B0A5661A-5625-4F11-93B5-117B2988FD8F}" type="slidenum">
              <a:rPr lang="ar-SA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Tm="6000">
    <p:random/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594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/>
              <a:t>.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576763" y="1473200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pt-BR" sz="28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pt-BR" sz="2800" b="1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endParaRPr lang="pt-BR" sz="28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 rot="20100000">
            <a:off x="1563688" y="2640013"/>
            <a:ext cx="6373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pt-BR" sz="4400" b="1" dirty="0">
                <a:solidFill>
                  <a:srgbClr val="F4D74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ZOOM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330200" y="450850"/>
            <a:ext cx="57551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 sz="8000" b="1" dirty="0" smtClean="0">
                <a:solidFill>
                  <a:srgbClr val="FF3300"/>
                </a:solidFill>
              </a:rPr>
              <a:t>חזקות של 10</a:t>
            </a:r>
            <a:endParaRPr lang="pt-BR" sz="8000" b="1" dirty="0">
              <a:solidFill>
                <a:srgbClr val="FF3300"/>
              </a:solidFill>
            </a:endParaRP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90500" y="3933825"/>
            <a:ext cx="89535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e-IL" sz="6600" b="1" dirty="0" smtClean="0">
                <a:solidFill>
                  <a:srgbClr val="FFFF66"/>
                </a:solidFill>
              </a:rPr>
              <a:t>ממיקרו </a:t>
            </a:r>
            <a:r>
              <a:rPr lang="he-IL" sz="6600" b="1" smtClean="0">
                <a:solidFill>
                  <a:srgbClr val="FFFF66"/>
                </a:solidFill>
              </a:rPr>
              <a:t>למאקרו קוסמוס</a:t>
            </a:r>
            <a:endParaRPr lang="pt-BR" sz="66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slow" advTm="8000">
    <p:randomBar/>
    <p:sndAc>
      <p:stSnd loop="1">
        <p:snd r:embed="rId2" name="EL CONDOR PAS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utoUpdateAnimBg="0"/>
      <p:bldP spid="80906" grpId="0" autoUpdateAnimBg="0"/>
      <p:bldP spid="8090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0"/>
            <a:ext cx="6789737" cy="6858000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2576513"/>
            <a:ext cx="2267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מראה אופייני מלווין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4138" y="71438"/>
            <a:ext cx="2212975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6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600" b="1">
                <a:solidFill>
                  <a:srgbClr val="FF3300"/>
                </a:solidFill>
              </a:rPr>
              <a:t>1,000 km</a:t>
            </a:r>
            <a:r>
              <a:rPr lang="pt-BR" sz="2800" b="1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 spd="med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76200" y="2987675"/>
            <a:ext cx="2343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הקוטב הצפוני של כדור הארץ, וחלק מדרום אמריקה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5263" y="381000"/>
            <a:ext cx="212407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7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10,000 km</a:t>
            </a:r>
          </a:p>
          <a:p>
            <a:pPr algn="ctr"/>
            <a:endParaRPr lang="pt-BR" sz="3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2636838"/>
            <a:ext cx="20177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כדור הארץ מתחיל להראות  קטן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1763" y="14288"/>
            <a:ext cx="289718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8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4000" b="1">
                <a:solidFill>
                  <a:srgbClr val="FF3300"/>
                </a:solidFill>
              </a:rPr>
              <a:t>100,000 km</a:t>
            </a:r>
          </a:p>
        </p:txBody>
      </p:sp>
    </p:spTree>
  </p:cSld>
  <p:clrMapOvr>
    <a:masterClrMapping/>
  </p:clrMapOvr>
  <p:transition spd="med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 milion kilometers (10^^9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564904"/>
            <a:ext cx="220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כדור הארץ ומסלולו של הירח בלבן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" y="212725"/>
            <a:ext cx="4105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9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Millión km</a:t>
            </a: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0 milion kilometers (10^^10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0"/>
            <a:ext cx="6767512" cy="685800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2852738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חלק ממסלולו של כדור הארץ בכחול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2913" y="26988"/>
            <a:ext cx="27320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10 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 Million km</a:t>
            </a: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00 milion kilometers (10^^11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7696200" cy="694055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2938" y="223838"/>
            <a:ext cx="278923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11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000" b="1">
                <a:solidFill>
                  <a:srgbClr val="FF3300"/>
                </a:solidFill>
              </a:rPr>
              <a:t>100 Million km</a:t>
            </a:r>
          </a:p>
          <a:p>
            <a:pPr algn="ctr"/>
            <a:endParaRPr lang="pt-BR" sz="2800" b="1">
              <a:solidFill>
                <a:srgbClr val="FF33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3213100"/>
            <a:ext cx="1547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מסלולים: ונוס וכדור הארץ ...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 bilion kilometers (10^^1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69342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76200" y="2867025"/>
            <a:ext cx="2271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מסלולים: מרקורי, ונוס, כדור הארץ, מאדים והצדק.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3850" y="304800"/>
            <a:ext cx="24622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12</a:t>
            </a:r>
            <a:r>
              <a:rPr lang="pt-BR" sz="2800" b="1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Billión km</a:t>
            </a:r>
            <a:endParaRPr lang="pt-BR" sz="9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0 bilion kilometers (10^^1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225"/>
            <a:ext cx="6858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" y="2438400"/>
            <a:ext cx="220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בגובה זה של הטיול שלנו, אנחנו יכולים לצפות את מערכת השמש ואת מסלוליהם של כוכב לכת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7013" y="26988"/>
            <a:ext cx="23780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13</a:t>
            </a:r>
          </a:p>
          <a:p>
            <a:pPr algn="ctr"/>
            <a:r>
              <a:rPr lang="pt-BR" sz="2800" b="1">
                <a:solidFill>
                  <a:srgbClr val="FF3300"/>
                </a:solidFill>
              </a:rPr>
              <a:t>10 Billion km</a:t>
            </a:r>
          </a:p>
        </p:txBody>
      </p:sp>
    </p:spTree>
  </p:cSld>
  <p:clrMapOvr>
    <a:masterClrMapping/>
  </p:clrMapOvr>
  <p:transition spd="med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100 bilion kilometers (10^^14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0"/>
            <a:ext cx="683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6425" y="333375"/>
            <a:ext cx="29130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14</a:t>
            </a:r>
            <a:r>
              <a:rPr lang="pt-BR" sz="2800" b="1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100 Billion km</a:t>
            </a:r>
            <a:endParaRPr lang="pt-BR" sz="9600" b="1">
              <a:solidFill>
                <a:srgbClr val="FF33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-76200" y="2578100"/>
            <a:ext cx="2343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מערכת השמש מתחילה להראות קטנה ...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 trillion kilometers (10^^15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69342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 rot="10800000" flipV="1">
            <a:off x="152400" y="2208016"/>
            <a:ext cx="2187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השמש עכשיו הוא כוכב קטן באמצע אלף כוכבים 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73063" y="223838"/>
            <a:ext cx="25749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15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Trillión km</a:t>
            </a: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152400"/>
            <a:ext cx="906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66"/>
                </a:solidFill>
              </a:rPr>
              <a:t>This is a trip at high speed, </a:t>
            </a:r>
            <a:br>
              <a:rPr lang="pt-BR" b="1">
                <a:solidFill>
                  <a:srgbClr val="FFFF66"/>
                </a:solidFill>
              </a:rPr>
            </a:br>
            <a:r>
              <a:rPr lang="pt-BR" b="1">
                <a:solidFill>
                  <a:srgbClr val="FFFF66"/>
                </a:solidFill>
              </a:rPr>
              <a:t>jumping distances by a factor of 10.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0" y="1108075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66"/>
                </a:solidFill>
              </a:rPr>
              <a:t>We’ll start with 10</a:t>
            </a:r>
            <a:r>
              <a:rPr lang="pt-BR" b="1" baseline="30000">
                <a:solidFill>
                  <a:srgbClr val="FFFF66"/>
                </a:solidFill>
              </a:rPr>
              <a:t>0</a:t>
            </a:r>
            <a:r>
              <a:rPr lang="pt-BR" b="1">
                <a:solidFill>
                  <a:srgbClr val="FFFF66"/>
                </a:solidFill>
              </a:rPr>
              <a:t> (equivalent  to 1 meter), and will increase the size by a factor of 10, or 10</a:t>
            </a:r>
            <a:r>
              <a:rPr lang="pt-BR" b="1" baseline="30000">
                <a:solidFill>
                  <a:srgbClr val="FFFF66"/>
                </a:solidFill>
              </a:rPr>
              <a:t>1</a:t>
            </a:r>
            <a:r>
              <a:rPr lang="pt-BR" b="1">
                <a:solidFill>
                  <a:srgbClr val="FFFF66"/>
                </a:solidFill>
              </a:rPr>
              <a:t> (10 meters), 10</a:t>
            </a:r>
            <a:r>
              <a:rPr lang="pt-BR" b="1" baseline="30000">
                <a:solidFill>
                  <a:srgbClr val="FFFF66"/>
                </a:solidFill>
              </a:rPr>
              <a:t>2</a:t>
            </a:r>
            <a:r>
              <a:rPr lang="pt-BR" b="1">
                <a:solidFill>
                  <a:srgbClr val="FFFF66"/>
                </a:solidFill>
              </a:rPr>
              <a:t> (10x10 = 100 meters,  10</a:t>
            </a:r>
            <a:r>
              <a:rPr lang="pt-BR" b="1" baseline="30000">
                <a:solidFill>
                  <a:srgbClr val="FFFF66"/>
                </a:solidFill>
              </a:rPr>
              <a:t>3</a:t>
            </a:r>
            <a:r>
              <a:rPr lang="pt-BR" b="1">
                <a:solidFill>
                  <a:srgbClr val="FFFF66"/>
                </a:solidFill>
              </a:rPr>
              <a:t> (10x10x10 = 1,000 meters), 10</a:t>
            </a:r>
            <a:r>
              <a:rPr lang="pt-BR" b="1" baseline="30000">
                <a:solidFill>
                  <a:srgbClr val="FFFF66"/>
                </a:solidFill>
              </a:rPr>
              <a:t>4 </a:t>
            </a:r>
            <a:r>
              <a:rPr lang="pt-BR" b="1">
                <a:solidFill>
                  <a:srgbClr val="FFFF66"/>
                </a:solidFill>
              </a:rPr>
              <a:t>(10x10x10x10 = 10,000 meters), so on, until we reach the limit of our imagination in the direction of the macro cosmos.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0" y="3730625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66"/>
                </a:solidFill>
              </a:rPr>
              <a:t>Later we’ll return, a little faster, back to the point where we started &amp; continue our trip in the opposite direction reducing distances of  travel by factors of 10 into the micro cosmos.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0" y="55911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66"/>
                </a:solidFill>
              </a:rPr>
              <a:t>We will observe the constancy of the laws of the universe and think about how much the human race still needs to learn...</a:t>
            </a:r>
          </a:p>
        </p:txBody>
      </p:sp>
    </p:spTree>
  </p:cSld>
  <p:clrMapOvr>
    <a:masterClrMapping/>
  </p:clrMapOvr>
  <p:transition spd="slow" advTm="33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 advAuto="1000"/>
      <p:bldP spid="47110" grpId="0" build="p" autoUpdateAnimBg="0" advAuto="3000"/>
      <p:bldP spid="47111" grpId="0" build="p" autoUpdateAnimBg="0" advAuto="11000"/>
      <p:bldP spid="47112" grpId="0" build="p" autoUpdateAnimBg="0" advAuto="7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 light year (10^^16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0"/>
            <a:ext cx="705485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2514600"/>
            <a:ext cx="21237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בשנת אור אחד כוכב השמש הקטן הוא קטן מאוד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76250" y="457200"/>
            <a:ext cx="262255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16</a:t>
            </a:r>
          </a:p>
          <a:p>
            <a:pPr algn="ctr"/>
            <a:r>
              <a:rPr lang="pt-BR" sz="3600" b="1">
                <a:solidFill>
                  <a:srgbClr val="FF3300"/>
                </a:solidFill>
              </a:rPr>
              <a:t>1 light-year</a:t>
            </a: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2743200" y="762000"/>
            <a:ext cx="2765425" cy="2090738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816" y="64"/>
              </a:cxn>
              <a:cxn ang="0">
                <a:pos x="1776" y="448"/>
              </a:cxn>
              <a:cxn ang="0">
                <a:pos x="2112" y="976"/>
              </a:cxn>
              <a:cxn ang="0">
                <a:pos x="2208" y="1312"/>
              </a:cxn>
            </a:cxnLst>
            <a:rect l="0" t="0" r="r" b="b"/>
            <a:pathLst>
              <a:path w="2208" h="1312">
                <a:moveTo>
                  <a:pt x="0" y="64"/>
                </a:moveTo>
                <a:cubicBezTo>
                  <a:pt x="260" y="32"/>
                  <a:pt x="520" y="0"/>
                  <a:pt x="816" y="64"/>
                </a:cubicBezTo>
                <a:cubicBezTo>
                  <a:pt x="1112" y="128"/>
                  <a:pt x="1560" y="296"/>
                  <a:pt x="1776" y="448"/>
                </a:cubicBezTo>
                <a:cubicBezTo>
                  <a:pt x="1992" y="600"/>
                  <a:pt x="2040" y="832"/>
                  <a:pt x="2112" y="976"/>
                </a:cubicBezTo>
                <a:cubicBezTo>
                  <a:pt x="2184" y="1120"/>
                  <a:pt x="2184" y="1256"/>
                  <a:pt x="2208" y="1312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 light years (10^^17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0"/>
            <a:ext cx="721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76199" y="2698750"/>
            <a:ext cx="2055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כאן אנו רואים את דבר באינסוף ....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150813"/>
            <a:ext cx="3673475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17</a:t>
            </a:r>
          </a:p>
          <a:p>
            <a:pPr algn="ctr"/>
            <a:r>
              <a:rPr lang="pt-BR" sz="3600" b="1">
                <a:solidFill>
                  <a:srgbClr val="FF3300"/>
                </a:solidFill>
              </a:rPr>
              <a:t>10 light-years</a:t>
            </a:r>
          </a:p>
        </p:txBody>
      </p:sp>
    </p:spTree>
  </p:cSld>
  <p:clrMapOvr>
    <a:masterClrMapping/>
  </p:clrMapOvr>
  <p:transition spd="med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00 light years (10^^18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663" y="0"/>
            <a:ext cx="7018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852738"/>
            <a:ext cx="21957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כוכבים? </a:t>
            </a: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"כלום" בלבד וערפיליות 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338455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18</a:t>
            </a:r>
          </a:p>
          <a:p>
            <a:pPr algn="ctr"/>
            <a:r>
              <a:rPr lang="pt-BR" sz="3600" b="1">
                <a:solidFill>
                  <a:srgbClr val="FF3300"/>
                </a:solidFill>
              </a:rPr>
              <a:t>100 light-years</a:t>
            </a:r>
          </a:p>
        </p:txBody>
      </p:sp>
    </p:spTree>
  </p:cSld>
  <p:clrMapOvr>
    <a:masterClrMapping/>
  </p:clrMapOvr>
  <p:transition spd="med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70104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29765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19</a:t>
            </a:r>
          </a:p>
          <a:p>
            <a:pPr algn="ctr"/>
            <a:r>
              <a:rPr lang="pt-BR" sz="2800" b="1">
                <a:solidFill>
                  <a:srgbClr val="FF3300"/>
                </a:solidFill>
              </a:rPr>
              <a:t>1,000 light-years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492896"/>
            <a:ext cx="21237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במרחק כזה שאנחנו נוסעים בשביל חלב, הגלקסיה שלנו.</a:t>
            </a:r>
            <a:endParaRPr lang="pt-BR" dirty="0"/>
          </a:p>
        </p:txBody>
      </p:sp>
    </p:spTree>
  </p:cSld>
  <p:clrMapOvr>
    <a:masterClrMapping/>
  </p:clrMapOvr>
  <p:transition spd="med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0"/>
            <a:ext cx="683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2852738"/>
            <a:ext cx="2195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אנו ממשיכים הנסיעות שלנו בתוך שביל חלב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404813"/>
            <a:ext cx="3587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20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10,000 light-years</a:t>
            </a:r>
            <a:endParaRPr lang="pt-BR" sz="9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7086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2562225"/>
            <a:ext cx="236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אנחנו מתחילים להגיע לפריפריה של שביל חלב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3813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21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100,000 light-years</a:t>
            </a: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 million light years (10^^2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2486025"/>
            <a:ext cx="2590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במרחק עצום זה אנו יכולים לראות את כל ויה-ביל החלב (שביל חלב) וגלקסיות אחרות, כמו גם ...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2725" y="0"/>
            <a:ext cx="39703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22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Millión light-years</a:t>
            </a:r>
          </a:p>
        </p:txBody>
      </p:sp>
    </p:spTree>
  </p:cSld>
  <p:clrMapOvr>
    <a:masterClrMapping/>
  </p:clrMapOvr>
  <p:transition spd="med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0 million light years (10^^2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5240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6200" y="1752600"/>
            <a:ext cx="34156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ממרחק זה, כל הגלקסיות נראות קטנות עם חללים ריקים עצומים שביניהם.</a:t>
            </a: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 אותם החוקים הם שלילה כל הגופים ביקום. </a:t>
            </a: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 היינו יכול להמשיך לנסוע כלפי מעלה בדמיון שלנו, אבל עכשיו בואו נחזור הביתה מהר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20713" y="0"/>
            <a:ext cx="82835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23</a:t>
            </a:r>
            <a:r>
              <a:rPr lang="pt-BR" sz="8800" b="1">
                <a:solidFill>
                  <a:srgbClr val="FF3300"/>
                </a:solidFill>
              </a:rPr>
              <a:t> - </a:t>
            </a:r>
            <a:r>
              <a:rPr lang="pt-BR" sz="4000" b="1">
                <a:solidFill>
                  <a:srgbClr val="FF3300"/>
                </a:solidFill>
              </a:rPr>
              <a:t>10 Million light-years</a:t>
            </a:r>
          </a:p>
        </p:txBody>
      </p:sp>
    </p:spTree>
  </p:cSld>
  <p:clrMapOvr>
    <a:masterClrMapping/>
  </p:clrMapOvr>
  <p:transition spd="med" advTm="2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  <p:bldP spid="205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1 million light years (10^^2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6811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73075" y="24923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22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"/>
            <a:ext cx="7086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52400" y="4714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21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2276475"/>
            <a:ext cx="968533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9800" b="1" dirty="0">
                <a:solidFill>
                  <a:srgbClr val="0000FF"/>
                </a:solidFill>
              </a:rPr>
              <a:t>BON VOYAGE!</a:t>
            </a:r>
          </a:p>
        </p:txBody>
      </p:sp>
    </p:spTree>
  </p:cSld>
  <p:clrMapOvr>
    <a:masterClrMapping/>
  </p:clrMapOvr>
  <p:transition spd="slow" advTm="3000">
    <p:checke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3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4841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20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0104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20510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19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100 light years (10^^18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"/>
            <a:ext cx="7018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28600" y="6238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18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10 light years (10^^17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"/>
            <a:ext cx="721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2400" y="3952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17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 light year (10^^16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05485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28600" y="7762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16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 trillion kilometers (10^^15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9342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" y="9286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15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00 bilion kilometers (10^^14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"/>
            <a:ext cx="683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2400" y="7762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14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10 bilion kilometers (10^^1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225"/>
            <a:ext cx="6858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2400" y="5476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13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1 bilion kilometers (10^^1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52388"/>
            <a:ext cx="69342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6200" y="9286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12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00 milion kilometers (10^^11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96200" cy="6940550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04800" y="12334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11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 meter (10^^0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0"/>
            <a:ext cx="6767512" cy="685800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5288" y="2636838"/>
            <a:ext cx="1512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מרחק לאשכול של עלים בגן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74650" y="296863"/>
            <a:ext cx="19939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 dirty="0">
                <a:solidFill>
                  <a:srgbClr val="FF3300"/>
                </a:solidFill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</a:rPr>
              <a:t>0</a:t>
            </a:r>
          </a:p>
          <a:p>
            <a:pPr algn="ctr"/>
            <a:r>
              <a:rPr lang="pt-BR" sz="6000" b="1" baseline="30000" dirty="0">
                <a:solidFill>
                  <a:srgbClr val="FF3300"/>
                </a:solidFill>
              </a:rPr>
              <a:t>1 meter</a:t>
            </a:r>
            <a:endParaRPr lang="pt-BR" sz="6000" b="1" dirty="0">
              <a:solidFill>
                <a:srgbClr val="FF3300"/>
              </a:solidFill>
            </a:endParaRPr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2438400" y="812800"/>
            <a:ext cx="3141663" cy="2111375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816" y="64"/>
              </a:cxn>
              <a:cxn ang="0">
                <a:pos x="1776" y="448"/>
              </a:cxn>
              <a:cxn ang="0">
                <a:pos x="2112" y="976"/>
              </a:cxn>
              <a:cxn ang="0">
                <a:pos x="2208" y="1312"/>
              </a:cxn>
            </a:cxnLst>
            <a:rect l="0" t="0" r="r" b="b"/>
            <a:pathLst>
              <a:path w="2208" h="1312">
                <a:moveTo>
                  <a:pt x="0" y="64"/>
                </a:moveTo>
                <a:cubicBezTo>
                  <a:pt x="260" y="32"/>
                  <a:pt x="520" y="0"/>
                  <a:pt x="816" y="64"/>
                </a:cubicBezTo>
                <a:cubicBezTo>
                  <a:pt x="1112" y="128"/>
                  <a:pt x="1560" y="296"/>
                  <a:pt x="1776" y="448"/>
                </a:cubicBezTo>
                <a:cubicBezTo>
                  <a:pt x="1992" y="600"/>
                  <a:pt x="2040" y="832"/>
                  <a:pt x="2112" y="976"/>
                </a:cubicBezTo>
                <a:cubicBezTo>
                  <a:pt x="2184" y="1120"/>
                  <a:pt x="2184" y="1256"/>
                  <a:pt x="2208" y="1312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6" grpId="0" autoUpdateAnimBg="0"/>
      <p:bldP spid="256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0 milion kilometers (10^^10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6767513" cy="6858000"/>
          </a:xfrm>
          <a:prstGeom prst="rect">
            <a:avLst/>
          </a:prstGeom>
          <a:noFill/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28600" y="776288"/>
            <a:ext cx="2051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10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 milion kilometers (10^^9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6811963" cy="6858000"/>
          </a:xfrm>
          <a:prstGeom prst="rect">
            <a:avLst/>
          </a:prstGeom>
          <a:noFill/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9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6858000" cy="6858000"/>
          </a:xfrm>
          <a:prstGeom prst="rect">
            <a:avLst/>
          </a:prstGeom>
          <a:noFill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8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6811963" cy="6858000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7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6789738" cy="6858000"/>
          </a:xfrm>
          <a:prstGeom prst="rect">
            <a:avLst/>
          </a:prstGeom>
          <a:noFill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6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00 kilometers (10^^5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6767513" cy="6858000"/>
          </a:xfrm>
          <a:prstGeom prst="rect">
            <a:avLst/>
          </a:prstGeom>
          <a:noFill/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5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0"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0 kilometers (10^^4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2" y="0"/>
            <a:ext cx="6789738" cy="6858000"/>
          </a:xfrm>
          <a:prstGeom prst="rect">
            <a:avLst/>
          </a:prstGeom>
          <a:noFill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4</a:t>
            </a:r>
            <a:endParaRPr lang="pt-BR" sz="8800" b="1">
              <a:solidFill>
                <a:srgbClr val="FF33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2348880"/>
            <a:ext cx="241176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rgbClr val="FFFF66"/>
                </a:solidFill>
              </a:rPr>
              <a:t>שאלות שמגיעות אל המוח ...</a:t>
            </a: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rgbClr val="FFFF66"/>
                </a:solidFill>
              </a:rPr>
              <a:t>מי אנחנו?</a:t>
            </a: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rgbClr val="FFFF66"/>
                </a:solidFill>
              </a:rPr>
              <a:t> איפה אנחנו עומדים? </a:t>
            </a:r>
          </a:p>
          <a:p>
            <a:pPr algn="r" rtl="1">
              <a:spcBef>
                <a:spcPct val="50000"/>
              </a:spcBef>
            </a:pPr>
            <a:r>
              <a:rPr lang="he-IL" b="1" dirty="0">
                <a:solidFill>
                  <a:srgbClr val="FFFF66"/>
                </a:solidFill>
              </a:rPr>
              <a:t>מ</a:t>
            </a:r>
            <a:r>
              <a:rPr lang="he-IL" b="1" dirty="0" smtClean="0">
                <a:solidFill>
                  <a:srgbClr val="FFFF66"/>
                </a:solidFill>
              </a:rPr>
              <a:t>איפה אנחנו  באנו?</a:t>
            </a:r>
            <a:endParaRPr lang="pt-BR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 advTm="1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 kilometer (10^^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6038"/>
            <a:ext cx="6858000" cy="6811962"/>
          </a:xfrm>
          <a:prstGeom prst="rect">
            <a:avLst/>
          </a:prstGeom>
          <a:noFill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1000" y="7000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3</a:t>
            </a:r>
            <a:endParaRPr lang="pt-BR" sz="8800" b="1">
              <a:solidFill>
                <a:srgbClr val="FF3300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" y="3716338"/>
            <a:ext cx="20517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או ... מה אנחנו מייצגים ביקום?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00 meters (10^^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7" y="0"/>
            <a:ext cx="6811963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66713" y="5476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</a:t>
            </a:r>
            <a:endParaRPr lang="pt-BR" sz="8800" b="1">
              <a:solidFill>
                <a:srgbClr val="FF33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2132856"/>
            <a:ext cx="2191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בטיול הזה "כלפי מעלה" הלכנו לחזקה 23  של   10</a:t>
            </a:r>
            <a:r>
              <a:rPr lang="he-IL" b="1" dirty="0" smtClean="0">
                <a:solidFill>
                  <a:schemeClr val="bg1"/>
                </a:solidFill>
              </a:rPr>
              <a:t> 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0 meter (10^^1 m)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7162800" cy="6829425"/>
          </a:xfrm>
          <a:prstGeom prst="rect">
            <a:avLst/>
          </a:prstGeo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49225" y="5476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</a:t>
            </a:r>
            <a:endParaRPr lang="pt-BR" sz="8800" b="1">
              <a:solidFill>
                <a:srgbClr val="FF3300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2636838"/>
            <a:ext cx="20517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עכשיו אנחנו הולכים לחפור בתוך חומר בכיוון הפוך טיול (הפוך) ...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0 meter (10^^1 m)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575"/>
            <a:ext cx="7162800" cy="6829425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" y="3141663"/>
            <a:ext cx="19797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החל מעלה הטיול שלנו .... אנחנו יכולים לראות את העלווה.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-152400" y="82550"/>
            <a:ext cx="255905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1</a:t>
            </a:r>
            <a:r>
              <a:rPr lang="pt-BR" sz="6000" b="1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pt-BR" sz="4000" b="1">
                <a:solidFill>
                  <a:srgbClr val="FF3300"/>
                </a:solidFill>
              </a:rPr>
              <a:t>10 meters</a:t>
            </a: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 meter (10^^0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7" y="0"/>
            <a:ext cx="6767513" cy="6858000"/>
          </a:xfrm>
          <a:prstGeom prst="rect">
            <a:avLst/>
          </a:prstGeom>
          <a:noFill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" y="2852738"/>
            <a:ext cx="233975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אנחנו מגיעים לנקודת המוצא שלנו. ?</a:t>
            </a: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 אנחנו יכולים לגעת בזה בידות שלנו 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4714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0</a:t>
            </a:r>
            <a:endParaRPr lang="pt-BR" sz="8800" b="1">
              <a:solidFill>
                <a:srgbClr val="FF3300"/>
              </a:solidFill>
            </a:endParaRPr>
          </a:p>
        </p:txBody>
      </p:sp>
      <p:sp>
        <p:nvSpPr>
          <p:cNvPr id="49157" name="Freeform 5"/>
          <p:cNvSpPr>
            <a:spLocks/>
          </p:cNvSpPr>
          <p:nvPr/>
        </p:nvSpPr>
        <p:spPr bwMode="auto">
          <a:xfrm>
            <a:off x="2286000" y="762000"/>
            <a:ext cx="2286000" cy="2133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816" y="64"/>
              </a:cxn>
              <a:cxn ang="0">
                <a:pos x="1776" y="448"/>
              </a:cxn>
              <a:cxn ang="0">
                <a:pos x="2112" y="976"/>
              </a:cxn>
              <a:cxn ang="0">
                <a:pos x="2208" y="1312"/>
              </a:cxn>
            </a:cxnLst>
            <a:rect l="0" t="0" r="r" b="b"/>
            <a:pathLst>
              <a:path w="2208" h="1312">
                <a:moveTo>
                  <a:pt x="0" y="64"/>
                </a:moveTo>
                <a:cubicBezTo>
                  <a:pt x="260" y="32"/>
                  <a:pt x="520" y="0"/>
                  <a:pt x="816" y="64"/>
                </a:cubicBezTo>
                <a:cubicBezTo>
                  <a:pt x="1112" y="128"/>
                  <a:pt x="1560" y="296"/>
                  <a:pt x="1776" y="448"/>
                </a:cubicBezTo>
                <a:cubicBezTo>
                  <a:pt x="1992" y="600"/>
                  <a:pt x="2040" y="832"/>
                  <a:pt x="2112" y="976"/>
                </a:cubicBezTo>
                <a:cubicBezTo>
                  <a:pt x="2184" y="1120"/>
                  <a:pt x="2184" y="1256"/>
                  <a:pt x="2208" y="1312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 spd="med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autoUpdateAnimBg="0"/>
      <p:bldP spid="491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0 centimeters (10^^-1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6781800" cy="6781800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2362200"/>
            <a:ext cx="2267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מתקרב ב10 סנטימטרים ... אנחנו יכולים לשרטט את העלים.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-146050" y="60325"/>
            <a:ext cx="30940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 Centímeters</a:t>
            </a:r>
          </a:p>
        </p:txBody>
      </p:sp>
    </p:spTree>
  </p:cSld>
  <p:clrMapOvr>
    <a:masterClrMapping/>
  </p:clrMapOvr>
  <p:transition spd="med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 centimeter (10^^-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-52388"/>
            <a:ext cx="6934200" cy="6910388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1981200"/>
            <a:ext cx="2051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מהמרחק כזה, ניתן לראות את המבנה של העלה.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69850" y="26988"/>
            <a:ext cx="26431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-2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Centímeter</a:t>
            </a:r>
            <a:endParaRPr lang="pt-BR" sz="9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1 milimeter (10^^-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225"/>
            <a:ext cx="6858000" cy="6835775"/>
          </a:xfrm>
          <a:prstGeom prst="rect">
            <a:avLst/>
          </a:prstGeo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2780928"/>
            <a:ext cx="16558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המבנים </a:t>
            </a:r>
            <a:r>
              <a:rPr lang="he-IL" b="1" dirty="0" err="1" smtClean="0">
                <a:solidFill>
                  <a:schemeClr val="bg1"/>
                </a:solidFill>
              </a:rPr>
              <a:t>הסלולריים</a:t>
            </a:r>
            <a:r>
              <a:rPr lang="he-IL" b="1" dirty="0" smtClean="0">
                <a:solidFill>
                  <a:schemeClr val="bg1"/>
                </a:solidFill>
              </a:rPr>
              <a:t> מתחילים להראות 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2863" y="26988"/>
            <a:ext cx="24177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-3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Millímeter</a:t>
            </a: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00 microns (10^^-4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2438400"/>
            <a:ext cx="1981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התאים אפשר להצביע. ? אתה יכול לראות את האיחוד ביניהם.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63538" y="0"/>
            <a:ext cx="2552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-4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100 microns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0 microns (10^^-5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-76200"/>
            <a:ext cx="6934200" cy="693420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" y="2790825"/>
            <a:ext cx="2047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החל הטיול שלנו בתוך התא ...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263" y="196850"/>
            <a:ext cx="20955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-5</a:t>
            </a:r>
          </a:p>
          <a:p>
            <a:pPr algn="ctr"/>
            <a:r>
              <a:rPr lang="pt-BR" sz="2800" b="1">
                <a:solidFill>
                  <a:srgbClr val="FF3300"/>
                </a:solidFill>
              </a:rPr>
              <a:t>10 microns</a:t>
            </a:r>
          </a:p>
        </p:txBody>
      </p:sp>
    </p:spTree>
  </p:cSld>
  <p:clrMapOvr>
    <a:masterClrMapping/>
  </p:clrMapOvr>
  <p:transition spd="med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 micron (10^^-6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7086600" cy="692150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284538"/>
            <a:ext cx="1835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גרעין התא שלו גלוי.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9388" y="147638"/>
            <a:ext cx="2095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-6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micrón</a:t>
            </a: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0"/>
            <a:ext cx="6835775" cy="6858000"/>
          </a:xfrm>
          <a:prstGeom prst="rect">
            <a:avLst/>
          </a:prstGeom>
          <a:noFill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" y="2420938"/>
            <a:ext cx="20517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שוב שינינו את יחידת המדידה להתאים לגודל המזערי. </a:t>
            </a: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אתה יכול לראות את הכרומוזומים.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875" y="-76200"/>
            <a:ext cx="27559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-7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100 Nanometers</a:t>
            </a:r>
            <a:endParaRPr lang="pt-BR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00 angstrons (10^^-8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636838"/>
            <a:ext cx="2339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ביקום </a:t>
            </a:r>
            <a:r>
              <a:rPr lang="he-IL" b="1" dirty="0" smtClean="0">
                <a:solidFill>
                  <a:schemeClr val="bg1"/>
                </a:solidFill>
              </a:rPr>
              <a:t>מייקרו </a:t>
            </a:r>
            <a:r>
              <a:rPr lang="he-IL" b="1" dirty="0" smtClean="0">
                <a:solidFill>
                  <a:schemeClr val="bg1"/>
                </a:solidFill>
              </a:rPr>
              <a:t>זה שרשרת ה-</a:t>
            </a:r>
            <a:r>
              <a:rPr lang="pt-BR" b="1" dirty="0" smtClean="0">
                <a:solidFill>
                  <a:schemeClr val="bg1"/>
                </a:solidFill>
              </a:rPr>
              <a:t>DNA </a:t>
            </a:r>
            <a:r>
              <a:rPr lang="he-IL" b="1" dirty="0" smtClean="0">
                <a:solidFill>
                  <a:schemeClr val="bg1"/>
                </a:solidFill>
              </a:rPr>
              <a:t>היא גלויה לעין.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525" y="0"/>
            <a:ext cx="30940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-8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 Nanometers</a:t>
            </a:r>
          </a:p>
        </p:txBody>
      </p:sp>
    </p:spTree>
  </p:cSld>
  <p:clrMapOvr>
    <a:masterClrMapping/>
  </p:clrMapOvr>
  <p:transition spd="med" advTm="1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 nanometer (10^^-9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2420888"/>
            <a:ext cx="20162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ניתן לצפות.</a:t>
            </a:r>
            <a:r>
              <a:rPr lang="he-IL" b="1" dirty="0" smtClean="0">
                <a:solidFill>
                  <a:schemeClr val="bg1"/>
                </a:solidFill>
              </a:rPr>
              <a:t>את אובניים .של כרומוזום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50825" y="0"/>
            <a:ext cx="3457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-9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Nanometer</a:t>
            </a:r>
            <a:endParaRPr lang="pt-BR" sz="9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0 meters (10^^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-76200" y="139700"/>
            <a:ext cx="25717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2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3600" b="1">
                <a:solidFill>
                  <a:srgbClr val="FF3300"/>
                </a:solidFill>
              </a:rPr>
              <a:t>100 meters</a:t>
            </a:r>
          </a:p>
          <a:p>
            <a:pPr algn="ctr"/>
            <a:r>
              <a:rPr lang="pt-BR" sz="2800" b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" name="מלבן 6"/>
          <p:cNvSpPr/>
          <p:nvPr/>
        </p:nvSpPr>
        <p:spPr>
          <a:xfrm>
            <a:off x="0" y="2492896"/>
            <a:ext cx="2267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ממרחק זה אנו יכולים לראות את הגבולות של היער ואת הבניינים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 angstron (10^^-10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875"/>
            <a:ext cx="6934200" cy="6842125"/>
          </a:xfrm>
          <a:prstGeom prst="rect">
            <a:avLst/>
          </a:prstGeom>
          <a:noFill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916832"/>
            <a:ext cx="223192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זה נראה כמו עננים של אלקטרונים ... אלה הם אטומי הפחמן שנוצרו בעולמנו. </a:t>
            </a: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 כדאי לשים לב לדמיון של הקוסמוס מייקרו עם מאקרו היקום 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-14288" y="71438"/>
            <a:ext cx="25130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-10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Angstrom</a:t>
            </a:r>
          </a:p>
        </p:txBody>
      </p:sp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0 picometer (10^^-11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6781800" cy="678180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850" y="2205038"/>
            <a:ext cx="19438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בעולם המיניאטורי הזה אנחנו יכולים לצפות אלקטרונים המקיפים את האטומים.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8900" y="0"/>
            <a:ext cx="2936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-11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 Picometers</a:t>
            </a:r>
          </a:p>
        </p:txBody>
      </p:sp>
    </p:spTree>
  </p:cSld>
  <p:clrMapOvr>
    <a:masterClrMapping/>
  </p:clrMapOvr>
  <p:transition spd="med" advTm="1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 picometer (10^^-1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6858000" cy="68580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3850" y="3860800"/>
            <a:ext cx="2447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חלל ריק עצום בין הגרעין ואת מסלולי האלקטרונים 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12750" y="288925"/>
            <a:ext cx="25130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-12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Picómeter</a:t>
            </a:r>
          </a:p>
        </p:txBody>
      </p:sp>
    </p:spTree>
  </p:cSld>
  <p:clrMapOvr>
    <a:masterClrMapping/>
  </p:clrMapOvr>
  <p:transition spd="med" advTm="9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00 fermis (10^^-1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6789738" cy="6858000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בגודל מדהים וזעיר זה אנו יכולים לבחון את גרעין האטום.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0488" y="331788"/>
            <a:ext cx="35226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-13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100 Femtómeters</a:t>
            </a:r>
          </a:p>
        </p:txBody>
      </p:sp>
    </p:spTree>
  </p:cSld>
  <p:clrMapOvr>
    <a:masterClrMapping/>
  </p:clrMapOvr>
  <p:transition spd="med" advTm="1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0 fermis (10^^-14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6835775" cy="6858000"/>
          </a:xfrm>
          <a:prstGeom prst="rect">
            <a:avLst/>
          </a:prstGeo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" y="2667000"/>
            <a:ext cx="19671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עכשיו אנחנו יכולים לצפות את הגרעין של אטום הפחם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03200" y="331788"/>
            <a:ext cx="32972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-14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10 Femtómeters</a:t>
            </a: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1 fermi (10^^-15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2" y="0"/>
            <a:ext cx="6789738" cy="6858000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6200" y="2362200"/>
            <a:ext cx="22635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הנה אנחנו בתחום של הדמיון המדעי, פנים אל פנים עם פרוטון.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-46038" y="333375"/>
            <a:ext cx="28463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-15</a:t>
            </a:r>
          </a:p>
          <a:p>
            <a:pPr algn="ctr"/>
            <a:r>
              <a:rPr lang="pt-BR" sz="3200" b="1">
                <a:solidFill>
                  <a:srgbClr val="FF3300"/>
                </a:solidFill>
              </a:rPr>
              <a:t>1 Femtómeter</a:t>
            </a:r>
          </a:p>
        </p:txBody>
      </p:sp>
    </p:spTree>
  </p:cSld>
  <p:clrMapOvr>
    <a:masterClrMapping/>
  </p:clrMapOvr>
  <p:transition spd="med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00 attometers (10^^-16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0"/>
            <a:ext cx="6835775" cy="6858000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1988840"/>
            <a:ext cx="23397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בחן את חלקיקי</a:t>
            </a:r>
            <a:r>
              <a:rPr lang="pt-BR" b="1" dirty="0" smtClean="0">
                <a:solidFill>
                  <a:schemeClr val="bg1"/>
                </a:solidFill>
              </a:rPr>
              <a:t> '</a:t>
            </a:r>
            <a:r>
              <a:rPr lang="he-IL" b="1" dirty="0" err="1" smtClean="0">
                <a:solidFill>
                  <a:schemeClr val="bg1"/>
                </a:solidFill>
              </a:rPr>
              <a:t>קווארק</a:t>
            </a:r>
            <a:r>
              <a:rPr lang="he-IL" b="1" dirty="0" smtClean="0">
                <a:solidFill>
                  <a:schemeClr val="bg1"/>
                </a:solidFill>
              </a:rPr>
              <a:t>'</a:t>
            </a: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אין לאן להמשיך ללכת .</a:t>
            </a: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 אנחנו נמצאים בגבולות ידע מדעי הנוכחי.  זה גבול של חומר 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07963" y="0"/>
            <a:ext cx="27590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FF66"/>
                </a:solidFill>
              </a:rPr>
              <a:t>10</a:t>
            </a:r>
            <a:r>
              <a:rPr lang="pt-BR" sz="8800" b="1" baseline="30000">
                <a:solidFill>
                  <a:srgbClr val="FFFF66"/>
                </a:solidFill>
              </a:rPr>
              <a:t>-16</a:t>
            </a:r>
          </a:p>
          <a:p>
            <a:pPr algn="ctr"/>
            <a:r>
              <a:rPr lang="pt-BR" sz="2800" b="1">
                <a:solidFill>
                  <a:srgbClr val="FFFF66"/>
                </a:solidFill>
              </a:rPr>
              <a:t>100 Attómeters</a:t>
            </a:r>
            <a:endParaRPr lang="pt-BR" sz="8800" b="1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 advTm="14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28600" y="228600"/>
            <a:ext cx="8839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ועכשיו ...? האם אתה מרכז היקום?</a:t>
            </a:r>
          </a:p>
          <a:p>
            <a:pPr algn="r" rtl="1">
              <a:spcBef>
                <a:spcPct val="50000"/>
              </a:spcBef>
            </a:pPr>
            <a:endParaRPr lang="he-IL" b="1" dirty="0" smtClean="0">
              <a:solidFill>
                <a:schemeClr val="bg1"/>
              </a:solidFill>
            </a:endParaRP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האם אתה יצור המיוחד של יצירה?</a:t>
            </a:r>
          </a:p>
          <a:p>
            <a:pPr algn="r" rtl="1">
              <a:spcBef>
                <a:spcPct val="50000"/>
              </a:spcBef>
            </a:pPr>
            <a:endParaRPr lang="he-IL" b="1" dirty="0" smtClean="0">
              <a:solidFill>
                <a:schemeClr val="bg1"/>
              </a:solidFill>
            </a:endParaRP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מה עומד מאחורי   הגבולות? האם יש מגבלות כלשהן?</a:t>
            </a:r>
          </a:p>
          <a:p>
            <a:pPr algn="r" rtl="1">
              <a:spcBef>
                <a:spcPct val="50000"/>
              </a:spcBef>
            </a:pPr>
            <a:endParaRPr lang="he-IL" b="1" dirty="0" smtClean="0">
              <a:solidFill>
                <a:schemeClr val="bg1"/>
              </a:solidFill>
            </a:endParaRP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שים לב שהולך כלפי מטה אנחנו יכולים ללכת רק לחזקה </a:t>
            </a:r>
            <a:r>
              <a:rPr lang="he-IL" b="1" dirty="0" smtClean="0">
                <a:solidFill>
                  <a:schemeClr val="bg1"/>
                </a:solidFill>
              </a:rPr>
              <a:t>מינוס  16 </a:t>
            </a:r>
            <a:r>
              <a:rPr lang="he-IL" b="1" dirty="0" smtClean="0">
                <a:solidFill>
                  <a:schemeClr val="bg1"/>
                </a:solidFill>
              </a:rPr>
              <a:t> של</a:t>
            </a:r>
            <a:r>
              <a:rPr lang="he-IL" b="1" dirty="0" smtClean="0">
                <a:solidFill>
                  <a:schemeClr val="bg1"/>
                </a:solidFill>
              </a:rPr>
              <a:t>  </a:t>
            </a:r>
            <a:r>
              <a:rPr lang="he-IL" b="1" dirty="0" smtClean="0">
                <a:solidFill>
                  <a:schemeClr val="bg1"/>
                </a:solidFill>
              </a:rPr>
              <a:t>כדי להגיע לגבולות מוכרים  של חומר ... אבל כלפי מעלה הלכנו לחזקה 23 </a:t>
            </a:r>
            <a:r>
              <a:rPr lang="pt-BR" b="1" dirty="0" smtClean="0">
                <a:solidFill>
                  <a:schemeClr val="bg1"/>
                </a:solidFill>
              </a:rPr>
              <a:t>10 </a:t>
            </a:r>
            <a:r>
              <a:rPr lang="he-IL" b="1" dirty="0" smtClean="0">
                <a:solidFill>
                  <a:schemeClr val="bg1"/>
                </a:solidFill>
              </a:rPr>
              <a:t>של והפסקנו ... אבל אנחנו יכולים להמשיך נושא הטיול שלנו רק לגבולות לדמיון שלנו!</a:t>
            </a:r>
          </a:p>
          <a:p>
            <a:pPr algn="r" rtl="1">
              <a:spcBef>
                <a:spcPct val="50000"/>
              </a:spcBef>
            </a:pPr>
            <a:endParaRPr lang="he-IL" b="1" dirty="0" smtClean="0">
              <a:solidFill>
                <a:schemeClr val="bg1"/>
              </a:solidFill>
            </a:endParaRP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... אז? ? ... מי אומר שאנחנו לבד ביקום?</a:t>
            </a:r>
          </a:p>
          <a:p>
            <a:pPr>
              <a:spcBef>
                <a:spcPct val="50000"/>
              </a:spcBef>
            </a:pPr>
            <a:endParaRPr lang="he-I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3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37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 autoUpdateAnimBg="0" advAuto="100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23850" y="404813"/>
            <a:ext cx="882015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/>
            <a:r>
              <a:rPr lang="he-IL" sz="9800" b="1" dirty="0" smtClean="0">
                <a:solidFill>
                  <a:srgbClr val="0000FF"/>
                </a:solidFill>
              </a:rPr>
              <a:t>מקווה </a:t>
            </a:r>
            <a:r>
              <a:rPr lang="he-IL" sz="9800" b="1" dirty="0" err="1" smtClean="0">
                <a:solidFill>
                  <a:srgbClr val="0000FF"/>
                </a:solidFill>
              </a:rPr>
              <a:t>שנהנת</a:t>
            </a:r>
            <a:r>
              <a:rPr lang="he-IL" sz="9800" b="1" dirty="0" smtClean="0">
                <a:solidFill>
                  <a:srgbClr val="0000FF"/>
                </a:solidFill>
              </a:rPr>
              <a:t> מהנסיעה. </a:t>
            </a:r>
          </a:p>
          <a:p>
            <a:pPr algn="ctr" rtl="1"/>
            <a:r>
              <a:rPr lang="he-IL" sz="9800" b="1" dirty="0" smtClean="0">
                <a:solidFill>
                  <a:srgbClr val="0000FF"/>
                </a:solidFill>
              </a:rPr>
              <a:t>הסוף!</a:t>
            </a:r>
            <a:endParaRPr lang="pt-BR" sz="9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 advTm="1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 kilometer (10^^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6038"/>
            <a:ext cx="6858000" cy="6811962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" y="3141663"/>
            <a:ext cx="21957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אנחנו נעבור ממטר לק"מ ..</a:t>
            </a:r>
          </a:p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עכשיו זה אפשרי לקפוץ עם מצנח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0663" y="261938"/>
            <a:ext cx="1846262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3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4400" b="1">
                <a:solidFill>
                  <a:srgbClr val="FF3300"/>
                </a:solidFill>
              </a:rPr>
              <a:t>1 km</a:t>
            </a: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 kilometers (10^^4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0"/>
            <a:ext cx="6789737" cy="6858000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2819400"/>
            <a:ext cx="23397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העיר יכולה להיבחן אבל אנחנו באמת לא יכולים לראות את הבתים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2888" y="98425"/>
            <a:ext cx="1846262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4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4400" b="1">
                <a:solidFill>
                  <a:srgbClr val="FF3300"/>
                </a:solidFill>
              </a:rPr>
              <a:t>10 km</a:t>
            </a: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00 kilometers (10^^5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0"/>
            <a:ext cx="6767512" cy="6858000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2349500"/>
            <a:ext cx="2286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b="1" dirty="0" smtClean="0">
                <a:solidFill>
                  <a:schemeClr val="bg1"/>
                </a:solidFill>
              </a:rPr>
              <a:t>בגובה הזה, המדינה של פלורידה - ארה"ב, היא פשוט נכנסת לשדה ראייה</a:t>
            </a:r>
            <a:r>
              <a:rPr lang="pt-BR" b="1" dirty="0" smtClean="0">
                <a:solidFill>
                  <a:schemeClr val="bg1"/>
                </a:solidFill>
              </a:rPr>
              <a:t>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85750" y="26988"/>
            <a:ext cx="193833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8800" b="1">
                <a:solidFill>
                  <a:srgbClr val="FF3300"/>
                </a:solidFill>
              </a:rPr>
              <a:t>10</a:t>
            </a:r>
            <a:r>
              <a:rPr lang="pt-BR" sz="8800" b="1" baseline="30000">
                <a:solidFill>
                  <a:srgbClr val="FF3300"/>
                </a:solidFill>
              </a:rPr>
              <a:t>5</a:t>
            </a:r>
            <a:endParaRPr lang="pt-BR" sz="8800" b="1">
              <a:solidFill>
                <a:srgbClr val="FF3300"/>
              </a:solidFill>
            </a:endParaRPr>
          </a:p>
          <a:p>
            <a:pPr algn="ctr"/>
            <a:r>
              <a:rPr lang="pt-BR" sz="4400" b="1">
                <a:solidFill>
                  <a:srgbClr val="FF3300"/>
                </a:solidFill>
              </a:rPr>
              <a:t>100 km</a:t>
            </a: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</p:bldLst>
  </p:timing>
</p:sld>
</file>

<file path=ppt/theme/theme1.xml><?xml version="1.0" encoding="utf-8"?>
<a:theme xmlns:a="http://schemas.openxmlformats.org/drawingml/2006/main" name="FantasticTri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FantasticTrip</Template>
  <TotalTime>0</TotalTime>
  <Words>878</Words>
  <Application>Microsoft Office PowerPoint</Application>
  <PresentationFormat>‫הצגה על המסך (4:3)</PresentationFormat>
  <Paragraphs>181</Paragraphs>
  <Slides>68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68</vt:i4>
      </vt:variant>
    </vt:vector>
  </HeadingPairs>
  <TitlesOfParts>
    <vt:vector size="71" baseType="lpstr">
      <vt:lpstr>Arial</vt:lpstr>
      <vt:lpstr>Verdana</vt:lpstr>
      <vt:lpstr>FantasticTrip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שקופית 34</vt:lpstr>
      <vt:lpstr>שקופית 35</vt:lpstr>
      <vt:lpstr>שקופית 36</vt:lpstr>
      <vt:lpstr>שקופית 37</vt:lpstr>
      <vt:lpstr>שקופית 38</vt:lpstr>
      <vt:lpstr>שקופית 39</vt:lpstr>
      <vt:lpstr>שקופית 40</vt:lpstr>
      <vt:lpstr>שקופית 41</vt:lpstr>
      <vt:lpstr>שקופית 42</vt:lpstr>
      <vt:lpstr>שקופית 43</vt:lpstr>
      <vt:lpstr>שקופית 44</vt:lpstr>
      <vt:lpstr>שקופית 45</vt:lpstr>
      <vt:lpstr>שקופית 46</vt:lpstr>
      <vt:lpstr>שקופית 47</vt:lpstr>
      <vt:lpstr>שקופית 48</vt:lpstr>
      <vt:lpstr>שקופית 49</vt:lpstr>
      <vt:lpstr>שקופית 50</vt:lpstr>
      <vt:lpstr>שקופית 51</vt:lpstr>
      <vt:lpstr>שקופית 52</vt:lpstr>
      <vt:lpstr>שקופית 53</vt:lpstr>
      <vt:lpstr>שקופית 54</vt:lpstr>
      <vt:lpstr>שקופית 55</vt:lpstr>
      <vt:lpstr>שקופית 56</vt:lpstr>
      <vt:lpstr>שקופית 57</vt:lpstr>
      <vt:lpstr>שקופית 58</vt:lpstr>
      <vt:lpstr>שקופית 59</vt:lpstr>
      <vt:lpstr>שקופית 60</vt:lpstr>
      <vt:lpstr>שקופית 61</vt:lpstr>
      <vt:lpstr>שקופית 62</vt:lpstr>
      <vt:lpstr>שקופית 63</vt:lpstr>
      <vt:lpstr>שקופית 64</vt:lpstr>
      <vt:lpstr>שקופית 65</vt:lpstr>
      <vt:lpstr>שקופית 66</vt:lpstr>
      <vt:lpstr>שקופית 67</vt:lpstr>
      <vt:lpstr>שקופית 68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The Universe\The Human universe</dc:subject>
  <dc:creator/>
  <dc:description>Somos infinitamente minusculos</dc:description>
  <cp:lastModifiedBy/>
  <cp:revision>1</cp:revision>
  <dcterms:created xsi:type="dcterms:W3CDTF">2013-01-18T18:17:53Z</dcterms:created>
  <dcterms:modified xsi:type="dcterms:W3CDTF">2013-01-18T19:08:25Z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http://www.micro.magnet.fsu.edu/primer/java/scienceopticsu/powersof10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C:\Meus documentos</vt:lpwstr>
  </property>
</Properties>
</file>