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2" r:id="rId6"/>
    <p:sldId id="271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690880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17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A92C0DC3-0BAB-4D00-AE3B-64D9A8175F32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690880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17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E51C445B-6D37-4C87-8918-A38F751C2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06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C445B-6D37-4C87-8918-A38F751C20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7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3A3A3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3A3A3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3A3A3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3A3A3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8" cy="68564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73598" y="150621"/>
            <a:ext cx="621538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3A3A3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39624" y="1329426"/>
            <a:ext cx="9775825" cy="3512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cu9J5RFuy8" TargetMode="External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49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29224" y="2704846"/>
            <a:ext cx="6755765" cy="1416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475"/>
              </a:lnSpc>
              <a:spcBef>
                <a:spcPts val="100"/>
              </a:spcBef>
            </a:pPr>
            <a:r>
              <a:rPr sz="4800" dirty="0"/>
              <a:t>כל</a:t>
            </a:r>
            <a:r>
              <a:rPr sz="4800" spc="-60" dirty="0"/>
              <a:t> </a:t>
            </a:r>
            <a:r>
              <a:rPr sz="4800" dirty="0"/>
              <a:t>מה</a:t>
            </a:r>
            <a:r>
              <a:rPr sz="4800" spc="-40" dirty="0"/>
              <a:t> </a:t>
            </a:r>
            <a:r>
              <a:rPr sz="4800" dirty="0"/>
              <a:t>שרצית</a:t>
            </a:r>
            <a:r>
              <a:rPr sz="4800" spc="-35" dirty="0"/>
              <a:t> </a:t>
            </a:r>
            <a:r>
              <a:rPr sz="4800" dirty="0"/>
              <a:t>לדעת</a:t>
            </a:r>
            <a:r>
              <a:rPr sz="4800" spc="-30" dirty="0"/>
              <a:t> </a:t>
            </a:r>
            <a:r>
              <a:rPr sz="4800" dirty="0"/>
              <a:t>על</a:t>
            </a:r>
            <a:r>
              <a:rPr sz="4800" spc="-55" dirty="0"/>
              <a:t> </a:t>
            </a:r>
            <a:r>
              <a:rPr sz="4800" spc="-10" dirty="0"/>
              <a:t>תכנית</a:t>
            </a:r>
            <a:endParaRPr sz="4800" dirty="0"/>
          </a:p>
          <a:p>
            <a:pPr marL="33020" algn="ctr">
              <a:lnSpc>
                <a:spcPts val="5475"/>
              </a:lnSpc>
            </a:pPr>
            <a:r>
              <a:rPr sz="4800" dirty="0"/>
              <a:t>Future</a:t>
            </a:r>
            <a:r>
              <a:rPr sz="4800" spc="-130" dirty="0"/>
              <a:t> </a:t>
            </a:r>
            <a:r>
              <a:rPr sz="4800" dirty="0"/>
              <a:t>Ready</a:t>
            </a:r>
            <a:r>
              <a:rPr sz="4800" spc="-95" dirty="0"/>
              <a:t> </a:t>
            </a:r>
            <a:r>
              <a:rPr sz="4800" dirty="0"/>
              <a:t>ההכשרה</a:t>
            </a:r>
            <a:r>
              <a:rPr sz="4800" spc="-70" dirty="0"/>
              <a:t> </a:t>
            </a:r>
            <a:r>
              <a:rPr sz="4800" spc="-25" dirty="0"/>
              <a:t>של</a:t>
            </a:r>
            <a:endParaRPr sz="4800" dirty="0"/>
          </a:p>
        </p:txBody>
      </p:sp>
      <p:sp>
        <p:nvSpPr>
          <p:cNvPr id="4" name="object 4"/>
          <p:cNvSpPr txBox="1"/>
          <p:nvPr/>
        </p:nvSpPr>
        <p:spPr>
          <a:xfrm>
            <a:off x="6475095" y="4130578"/>
            <a:ext cx="2440305" cy="793166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5"/>
              </a:spcBef>
            </a:pPr>
            <a:r>
              <a:rPr sz="2200" b="1" spc="-25" dirty="0">
                <a:latin typeface="Arial"/>
                <a:cs typeface="Arial"/>
              </a:rPr>
              <a:t>ריסטים'מפגש</a:t>
            </a:r>
            <a:r>
              <a:rPr sz="2200" b="1" spc="-90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פיוצ</a:t>
            </a:r>
            <a:endParaRPr sz="2200" dirty="0">
              <a:latin typeface="Arial"/>
              <a:cs typeface="Arial"/>
            </a:endParaRPr>
          </a:p>
          <a:p>
            <a:pPr marL="95250" algn="ctr">
              <a:lnSpc>
                <a:spcPct val="100000"/>
              </a:lnSpc>
              <a:spcBef>
                <a:spcPts val="409"/>
              </a:spcBef>
            </a:pPr>
            <a:r>
              <a:rPr lang="he-IL" sz="2200" b="1" dirty="0" smtClean="0">
                <a:latin typeface="Arial"/>
                <a:cs typeface="Arial"/>
              </a:rPr>
              <a:t>6 בספטמבר 2023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1183" y="2575559"/>
            <a:ext cx="2506979" cy="25069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24646" y="208611"/>
            <a:ext cx="26689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ית.ריסט'פיוצ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1972868"/>
            <a:ext cx="5867400" cy="255967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R="31750" algn="r">
              <a:lnSpc>
                <a:spcPct val="100000"/>
              </a:lnSpc>
              <a:spcBef>
                <a:spcPts val="760"/>
              </a:spcBef>
            </a:pPr>
            <a:r>
              <a:rPr sz="2800" b="1" spc="-10" dirty="0" err="1" smtClean="0">
                <a:latin typeface="Arial"/>
                <a:cs typeface="Arial"/>
              </a:rPr>
              <a:t>דרישות</a:t>
            </a:r>
            <a:r>
              <a:rPr lang="he-IL" sz="2800" b="1" spc="-10" dirty="0" smtClean="0">
                <a:latin typeface="Arial"/>
                <a:cs typeface="Arial"/>
              </a:rPr>
              <a:t>:</a:t>
            </a:r>
            <a:endParaRPr sz="2800" b="1" spc="-10" dirty="0">
              <a:latin typeface="Arial"/>
              <a:cs typeface="Arial"/>
            </a:endParaRPr>
          </a:p>
          <a:p>
            <a:pPr marR="5080" algn="r" rtl="0">
              <a:lnSpc>
                <a:spcPct val="100000"/>
              </a:lnSpc>
            </a:pPr>
            <a:r>
              <a:rPr lang="he-IL" sz="2400" dirty="0" smtClean="0">
                <a:latin typeface="Arial"/>
                <a:cs typeface="Arial"/>
              </a:rPr>
              <a:t> </a:t>
            </a:r>
            <a:r>
              <a:rPr sz="2400" dirty="0" err="1" smtClean="0">
                <a:latin typeface="Arial"/>
                <a:cs typeface="Arial"/>
              </a:rPr>
              <a:t>אירועי</a:t>
            </a:r>
            <a:r>
              <a:rPr sz="2400" dirty="0" smtClean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שיא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dirty="0" err="1" smtClean="0">
                <a:latin typeface="Arial"/>
                <a:cs typeface="Arial"/>
              </a:rPr>
              <a:t>בשנה</a:t>
            </a:r>
            <a:r>
              <a:rPr lang="he-IL" sz="2400" dirty="0" smtClean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2 •</a:t>
            </a:r>
            <a:endParaRPr sz="2400" dirty="0">
              <a:latin typeface="Arial"/>
              <a:cs typeface="Arial"/>
            </a:endParaRPr>
          </a:p>
          <a:p>
            <a:pPr marL="588645" algn="r" rtl="0">
              <a:lnSpc>
                <a:spcPct val="150000"/>
              </a:lnSpc>
            </a:pPr>
            <a:r>
              <a:rPr sz="2400" dirty="0" err="1" smtClean="0">
                <a:latin typeface="Arial"/>
                <a:cs typeface="Arial"/>
              </a:rPr>
              <a:t>אחת</a:t>
            </a:r>
            <a:r>
              <a:rPr sz="2400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לרבעון, </a:t>
            </a:r>
            <a:r>
              <a:rPr lang="he-IL" sz="2400" dirty="0" smtClean="0">
                <a:latin typeface="Arial"/>
                <a:cs typeface="Arial"/>
              </a:rPr>
              <a:t> </a:t>
            </a:r>
            <a:r>
              <a:rPr sz="2400" dirty="0" err="1" smtClean="0">
                <a:latin typeface="Arial"/>
                <a:cs typeface="Arial"/>
              </a:rPr>
              <a:t>הצגת</a:t>
            </a:r>
            <a:r>
              <a:rPr sz="2400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התהליך </a:t>
            </a:r>
            <a:r>
              <a:rPr sz="2400" dirty="0" err="1">
                <a:latin typeface="Arial"/>
                <a:cs typeface="Arial"/>
              </a:rPr>
              <a:t>הבית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dirty="0" err="1" smtClean="0">
                <a:latin typeface="Arial"/>
                <a:cs typeface="Arial"/>
              </a:rPr>
              <a:t>ספרי</a:t>
            </a:r>
            <a:r>
              <a:rPr sz="2400" dirty="0" smtClean="0">
                <a:latin typeface="Arial"/>
                <a:cs typeface="Arial"/>
              </a:rPr>
              <a:t>•</a:t>
            </a:r>
          </a:p>
          <a:p>
            <a:pPr marL="3345179" algn="r" rtl="0">
              <a:lnSpc>
                <a:spcPct val="150000"/>
              </a:lnSpc>
            </a:pPr>
            <a:r>
              <a:rPr lang="he-IL" sz="2400" dirty="0" smtClean="0">
                <a:latin typeface="Arial"/>
                <a:cs typeface="Arial"/>
              </a:rPr>
              <a:t>  </a:t>
            </a:r>
            <a:r>
              <a:rPr sz="2400" dirty="0" err="1" smtClean="0">
                <a:latin typeface="Arial"/>
                <a:cs typeface="Arial"/>
              </a:rPr>
              <a:t>בסטטוסים</a:t>
            </a:r>
            <a:endParaRPr sz="2400" dirty="0" smtClean="0">
              <a:latin typeface="Arial"/>
              <a:cs typeface="Arial"/>
            </a:endParaRPr>
          </a:p>
          <a:p>
            <a:pPr marL="12700" algn="r" rtl="0">
              <a:lnSpc>
                <a:spcPct val="150000"/>
              </a:lnSpc>
            </a:pPr>
            <a:r>
              <a:rPr lang="he-IL" sz="2400" dirty="0">
                <a:latin typeface="Arial"/>
                <a:cs typeface="Arial"/>
              </a:rPr>
              <a:t> </a:t>
            </a:r>
            <a:r>
              <a:rPr sz="2400" dirty="0" err="1" smtClean="0">
                <a:latin typeface="Arial"/>
                <a:cs typeface="Arial"/>
              </a:rPr>
              <a:t>מפגשים</a:t>
            </a:r>
            <a:r>
              <a:rPr sz="2400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היברידיים </a:t>
            </a:r>
            <a:r>
              <a:rPr sz="2400" dirty="0" err="1">
                <a:latin typeface="Arial"/>
                <a:cs typeface="Arial"/>
              </a:rPr>
              <a:t>בימי</a:t>
            </a:r>
            <a:r>
              <a:rPr sz="2400" dirty="0">
                <a:latin typeface="Arial"/>
                <a:cs typeface="Arial"/>
              </a:rPr>
              <a:t> </a:t>
            </a:r>
            <a:r>
              <a:rPr lang="he-IL" sz="2400" dirty="0" smtClean="0">
                <a:latin typeface="Arial"/>
                <a:cs typeface="Arial"/>
              </a:rPr>
              <a:t>שני (נוכחות חובה)</a:t>
            </a:r>
            <a:r>
              <a:rPr sz="2000" spc="-10" dirty="0" smtClean="0">
                <a:solidFill>
                  <a:srgbClr val="A82094"/>
                </a:solidFill>
                <a:latin typeface="Arial"/>
                <a:cs typeface="Arial"/>
              </a:rPr>
              <a:t>•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6000" y="1965749"/>
            <a:ext cx="5334000" cy="247952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R="13335" algn="r">
              <a:lnSpc>
                <a:spcPct val="100000"/>
              </a:lnSpc>
              <a:spcBef>
                <a:spcPts val="815"/>
              </a:spcBef>
            </a:pPr>
            <a:r>
              <a:rPr sz="2400" b="1" spc="-10" dirty="0">
                <a:latin typeface="Arial"/>
                <a:cs typeface="Arial"/>
              </a:rPr>
              <a:t>:</a:t>
            </a:r>
            <a:r>
              <a:rPr sz="2800" b="1" spc="-10" dirty="0">
                <a:latin typeface="Arial"/>
                <a:cs typeface="Arial"/>
              </a:rPr>
              <a:t>תפקידים</a:t>
            </a:r>
            <a:endParaRPr sz="28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605"/>
              </a:spcBef>
            </a:pPr>
            <a:r>
              <a:rPr lang="he-IL" sz="2400" dirty="0" smtClean="0">
                <a:latin typeface="Arial"/>
                <a:cs typeface="Arial"/>
              </a:rPr>
              <a:t> </a:t>
            </a:r>
            <a:r>
              <a:rPr sz="2400" dirty="0" err="1" smtClean="0">
                <a:latin typeface="Arial"/>
                <a:cs typeface="Arial"/>
              </a:rPr>
              <a:t>יצירת</a:t>
            </a:r>
            <a:r>
              <a:rPr sz="2400" spc="-45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שותפויות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בתוך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בית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הספר</a:t>
            </a:r>
            <a:r>
              <a:rPr sz="2400" spc="-20" dirty="0">
                <a:solidFill>
                  <a:srgbClr val="A82094"/>
                </a:solidFill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  <a:p>
            <a:pPr marR="5080" algn="r">
              <a:lnSpc>
                <a:spcPct val="150000"/>
              </a:lnSpc>
            </a:pPr>
            <a:r>
              <a:rPr lang="he-IL" sz="2400" dirty="0" smtClean="0">
                <a:latin typeface="Arial"/>
                <a:cs typeface="Arial"/>
              </a:rPr>
              <a:t> </a:t>
            </a:r>
            <a:r>
              <a:rPr sz="2400" dirty="0" err="1" smtClean="0">
                <a:latin typeface="Arial"/>
                <a:cs typeface="Arial"/>
              </a:rPr>
              <a:t>הטמעת</a:t>
            </a:r>
            <a:r>
              <a:rPr sz="2400" spc="-70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שינוים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בבית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20" dirty="0" err="1" smtClean="0">
                <a:latin typeface="Arial"/>
                <a:cs typeface="Arial"/>
              </a:rPr>
              <a:t>הספר</a:t>
            </a:r>
            <a:r>
              <a:rPr lang="he-IL" sz="2400" spc="-20" dirty="0" smtClean="0">
                <a:latin typeface="Arial"/>
                <a:cs typeface="Arial"/>
              </a:rPr>
              <a:t> </a:t>
            </a:r>
            <a:r>
              <a:rPr sz="2400" spc="-20" dirty="0" smtClean="0">
                <a:solidFill>
                  <a:srgbClr val="A82094"/>
                </a:solidFill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795"/>
              </a:spcBef>
            </a:pPr>
            <a:r>
              <a:rPr sz="2400" dirty="0" err="1">
                <a:latin typeface="Arial"/>
                <a:cs typeface="Arial"/>
              </a:rPr>
              <a:t>ריסטים</a:t>
            </a:r>
            <a:r>
              <a:rPr sz="2400" dirty="0" smtClean="0">
                <a:latin typeface="Arial"/>
                <a:cs typeface="Arial"/>
              </a:rPr>
              <a:t>'</a:t>
            </a:r>
            <a:r>
              <a:rPr lang="he-IL" sz="2400" spc="445" dirty="0" smtClean="0">
                <a:latin typeface="Arial"/>
                <a:cs typeface="Arial"/>
              </a:rPr>
              <a:t> </a:t>
            </a:r>
            <a:r>
              <a:rPr sz="2400" dirty="0" err="1" smtClean="0">
                <a:latin typeface="Arial"/>
                <a:cs typeface="Arial"/>
              </a:rPr>
              <a:t>שותפים</a:t>
            </a:r>
            <a:r>
              <a:rPr sz="2400" spc="-55" dirty="0" smtClean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בקהילת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 err="1" smtClean="0">
                <a:latin typeface="Arial"/>
                <a:cs typeface="Arial"/>
              </a:rPr>
              <a:t>הפיוצ</a:t>
            </a:r>
            <a:r>
              <a:rPr sz="2400" spc="-10" dirty="0" smtClean="0">
                <a:solidFill>
                  <a:srgbClr val="A82094"/>
                </a:solidFill>
                <a:latin typeface="Arial"/>
                <a:cs typeface="Arial"/>
              </a:rPr>
              <a:t>•</a:t>
            </a:r>
            <a:endParaRPr sz="2400" dirty="0" smtClean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800"/>
              </a:spcBef>
            </a:pPr>
            <a:r>
              <a:rPr lang="he-IL" sz="2400" dirty="0" smtClean="0">
                <a:latin typeface="Arial"/>
                <a:cs typeface="Arial"/>
              </a:rPr>
              <a:t> </a:t>
            </a:r>
            <a:r>
              <a:rPr sz="2400" dirty="0" err="1" smtClean="0">
                <a:latin typeface="Arial"/>
                <a:cs typeface="Arial"/>
              </a:rPr>
              <a:t>כתיבת</a:t>
            </a:r>
            <a:r>
              <a:rPr sz="2400" spc="-30" dirty="0" smtClean="0">
                <a:latin typeface="Arial"/>
                <a:cs typeface="Arial"/>
              </a:rPr>
              <a:t> </a:t>
            </a:r>
            <a:r>
              <a:rPr sz="2400" dirty="0" err="1" smtClean="0">
                <a:latin typeface="Arial"/>
                <a:cs typeface="Arial"/>
              </a:rPr>
              <a:t>תכנית</a:t>
            </a:r>
            <a:r>
              <a:rPr lang="he-IL" sz="2400" dirty="0" smtClean="0">
                <a:latin typeface="Arial"/>
                <a:cs typeface="Arial"/>
              </a:rPr>
              <a:t> חדשנות (לקראת סוף השנה)</a:t>
            </a:r>
            <a:r>
              <a:rPr sz="2400" spc="-65" dirty="0" smtClean="0">
                <a:latin typeface="Arial"/>
                <a:cs typeface="Arial"/>
              </a:rPr>
              <a:t> </a:t>
            </a:r>
            <a:r>
              <a:rPr sz="2000" spc="-10" dirty="0" smtClean="0">
                <a:solidFill>
                  <a:srgbClr val="A82094"/>
                </a:solidFill>
                <a:latin typeface="Arial"/>
                <a:cs typeface="Arial"/>
              </a:rPr>
              <a:t>•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88269" y="374904"/>
            <a:ext cx="251458" cy="249935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1189207" y="675132"/>
            <a:ext cx="570230" cy="276225"/>
            <a:chOff x="11189207" y="675132"/>
            <a:chExt cx="570230" cy="27622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89207" y="675132"/>
              <a:ext cx="374902" cy="2255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19915" y="701040"/>
              <a:ext cx="239267" cy="24993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90019" y="775715"/>
              <a:ext cx="99058" cy="1005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984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צוות</a:t>
            </a:r>
            <a:r>
              <a:rPr spc="-200" dirty="0"/>
              <a:t> </a:t>
            </a:r>
            <a:r>
              <a:rPr spc="-10" dirty="0"/>
              <a:t>ההכשרה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639624" y="1329426"/>
            <a:ext cx="9775825" cy="3192499"/>
          </a:xfrm>
          <a:prstGeom prst="rect">
            <a:avLst/>
          </a:prstGeom>
        </p:spPr>
        <p:txBody>
          <a:bodyPr vert="horz" wrap="square" lIns="0" tIns="88224" rIns="0" bIns="0" rtlCol="0">
            <a:spAutoFit/>
          </a:bodyPr>
          <a:lstStyle/>
          <a:p>
            <a:pPr marL="12700">
              <a:lnSpc>
                <a:spcPct val="150000"/>
              </a:lnSpc>
            </a:pPr>
            <a:r>
              <a:rPr sz="3200" dirty="0"/>
              <a:t>הכלים</a:t>
            </a:r>
            <a:r>
              <a:rPr sz="3200" spc="-105" dirty="0"/>
              <a:t> </a:t>
            </a:r>
            <a:r>
              <a:rPr sz="3200" dirty="0"/>
              <a:t>והטכנולוגיות</a:t>
            </a:r>
            <a:r>
              <a:rPr sz="3200" spc="-95" dirty="0"/>
              <a:t> </a:t>
            </a:r>
            <a:r>
              <a:rPr sz="3200" dirty="0"/>
              <a:t>בתחום,</a:t>
            </a:r>
            <a:r>
              <a:rPr sz="3200" spc="-260" dirty="0"/>
              <a:t> </a:t>
            </a:r>
            <a:r>
              <a:rPr lang="he-IL" sz="3200" spc="-260" dirty="0" smtClean="0"/>
              <a:t> </a:t>
            </a:r>
            <a:r>
              <a:rPr sz="3200" dirty="0" err="1" smtClean="0"/>
              <a:t>חשיפה</a:t>
            </a:r>
            <a:r>
              <a:rPr sz="3200" spc="-60" dirty="0" smtClean="0"/>
              <a:t> </a:t>
            </a:r>
            <a:r>
              <a:rPr sz="3200" dirty="0"/>
              <a:t>והתנסות</a:t>
            </a:r>
            <a:r>
              <a:rPr sz="3200" spc="-30" dirty="0"/>
              <a:t> </a:t>
            </a:r>
            <a:r>
              <a:rPr sz="3200" dirty="0" err="1"/>
              <a:t>למיטב</a:t>
            </a:r>
            <a:r>
              <a:rPr sz="3200" spc="-45" dirty="0"/>
              <a:t> </a:t>
            </a:r>
            <a:r>
              <a:rPr sz="3200" spc="-10" dirty="0" err="1" smtClean="0"/>
              <a:t>התפיסות</a:t>
            </a:r>
            <a:r>
              <a:rPr sz="3200" spc="-10" dirty="0" smtClean="0">
                <a:solidFill>
                  <a:srgbClr val="A82094"/>
                </a:solidFill>
              </a:rPr>
              <a:t>•</a:t>
            </a:r>
            <a:endParaRPr sz="3200" dirty="0" smtClean="0"/>
          </a:p>
          <a:p>
            <a:pPr marL="6453505">
              <a:lnSpc>
                <a:spcPts val="3770"/>
              </a:lnSpc>
            </a:pPr>
            <a:r>
              <a:rPr sz="3200" dirty="0" err="1" smtClean="0"/>
              <a:t>החדשנות</a:t>
            </a:r>
            <a:r>
              <a:rPr sz="3200" spc="-175" dirty="0" smtClean="0"/>
              <a:t> </a:t>
            </a:r>
            <a:r>
              <a:rPr sz="3200" spc="-10" dirty="0" err="1" smtClean="0"/>
              <a:t>הפדגוגית</a:t>
            </a:r>
            <a:endParaRPr sz="3200" dirty="0" smtClean="0"/>
          </a:p>
          <a:p>
            <a:pPr marR="6985" algn="r">
              <a:lnSpc>
                <a:spcPct val="150000"/>
              </a:lnSpc>
            </a:pPr>
            <a:r>
              <a:rPr lang="he-IL" sz="3200" dirty="0" smtClean="0"/>
              <a:t> </a:t>
            </a:r>
            <a:r>
              <a:rPr sz="3200" dirty="0" err="1" smtClean="0"/>
              <a:t>סיורים</a:t>
            </a:r>
            <a:r>
              <a:rPr sz="3200" spc="-70" dirty="0" smtClean="0"/>
              <a:t> </a:t>
            </a:r>
            <a:r>
              <a:rPr sz="3200" dirty="0"/>
              <a:t>בתעשייה</a:t>
            </a:r>
            <a:r>
              <a:rPr sz="3200" spc="-35" dirty="0"/>
              <a:t> </a:t>
            </a:r>
            <a:r>
              <a:rPr sz="3200" spc="-10" dirty="0"/>
              <a:t>ובשטח</a:t>
            </a:r>
            <a:r>
              <a:rPr sz="3200" spc="-10" dirty="0">
                <a:solidFill>
                  <a:srgbClr val="A82094"/>
                </a:solidFill>
              </a:rPr>
              <a:t>•</a:t>
            </a:r>
            <a:endParaRPr sz="3200" dirty="0"/>
          </a:p>
          <a:p>
            <a:pPr marR="6985" algn="r">
              <a:lnSpc>
                <a:spcPct val="100000"/>
              </a:lnSpc>
              <a:spcBef>
                <a:spcPts val="600"/>
              </a:spcBef>
            </a:pPr>
            <a:r>
              <a:rPr lang="he-IL" sz="3200" dirty="0" smtClean="0"/>
              <a:t> </a:t>
            </a:r>
            <a:r>
              <a:rPr sz="3200" dirty="0" smtClean="0"/>
              <a:t>ל</a:t>
            </a:r>
            <a:r>
              <a:rPr lang="he-IL" sz="3200" dirty="0" smtClean="0"/>
              <a:t>י</a:t>
            </a:r>
            <a:r>
              <a:rPr sz="3200" dirty="0" err="1" smtClean="0"/>
              <a:t>ווי</a:t>
            </a:r>
            <a:r>
              <a:rPr sz="3200" spc="-70" dirty="0" smtClean="0"/>
              <a:t> </a:t>
            </a:r>
            <a:r>
              <a:rPr sz="3200" dirty="0"/>
              <a:t>והנחייה</a:t>
            </a:r>
            <a:r>
              <a:rPr sz="3200" spc="-65" dirty="0"/>
              <a:t> </a:t>
            </a:r>
            <a:r>
              <a:rPr sz="3200" dirty="0"/>
              <a:t>בצורה</a:t>
            </a:r>
            <a:r>
              <a:rPr sz="3200" spc="-75" dirty="0"/>
              <a:t> </a:t>
            </a:r>
            <a:r>
              <a:rPr sz="3200" spc="-10" dirty="0"/>
              <a:t>היברידית</a:t>
            </a:r>
            <a:r>
              <a:rPr sz="3200" spc="-10" dirty="0">
                <a:solidFill>
                  <a:srgbClr val="A82094"/>
                </a:solidFill>
              </a:rPr>
              <a:t>•</a:t>
            </a:r>
            <a:endParaRPr sz="3200" dirty="0"/>
          </a:p>
          <a:p>
            <a:pPr marR="5080" algn="r">
              <a:lnSpc>
                <a:spcPct val="100000"/>
              </a:lnSpc>
              <a:spcBef>
                <a:spcPts val="600"/>
              </a:spcBef>
            </a:pPr>
            <a:r>
              <a:rPr lang="he-IL" sz="3200" dirty="0" smtClean="0"/>
              <a:t> </a:t>
            </a:r>
            <a:r>
              <a:rPr sz="3200" dirty="0" err="1" smtClean="0"/>
              <a:t>ימי</a:t>
            </a:r>
            <a:r>
              <a:rPr sz="3200" spc="-50" dirty="0" smtClean="0"/>
              <a:t> </a:t>
            </a:r>
            <a:r>
              <a:rPr sz="3200" dirty="0"/>
              <a:t>למידה</a:t>
            </a:r>
            <a:r>
              <a:rPr sz="3200" spc="-55" dirty="0"/>
              <a:t> </a:t>
            </a:r>
            <a:r>
              <a:rPr sz="3200" dirty="0"/>
              <a:t>עם</a:t>
            </a:r>
            <a:r>
              <a:rPr sz="3200" spc="-35" dirty="0"/>
              <a:t> </a:t>
            </a:r>
            <a:r>
              <a:rPr sz="3200" dirty="0"/>
              <a:t>מרצים</a:t>
            </a:r>
            <a:r>
              <a:rPr sz="3200" spc="-60" dirty="0"/>
              <a:t> </a:t>
            </a:r>
            <a:r>
              <a:rPr sz="3200" dirty="0" err="1"/>
              <a:t>מהשורה</a:t>
            </a:r>
            <a:r>
              <a:rPr sz="3200" spc="-75" dirty="0"/>
              <a:t> </a:t>
            </a:r>
            <a:r>
              <a:rPr sz="3200" spc="-10" dirty="0" err="1" smtClean="0"/>
              <a:t>הראשונה</a:t>
            </a:r>
            <a:r>
              <a:rPr lang="he-IL" sz="3200" spc="-10" dirty="0" smtClean="0"/>
              <a:t> </a:t>
            </a:r>
            <a:r>
              <a:rPr sz="3200" spc="-10" dirty="0" smtClean="0">
                <a:solidFill>
                  <a:srgbClr val="A82094"/>
                </a:solidFill>
              </a:rPr>
              <a:t>•</a:t>
            </a:r>
            <a:endParaRPr sz="3200" dirty="0"/>
          </a:p>
        </p:txBody>
      </p:sp>
      <p:grpSp>
        <p:nvGrpSpPr>
          <p:cNvPr id="4" name="object 4"/>
          <p:cNvGrpSpPr/>
          <p:nvPr/>
        </p:nvGrpSpPr>
        <p:grpSpPr>
          <a:xfrm>
            <a:off x="10978895" y="245364"/>
            <a:ext cx="737870" cy="719455"/>
            <a:chOff x="10978895" y="245364"/>
            <a:chExt cx="737870" cy="7194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65991" y="608076"/>
              <a:ext cx="192023" cy="3566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67288" y="245364"/>
              <a:ext cx="175259" cy="1752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24260" y="350520"/>
              <a:ext cx="246887" cy="2453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52859" y="245364"/>
              <a:ext cx="175259" cy="1752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78895" y="434340"/>
              <a:ext cx="249934" cy="3368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68099" y="434340"/>
              <a:ext cx="248411" cy="3368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330939" y="649224"/>
              <a:ext cx="35051" cy="2407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137391" y="608076"/>
              <a:ext cx="193546" cy="35661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912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התכנית</a:t>
            </a:r>
            <a:r>
              <a:rPr spc="-175" dirty="0"/>
              <a:t> </a:t>
            </a:r>
            <a:r>
              <a:rPr dirty="0"/>
              <a:t>לחודשיים</a:t>
            </a:r>
            <a:r>
              <a:rPr spc="-175" dirty="0"/>
              <a:t> </a:t>
            </a:r>
            <a:r>
              <a:rPr spc="-10" dirty="0"/>
              <a:t>הקרובים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43532" y="2580133"/>
            <a:ext cx="9945091" cy="852169"/>
            <a:chOff x="102107" y="2580133"/>
            <a:chExt cx="11486515" cy="85216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107" y="3026664"/>
              <a:ext cx="11486387" cy="40538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062456" y="2656076"/>
              <a:ext cx="13335" cy="381000"/>
            </a:xfrm>
            <a:custGeom>
              <a:avLst/>
              <a:gdLst/>
              <a:ahLst/>
              <a:cxnLst/>
              <a:rect l="l" t="t" r="r" b="b"/>
              <a:pathLst>
                <a:path w="13334" h="381000">
                  <a:moveTo>
                    <a:pt x="0" y="381000"/>
                  </a:moveTo>
                  <a:lnTo>
                    <a:pt x="12712" y="381000"/>
                  </a:lnTo>
                  <a:lnTo>
                    <a:pt x="12712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rgbClr val="912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30712" y="2580133"/>
              <a:ext cx="76200" cy="7620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189464" y="3023615"/>
              <a:ext cx="407034" cy="407034"/>
            </a:xfrm>
            <a:custGeom>
              <a:avLst/>
              <a:gdLst/>
              <a:ahLst/>
              <a:cxnLst/>
              <a:rect l="l" t="t" r="r" b="b"/>
              <a:pathLst>
                <a:path w="407034" h="407035">
                  <a:moveTo>
                    <a:pt x="406780" y="0"/>
                  </a:moveTo>
                  <a:lnTo>
                    <a:pt x="203390" y="0"/>
                  </a:lnTo>
                  <a:lnTo>
                    <a:pt x="0" y="203390"/>
                  </a:lnTo>
                  <a:lnTo>
                    <a:pt x="203390" y="406781"/>
                  </a:lnTo>
                  <a:lnTo>
                    <a:pt x="406780" y="406781"/>
                  </a:lnTo>
                  <a:lnTo>
                    <a:pt x="203390" y="203390"/>
                  </a:lnTo>
                  <a:lnTo>
                    <a:pt x="406780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640366" y="1883408"/>
            <a:ext cx="1908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:</a:t>
            </a:r>
            <a:r>
              <a:rPr sz="1800" dirty="0" smtClean="0">
                <a:latin typeface="Arial"/>
                <a:cs typeface="Arial"/>
              </a:rPr>
              <a:t>מ</a:t>
            </a:r>
            <a:r>
              <a:rPr lang="he-IL" sz="1800" dirty="0" smtClean="0">
                <a:latin typeface="Arial"/>
                <a:cs typeface="Arial"/>
              </a:rPr>
              <a:t>י</a:t>
            </a:r>
            <a:r>
              <a:rPr sz="1800" dirty="0" err="1" smtClean="0">
                <a:latin typeface="Arial"/>
                <a:cs typeface="Arial"/>
              </a:rPr>
              <a:t>פגש</a:t>
            </a:r>
            <a:r>
              <a:rPr sz="1800" spc="-125" dirty="0" smtClean="0">
                <a:latin typeface="Arial"/>
                <a:cs typeface="Arial"/>
              </a:rPr>
              <a:t> </a:t>
            </a:r>
            <a:r>
              <a:rPr lang="he-IL" sz="1800" spc="-10" dirty="0" smtClean="0">
                <a:latin typeface="Arial"/>
                <a:cs typeface="Arial"/>
              </a:rPr>
              <a:t>היכרות</a:t>
            </a:r>
            <a:endParaRPr sz="1800" dirty="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?מה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אנחנו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עושים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כאן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20526" y="3066642"/>
            <a:ext cx="450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e-IL" sz="1800" spc="-35" dirty="0" smtClean="0">
                <a:solidFill>
                  <a:srgbClr val="FFFFFF"/>
                </a:solidFill>
                <a:latin typeface="Arial"/>
                <a:cs typeface="Arial"/>
              </a:rPr>
              <a:t>4.9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398251" y="2587751"/>
            <a:ext cx="5364494" cy="1290569"/>
            <a:chOff x="4398251" y="2587751"/>
            <a:chExt cx="5364494" cy="1290569"/>
          </a:xfrm>
        </p:grpSpPr>
        <p:sp>
          <p:nvSpPr>
            <p:cNvPr id="11" name="object 11"/>
            <p:cNvSpPr/>
            <p:nvPr/>
          </p:nvSpPr>
          <p:spPr>
            <a:xfrm>
              <a:off x="4398251" y="3026663"/>
              <a:ext cx="3302635" cy="405130"/>
            </a:xfrm>
            <a:custGeom>
              <a:avLst/>
              <a:gdLst/>
              <a:ahLst/>
              <a:cxnLst/>
              <a:rect l="l" t="t" r="r" b="b"/>
              <a:pathLst>
                <a:path w="3302634" h="405129">
                  <a:moveTo>
                    <a:pt x="405371" y="0"/>
                  </a:moveTo>
                  <a:lnTo>
                    <a:pt x="202692" y="0"/>
                  </a:lnTo>
                  <a:lnTo>
                    <a:pt x="0" y="202501"/>
                  </a:lnTo>
                  <a:lnTo>
                    <a:pt x="202692" y="405003"/>
                  </a:lnTo>
                  <a:lnTo>
                    <a:pt x="405371" y="405003"/>
                  </a:lnTo>
                  <a:lnTo>
                    <a:pt x="202692" y="202501"/>
                  </a:lnTo>
                  <a:lnTo>
                    <a:pt x="405371" y="0"/>
                  </a:lnTo>
                  <a:close/>
                </a:path>
                <a:path w="3302634" h="405129">
                  <a:moveTo>
                    <a:pt x="3302393" y="0"/>
                  </a:moveTo>
                  <a:lnTo>
                    <a:pt x="3098190" y="0"/>
                  </a:lnTo>
                  <a:lnTo>
                    <a:pt x="2895498" y="202501"/>
                  </a:lnTo>
                  <a:lnTo>
                    <a:pt x="3098190" y="405003"/>
                  </a:lnTo>
                  <a:lnTo>
                    <a:pt x="3302393" y="405003"/>
                  </a:lnTo>
                  <a:lnTo>
                    <a:pt x="3099714" y="202501"/>
                  </a:lnTo>
                  <a:lnTo>
                    <a:pt x="3302393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29168" y="2663700"/>
              <a:ext cx="13335" cy="381000"/>
            </a:xfrm>
            <a:custGeom>
              <a:avLst/>
              <a:gdLst/>
              <a:ahLst/>
              <a:cxnLst/>
              <a:rect l="l" t="t" r="r" b="b"/>
              <a:pathLst>
                <a:path w="13335" h="381000">
                  <a:moveTo>
                    <a:pt x="0" y="381000"/>
                  </a:moveTo>
                  <a:lnTo>
                    <a:pt x="12712" y="381000"/>
                  </a:lnTo>
                  <a:lnTo>
                    <a:pt x="12712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rgbClr val="8846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97423" y="2587751"/>
              <a:ext cx="76200" cy="762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86544" y="3802118"/>
              <a:ext cx="76201" cy="7620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718294" y="3421379"/>
              <a:ext cx="12700" cy="382270"/>
            </a:xfrm>
            <a:custGeom>
              <a:avLst/>
              <a:gdLst/>
              <a:ahLst/>
              <a:cxnLst/>
              <a:rect l="l" t="t" r="r" b="b"/>
              <a:pathLst>
                <a:path w="12700" h="382270">
                  <a:moveTo>
                    <a:pt x="127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607" y="381000"/>
                  </a:lnTo>
                  <a:lnTo>
                    <a:pt x="12700" y="382028"/>
                  </a:lnTo>
                  <a:lnTo>
                    <a:pt x="12700" y="381000"/>
                  </a:lnTo>
                  <a:lnTo>
                    <a:pt x="12700" y="38074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A72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271887" y="3066669"/>
            <a:ext cx="780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he-IL" sz="1800" spc="-25" dirty="0" smtClean="0">
                <a:solidFill>
                  <a:srgbClr val="FFFFFF"/>
                </a:solidFill>
                <a:latin typeface="Arial"/>
                <a:cs typeface="Arial"/>
              </a:rPr>
              <a:t>11.9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66864" y="3062782"/>
            <a:ext cx="580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e-IL" sz="1800" spc="-25" dirty="0" smtClean="0">
                <a:solidFill>
                  <a:srgbClr val="FFFFFF"/>
                </a:solidFill>
                <a:latin typeface="Arial"/>
                <a:cs typeface="Arial"/>
              </a:rPr>
              <a:t>9.10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52769" y="3072578"/>
            <a:ext cx="69851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e-IL" sz="1800" spc="-20" dirty="0" smtClean="0">
                <a:solidFill>
                  <a:srgbClr val="FFFFFF"/>
                </a:solidFill>
                <a:latin typeface="Arial"/>
                <a:cs typeface="Arial"/>
              </a:rPr>
              <a:t>23.10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27115" y="3878320"/>
            <a:ext cx="3450374" cy="57458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667385" algn="ctr" rtl="1">
              <a:lnSpc>
                <a:spcPct val="102200"/>
              </a:lnSpc>
              <a:spcBef>
                <a:spcPts val="50"/>
              </a:spcBef>
            </a:pPr>
            <a:r>
              <a:rPr lang="he-IL" dirty="0" smtClean="0">
                <a:latin typeface="Calibri"/>
                <a:cs typeface="Calibri"/>
              </a:rPr>
              <a:t>מפגש פתיחה חגיגי </a:t>
            </a:r>
          </a:p>
          <a:p>
            <a:pPr marL="12700" marR="5080" indent="667385" algn="ctr" rtl="1">
              <a:lnSpc>
                <a:spcPct val="102200"/>
              </a:lnSpc>
              <a:spcBef>
                <a:spcPts val="50"/>
              </a:spcBef>
            </a:pPr>
            <a:r>
              <a:rPr lang="he-IL" dirty="0">
                <a:latin typeface="Calibri"/>
                <a:cs typeface="Calibri"/>
              </a:rPr>
              <a:t> </a:t>
            </a:r>
            <a:r>
              <a:rPr lang="he-IL" dirty="0" smtClean="0">
                <a:latin typeface="Calibri"/>
                <a:cs typeface="Calibri"/>
              </a:rPr>
              <a:t>במשרדי </a:t>
            </a:r>
            <a:r>
              <a:rPr lang="en-US" dirty="0" smtClean="0">
                <a:latin typeface="Calibri"/>
                <a:cs typeface="Calibri"/>
              </a:rPr>
              <a:t>IBM</a:t>
            </a:r>
            <a:endParaRPr lang="he-IL" dirty="0" smtClean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77577" y="3897985"/>
            <a:ext cx="11106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he-IL" sz="1800" dirty="0" smtClean="0">
                <a:latin typeface="Arial"/>
                <a:cs typeface="Arial"/>
              </a:rPr>
              <a:t>חיזוק הסמכות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28735" y="3071825"/>
            <a:ext cx="588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e-IL" sz="1800" spc="-10" dirty="0" smtClean="0">
                <a:solidFill>
                  <a:srgbClr val="FFFFFF"/>
                </a:solidFill>
                <a:latin typeface="Arial"/>
                <a:cs typeface="Arial"/>
              </a:rPr>
              <a:t>30.10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67846" y="3062681"/>
            <a:ext cx="580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e-IL" sz="1800" spc="-25" dirty="0" smtClean="0">
                <a:solidFill>
                  <a:srgbClr val="FFFFFF"/>
                </a:solidFill>
                <a:latin typeface="Arial"/>
                <a:cs typeface="Arial"/>
              </a:rPr>
              <a:t>16.10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921002" y="3069996"/>
            <a:ext cx="580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e-IL" sz="1800" spc="-25" dirty="0" smtClean="0">
                <a:solidFill>
                  <a:srgbClr val="FFFFFF"/>
                </a:solidFill>
                <a:latin typeface="Arial"/>
                <a:cs typeface="Arial"/>
              </a:rPr>
              <a:t>12.9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502670" y="2587751"/>
            <a:ext cx="7646034" cy="1280160"/>
            <a:chOff x="1502670" y="2587751"/>
            <a:chExt cx="7646034" cy="1280160"/>
          </a:xfrm>
        </p:grpSpPr>
        <p:sp>
          <p:nvSpPr>
            <p:cNvPr id="27" name="object 27"/>
            <p:cNvSpPr/>
            <p:nvPr/>
          </p:nvSpPr>
          <p:spPr>
            <a:xfrm>
              <a:off x="1502664" y="3023615"/>
              <a:ext cx="7646034" cy="408305"/>
            </a:xfrm>
            <a:custGeom>
              <a:avLst/>
              <a:gdLst/>
              <a:ahLst/>
              <a:cxnLst/>
              <a:rect l="l" t="t" r="r" b="b"/>
              <a:pathLst>
                <a:path w="7646034" h="408304">
                  <a:moveTo>
                    <a:pt x="405371" y="3048"/>
                  </a:moveTo>
                  <a:lnTo>
                    <a:pt x="202679" y="3048"/>
                  </a:lnTo>
                  <a:lnTo>
                    <a:pt x="0" y="205486"/>
                  </a:lnTo>
                  <a:lnTo>
                    <a:pt x="202679" y="407924"/>
                  </a:lnTo>
                  <a:lnTo>
                    <a:pt x="405371" y="407924"/>
                  </a:lnTo>
                  <a:lnTo>
                    <a:pt x="202679" y="205486"/>
                  </a:lnTo>
                  <a:lnTo>
                    <a:pt x="405371" y="3048"/>
                  </a:lnTo>
                  <a:close/>
                </a:path>
                <a:path w="7646034" h="408304">
                  <a:moveTo>
                    <a:pt x="1853145" y="3048"/>
                  </a:moveTo>
                  <a:lnTo>
                    <a:pt x="1650453" y="3048"/>
                  </a:lnTo>
                  <a:lnTo>
                    <a:pt x="1447774" y="205486"/>
                  </a:lnTo>
                  <a:lnTo>
                    <a:pt x="1650453" y="407924"/>
                  </a:lnTo>
                  <a:lnTo>
                    <a:pt x="1853145" y="407924"/>
                  </a:lnTo>
                  <a:lnTo>
                    <a:pt x="1650453" y="205486"/>
                  </a:lnTo>
                  <a:lnTo>
                    <a:pt x="1853145" y="3048"/>
                  </a:lnTo>
                  <a:close/>
                </a:path>
                <a:path w="7646034" h="408304">
                  <a:moveTo>
                    <a:pt x="4750219" y="3048"/>
                  </a:moveTo>
                  <a:lnTo>
                    <a:pt x="4546003" y="3048"/>
                  </a:lnTo>
                  <a:lnTo>
                    <a:pt x="4343324" y="205486"/>
                  </a:lnTo>
                  <a:lnTo>
                    <a:pt x="4546003" y="407924"/>
                  </a:lnTo>
                  <a:lnTo>
                    <a:pt x="4750219" y="407924"/>
                  </a:lnTo>
                  <a:lnTo>
                    <a:pt x="4547527" y="205486"/>
                  </a:lnTo>
                  <a:lnTo>
                    <a:pt x="4750219" y="3048"/>
                  </a:lnTo>
                  <a:close/>
                </a:path>
                <a:path w="7646034" h="408304">
                  <a:moveTo>
                    <a:pt x="7645781" y="0"/>
                  </a:moveTo>
                  <a:lnTo>
                    <a:pt x="7442327" y="0"/>
                  </a:lnTo>
                  <a:lnTo>
                    <a:pt x="7238886" y="203200"/>
                  </a:lnTo>
                  <a:lnTo>
                    <a:pt x="7442327" y="406400"/>
                  </a:lnTo>
                  <a:lnTo>
                    <a:pt x="7645781" y="406400"/>
                  </a:lnTo>
                  <a:lnTo>
                    <a:pt x="7442327" y="203200"/>
                  </a:lnTo>
                  <a:lnTo>
                    <a:pt x="7645781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209529" y="2663700"/>
              <a:ext cx="13335" cy="381000"/>
            </a:xfrm>
            <a:custGeom>
              <a:avLst/>
              <a:gdLst/>
              <a:ahLst/>
              <a:cxnLst/>
              <a:rect l="l" t="t" r="r" b="b"/>
              <a:pathLst>
                <a:path w="13334" h="381000">
                  <a:moveTo>
                    <a:pt x="0" y="381000"/>
                  </a:moveTo>
                  <a:lnTo>
                    <a:pt x="12712" y="381000"/>
                  </a:lnTo>
                  <a:lnTo>
                    <a:pt x="12712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rgbClr val="8846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7783" y="2587751"/>
              <a:ext cx="76200" cy="7620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415540" y="2587751"/>
              <a:ext cx="1558925" cy="1280160"/>
            </a:xfrm>
            <a:custGeom>
              <a:avLst/>
              <a:gdLst/>
              <a:ahLst/>
              <a:cxnLst/>
              <a:rect l="l" t="t" r="r" b="b"/>
              <a:pathLst>
                <a:path w="1558925" h="1280160">
                  <a:moveTo>
                    <a:pt x="76174" y="38100"/>
                  </a:moveTo>
                  <a:lnTo>
                    <a:pt x="73177" y="23253"/>
                  </a:lnTo>
                  <a:lnTo>
                    <a:pt x="65024" y="11150"/>
                  </a:lnTo>
                  <a:lnTo>
                    <a:pt x="52933" y="2997"/>
                  </a:lnTo>
                  <a:lnTo>
                    <a:pt x="38087" y="0"/>
                  </a:lnTo>
                  <a:lnTo>
                    <a:pt x="23228" y="2997"/>
                  </a:lnTo>
                  <a:lnTo>
                    <a:pt x="11137" y="11150"/>
                  </a:lnTo>
                  <a:lnTo>
                    <a:pt x="2984" y="23253"/>
                  </a:lnTo>
                  <a:lnTo>
                    <a:pt x="0" y="38100"/>
                  </a:lnTo>
                  <a:lnTo>
                    <a:pt x="2984" y="52959"/>
                  </a:lnTo>
                  <a:lnTo>
                    <a:pt x="11137" y="65062"/>
                  </a:lnTo>
                  <a:lnTo>
                    <a:pt x="23228" y="73215"/>
                  </a:lnTo>
                  <a:lnTo>
                    <a:pt x="31737" y="74930"/>
                  </a:lnTo>
                  <a:lnTo>
                    <a:pt x="31737" y="456946"/>
                  </a:lnTo>
                  <a:lnTo>
                    <a:pt x="44437" y="456946"/>
                  </a:lnTo>
                  <a:lnTo>
                    <a:pt x="44437" y="74930"/>
                  </a:lnTo>
                  <a:lnTo>
                    <a:pt x="52933" y="73215"/>
                  </a:lnTo>
                  <a:lnTo>
                    <a:pt x="65024" y="65062"/>
                  </a:lnTo>
                  <a:lnTo>
                    <a:pt x="73177" y="52959"/>
                  </a:lnTo>
                  <a:lnTo>
                    <a:pt x="76174" y="38100"/>
                  </a:lnTo>
                  <a:close/>
                </a:path>
                <a:path w="1558925" h="1280160">
                  <a:moveTo>
                    <a:pt x="1558544" y="1241806"/>
                  </a:moveTo>
                  <a:lnTo>
                    <a:pt x="1555546" y="1226959"/>
                  </a:lnTo>
                  <a:lnTo>
                    <a:pt x="1547393" y="1214856"/>
                  </a:lnTo>
                  <a:lnTo>
                    <a:pt x="1535303" y="1206703"/>
                  </a:lnTo>
                  <a:lnTo>
                    <a:pt x="1526806" y="1204988"/>
                  </a:lnTo>
                  <a:lnTo>
                    <a:pt x="1526806" y="822960"/>
                  </a:lnTo>
                  <a:lnTo>
                    <a:pt x="1514106" y="822960"/>
                  </a:lnTo>
                  <a:lnTo>
                    <a:pt x="1514106" y="1204988"/>
                  </a:lnTo>
                  <a:lnTo>
                    <a:pt x="1505597" y="1206703"/>
                  </a:lnTo>
                  <a:lnTo>
                    <a:pt x="1493507" y="1214856"/>
                  </a:lnTo>
                  <a:lnTo>
                    <a:pt x="1485353" y="1226959"/>
                  </a:lnTo>
                  <a:lnTo>
                    <a:pt x="1482369" y="1241806"/>
                  </a:lnTo>
                  <a:lnTo>
                    <a:pt x="1485353" y="1256665"/>
                  </a:lnTo>
                  <a:lnTo>
                    <a:pt x="1493507" y="1268768"/>
                  </a:lnTo>
                  <a:lnTo>
                    <a:pt x="1505597" y="1276921"/>
                  </a:lnTo>
                  <a:lnTo>
                    <a:pt x="1520456" y="1279906"/>
                  </a:lnTo>
                  <a:lnTo>
                    <a:pt x="1535303" y="1276921"/>
                  </a:lnTo>
                  <a:lnTo>
                    <a:pt x="1547393" y="1268768"/>
                  </a:lnTo>
                  <a:lnTo>
                    <a:pt x="1555546" y="1256665"/>
                  </a:lnTo>
                  <a:lnTo>
                    <a:pt x="1558544" y="1241806"/>
                  </a:lnTo>
                  <a:close/>
                </a:path>
              </a:pathLst>
            </a:custGeom>
            <a:solidFill>
              <a:srgbClr val="6B6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8376" y="3791454"/>
              <a:ext cx="76200" cy="7619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850113" y="3410711"/>
              <a:ext cx="12700" cy="382270"/>
            </a:xfrm>
            <a:custGeom>
              <a:avLst/>
              <a:gdLst/>
              <a:ahLst/>
              <a:cxnLst/>
              <a:rect l="l" t="t" r="r" b="b"/>
              <a:pathLst>
                <a:path w="12700" h="382270">
                  <a:moveTo>
                    <a:pt x="127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607" y="381000"/>
                  </a:lnTo>
                  <a:lnTo>
                    <a:pt x="12700" y="382028"/>
                  </a:lnTo>
                  <a:lnTo>
                    <a:pt x="12700" y="381000"/>
                  </a:lnTo>
                  <a:lnTo>
                    <a:pt x="12700" y="38074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8846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406385" y="1741827"/>
            <a:ext cx="1506738" cy="868058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189865" algn="ctr">
              <a:lnSpc>
                <a:spcPct val="101699"/>
              </a:lnSpc>
              <a:spcBef>
                <a:spcPts val="60"/>
              </a:spcBef>
            </a:pPr>
            <a:r>
              <a:rPr lang="he-IL" sz="1800" spc="-10" dirty="0" smtClean="0">
                <a:latin typeface="Arial"/>
                <a:cs typeface="Arial"/>
              </a:rPr>
              <a:t>סימולציות רתימת צוות</a:t>
            </a:r>
          </a:p>
          <a:p>
            <a:pPr marL="12700" marR="5080" indent="189865" algn="ctr">
              <a:lnSpc>
                <a:spcPct val="101699"/>
              </a:lnSpc>
              <a:spcBef>
                <a:spcPts val="60"/>
              </a:spcBef>
            </a:pPr>
            <a:r>
              <a:rPr lang="he-IL" spc="-10" dirty="0" smtClean="0">
                <a:latin typeface="Arial"/>
                <a:cs typeface="Arial"/>
              </a:rPr>
              <a:t>במכללת גורדון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296181" y="3878320"/>
            <a:ext cx="10807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he-IL" sz="1800" spc="-10" dirty="0" smtClean="0">
                <a:latin typeface="Arial"/>
                <a:cs typeface="Arial"/>
              </a:rPr>
              <a:t>תדרוכי הסמכות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643532" y="2237052"/>
            <a:ext cx="1595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0"/>
              </a:spcBef>
            </a:pPr>
            <a:r>
              <a:rPr lang="he-IL" sz="1800" dirty="0" smtClean="0">
                <a:latin typeface="Arial"/>
                <a:cs typeface="Arial"/>
              </a:rPr>
              <a:t> </a:t>
            </a:r>
            <a:r>
              <a:rPr sz="1800" dirty="0" smtClean="0">
                <a:latin typeface="Arial"/>
                <a:cs typeface="Arial"/>
              </a:rPr>
              <a:t>מ</a:t>
            </a:r>
            <a:r>
              <a:rPr lang="he-IL" sz="1800" dirty="0" smtClean="0">
                <a:latin typeface="Arial"/>
                <a:cs typeface="Arial"/>
              </a:rPr>
              <a:t>י</a:t>
            </a:r>
            <a:r>
              <a:rPr sz="1800" dirty="0" err="1" smtClean="0">
                <a:latin typeface="Arial"/>
                <a:cs typeface="Arial"/>
              </a:rPr>
              <a:t>פגש</a:t>
            </a:r>
            <a:r>
              <a:rPr sz="1800" spc="-90" dirty="0" smtClean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AI</a:t>
            </a:r>
            <a:r>
              <a:rPr lang="he-IL" sz="1800" dirty="0" smtClean="0">
                <a:latin typeface="Arial"/>
                <a:cs typeface="Arial"/>
              </a:rPr>
              <a:t> 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58334" y="2232252"/>
            <a:ext cx="9283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ניהול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שינוי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28"/>
          <p:cNvSpPr/>
          <p:nvPr/>
        </p:nvSpPr>
        <p:spPr>
          <a:xfrm>
            <a:off x="11133065" y="2637277"/>
            <a:ext cx="13335" cy="381000"/>
          </a:xfrm>
          <a:custGeom>
            <a:avLst/>
            <a:gdLst/>
            <a:ahLst/>
            <a:cxnLst/>
            <a:rect l="l" t="t" r="r" b="b"/>
            <a:pathLst>
              <a:path w="13334" h="381000">
                <a:moveTo>
                  <a:pt x="0" y="381000"/>
                </a:moveTo>
                <a:lnTo>
                  <a:pt x="12712" y="381000"/>
                </a:lnTo>
                <a:lnTo>
                  <a:pt x="12712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846A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5745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דברו</a:t>
            </a:r>
            <a:r>
              <a:rPr spc="-155" dirty="0"/>
              <a:t> </a:t>
            </a:r>
            <a:r>
              <a:rPr spc="-10" dirty="0"/>
              <a:t>איתנו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639624" y="1329426"/>
            <a:ext cx="9775825" cy="1218922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09880" algn="r">
              <a:lnSpc>
                <a:spcPct val="100000"/>
              </a:lnSpc>
              <a:spcBef>
                <a:spcPts val="484"/>
              </a:spcBef>
            </a:pPr>
            <a:r>
              <a:rPr dirty="0" err="1"/>
              <a:t>ריסטים</a:t>
            </a:r>
            <a:r>
              <a:rPr dirty="0" smtClean="0"/>
              <a:t>'</a:t>
            </a:r>
            <a:r>
              <a:rPr lang="he-IL" spc="-125" dirty="0" smtClean="0"/>
              <a:t> </a:t>
            </a:r>
            <a:r>
              <a:rPr dirty="0" err="1" smtClean="0"/>
              <a:t>לפיוצ</a:t>
            </a:r>
            <a:r>
              <a:rPr dirty="0" err="1" smtClean="0">
                <a:latin typeface="Calibri"/>
                <a:cs typeface="Calibri"/>
              </a:rPr>
              <a:t>Whatsapp</a:t>
            </a:r>
            <a:r>
              <a:rPr spc="90" dirty="0" smtClean="0">
                <a:latin typeface="Calibri"/>
                <a:cs typeface="Calibri"/>
              </a:rPr>
              <a:t> </a:t>
            </a:r>
            <a:r>
              <a:rPr spc="-10" dirty="0"/>
              <a:t>קבוצת</a:t>
            </a:r>
          </a:p>
          <a:p>
            <a:pPr marL="309880" algn="r">
              <a:lnSpc>
                <a:spcPts val="4295"/>
              </a:lnSpc>
              <a:spcBef>
                <a:spcPts val="385"/>
              </a:spcBef>
            </a:pPr>
            <a:r>
              <a:rPr dirty="0">
                <a:latin typeface="Calibri"/>
                <a:cs typeface="Calibri"/>
              </a:rPr>
              <a:t>-</a:t>
            </a:r>
            <a:r>
              <a:rPr spc="175" dirty="0">
                <a:latin typeface="Calibri"/>
                <a:cs typeface="Calibri"/>
              </a:rPr>
              <a:t> </a:t>
            </a:r>
            <a:r>
              <a:rPr lang="he-IL" spc="175" dirty="0" smtClean="0">
                <a:latin typeface="Calibri"/>
                <a:cs typeface="Calibri"/>
              </a:rPr>
              <a:t> </a:t>
            </a:r>
            <a:r>
              <a:rPr spc="-50" dirty="0" err="1" smtClean="0">
                <a:latin typeface="Calibri"/>
                <a:cs typeface="Calibri"/>
              </a:rPr>
              <a:t>מרחב</a:t>
            </a:r>
            <a:r>
              <a:rPr spc="-105" dirty="0" smtClean="0">
                <a:latin typeface="Calibri"/>
                <a:cs typeface="Calibri"/>
              </a:rPr>
              <a:t> </a:t>
            </a:r>
            <a:r>
              <a:rPr spc="-10" dirty="0" err="1" smtClean="0">
                <a:latin typeface="Calibri"/>
                <a:cs typeface="Calibri"/>
              </a:rPr>
              <a:t>ההכשרה</a:t>
            </a:r>
            <a:r>
              <a:rPr dirty="0" smtClean="0">
                <a:solidFill>
                  <a:srgbClr val="A82094"/>
                </a:solidFill>
              </a:rPr>
              <a:t>•</a:t>
            </a:r>
            <a:endParaRPr dirty="0">
              <a:solidFill>
                <a:srgbClr val="A82094"/>
              </a:solidFill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5540" y="3156204"/>
            <a:ext cx="5446775" cy="288493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300728"/>
            <a:ext cx="6004559" cy="2557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0600" y="3105833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https://youtu.be/Ecu9J5RFuy8</a:t>
            </a:r>
            <a:endParaRPr lang="he-IL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20782"/>
            <a:ext cx="9372600" cy="1184299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 indent="3983354" algn="r" rtl="0">
              <a:lnSpc>
                <a:spcPct val="89600"/>
              </a:lnSpc>
              <a:spcBef>
                <a:spcPts val="595"/>
              </a:spcBef>
            </a:pPr>
            <a:r>
              <a:rPr lang="he-IL" sz="4000" spc="-130" dirty="0" smtClean="0"/>
              <a:t>לפני </a:t>
            </a:r>
            <a:r>
              <a:rPr sz="4000" spc="-10" dirty="0" err="1" smtClean="0"/>
              <a:t>פיזור</a:t>
            </a:r>
            <a:r>
              <a:rPr lang="he-IL" sz="4000" spc="-10" dirty="0" smtClean="0"/>
              <a:t>:</a:t>
            </a:r>
            <a:br>
              <a:rPr lang="he-IL" sz="4000" spc="-10" dirty="0" smtClean="0"/>
            </a:br>
            <a:r>
              <a:rPr sz="4000" spc="-10" dirty="0" smtClean="0"/>
              <a:t> </a:t>
            </a:r>
            <a:r>
              <a:rPr lang="he-IL" sz="4000" spc="-25" dirty="0"/>
              <a:t>ענו</a:t>
            </a:r>
            <a:r>
              <a:rPr lang="he-IL" sz="4000" spc="-200" dirty="0"/>
              <a:t> </a:t>
            </a:r>
            <a:r>
              <a:rPr lang="he-IL" sz="4000" spc="-25" dirty="0" smtClean="0"/>
              <a:t>על</a:t>
            </a:r>
            <a:r>
              <a:rPr lang="he-IL" sz="4000" dirty="0" smtClean="0"/>
              <a:t> </a:t>
            </a:r>
            <a:r>
              <a:rPr sz="4000" spc="-10" dirty="0" err="1" smtClean="0"/>
              <a:t>המשוב</a:t>
            </a:r>
            <a:r>
              <a:rPr sz="4000" spc="-220" dirty="0" smtClean="0"/>
              <a:t> </a:t>
            </a:r>
            <a:r>
              <a:rPr sz="4000" spc="-10" dirty="0" err="1"/>
              <a:t>שנשלח</a:t>
            </a:r>
            <a:r>
              <a:rPr sz="4000" spc="-215" dirty="0"/>
              <a:t> </a:t>
            </a:r>
            <a:r>
              <a:rPr sz="4000" dirty="0" err="1" smtClean="0"/>
              <a:t>בווט</a:t>
            </a:r>
            <a:r>
              <a:rPr lang="he-IL" sz="4000" dirty="0" smtClean="0"/>
              <a:t>צ</a:t>
            </a:r>
            <a:r>
              <a:rPr sz="4000" dirty="0" err="1" smtClean="0"/>
              <a:t>סאפ</a:t>
            </a:r>
            <a:endParaRPr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100" y="2270760"/>
            <a:ext cx="2255519" cy="235915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65016" y="3118866"/>
            <a:ext cx="206565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8270" marR="5080" indent="-116205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Arial"/>
                <a:cs typeface="Arial"/>
              </a:rPr>
              <a:t>תורמים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לחיזוק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מעמד </a:t>
            </a:r>
            <a:r>
              <a:rPr sz="2000" spc="-15" dirty="0">
                <a:latin typeface="Arial"/>
                <a:cs typeface="Arial"/>
              </a:rPr>
              <a:t>אפ-</a:t>
            </a:r>
            <a:r>
              <a:rPr sz="2000" spc="-20" dirty="0">
                <a:latin typeface="Arial"/>
                <a:cs typeface="Arial"/>
              </a:rPr>
              <a:t>אומת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הסטארט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85032" y="2270760"/>
            <a:ext cx="2257043" cy="235915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011338" y="3118866"/>
            <a:ext cx="158686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3234" marR="5080" indent="-47117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latin typeface="Arial"/>
                <a:cs typeface="Arial"/>
              </a:rPr>
              <a:t>התמודדות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פוסט </a:t>
            </a:r>
            <a:r>
              <a:rPr sz="2000" spc="-10" dirty="0">
                <a:latin typeface="Arial"/>
                <a:cs typeface="Arial"/>
              </a:rPr>
              <a:t>קורונה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7252" y="2270760"/>
            <a:ext cx="2255519" cy="235915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513862" y="3118866"/>
            <a:ext cx="162179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340" marR="5080" indent="-41275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Arial"/>
                <a:cs typeface="Arial"/>
              </a:rPr>
              <a:t>עולם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של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גמישות פדגוגית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ניהולית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78240" y="2270760"/>
            <a:ext cx="2255519" cy="235915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189466" y="3271265"/>
            <a:ext cx="14185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מחסור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במורים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mtClean="0"/>
              <a:t>?</a:t>
            </a:r>
            <a:r>
              <a:rPr lang="he-IL" dirty="0" smtClean="0"/>
              <a:t> </a:t>
            </a:r>
            <a:r>
              <a:rPr dirty="0" err="1" smtClean="0"/>
              <a:t>על</a:t>
            </a:r>
            <a:r>
              <a:rPr spc="-60" dirty="0" smtClean="0"/>
              <a:t> </a:t>
            </a:r>
            <a:r>
              <a:rPr dirty="0" err="1"/>
              <a:t>שום</a:t>
            </a:r>
            <a:r>
              <a:rPr spc="-20" dirty="0"/>
              <a:t> </a:t>
            </a:r>
            <a:r>
              <a:rPr dirty="0" err="1" smtClean="0"/>
              <a:t>מה</a:t>
            </a:r>
            <a:r>
              <a:rPr dirty="0" smtClean="0"/>
              <a:t>–</a:t>
            </a:r>
            <a:r>
              <a:rPr spc="-30" dirty="0" smtClean="0"/>
              <a:t> </a:t>
            </a:r>
            <a:r>
              <a:rPr dirty="0"/>
              <a:t>Future</a:t>
            </a:r>
            <a:r>
              <a:rPr spc="-15" dirty="0"/>
              <a:t> </a:t>
            </a:r>
            <a:r>
              <a:rPr spc="-10" dirty="0"/>
              <a:t>Ready</a:t>
            </a: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01200" y="2051304"/>
            <a:ext cx="647699" cy="69951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15556" y="2023872"/>
            <a:ext cx="542543" cy="59131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78096" y="2081783"/>
            <a:ext cx="483107" cy="484631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2084832" y="2116835"/>
            <a:ext cx="497205" cy="497205"/>
            <a:chOff x="2084832" y="2116835"/>
            <a:chExt cx="497205" cy="497205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89631" y="2421635"/>
              <a:ext cx="141731" cy="14630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84832" y="2116835"/>
              <a:ext cx="496823" cy="4968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1400" y="150621"/>
            <a:ext cx="778776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e-IL" dirty="0" smtClean="0"/>
              <a:t> - תשפ"ד (מחזור ב')</a:t>
            </a:r>
            <a:r>
              <a:rPr dirty="0" smtClean="0"/>
              <a:t>Future</a:t>
            </a:r>
            <a:r>
              <a:rPr spc="-65" dirty="0" smtClean="0"/>
              <a:t> </a:t>
            </a:r>
            <a:r>
              <a:rPr spc="-10" dirty="0"/>
              <a:t>Ready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57986" y="2267457"/>
            <a:ext cx="2256155" cy="2358390"/>
            <a:chOff x="1157986" y="2267457"/>
            <a:chExt cx="2256155" cy="23583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4336" y="2273807"/>
              <a:ext cx="2243315" cy="23454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64336" y="2273807"/>
              <a:ext cx="2243455" cy="2345690"/>
            </a:xfrm>
            <a:custGeom>
              <a:avLst/>
              <a:gdLst/>
              <a:ahLst/>
              <a:cxnLst/>
              <a:rect l="l" t="t" r="r" b="b"/>
              <a:pathLst>
                <a:path w="2243454" h="2345690">
                  <a:moveTo>
                    <a:pt x="0" y="2345182"/>
                  </a:moveTo>
                  <a:lnTo>
                    <a:pt x="2243201" y="2345182"/>
                  </a:lnTo>
                  <a:lnTo>
                    <a:pt x="2243201" y="0"/>
                  </a:lnTo>
                  <a:lnTo>
                    <a:pt x="0" y="0"/>
                  </a:lnTo>
                  <a:lnTo>
                    <a:pt x="0" y="2345182"/>
                  </a:lnTo>
                  <a:close/>
                </a:path>
              </a:pathLst>
            </a:custGeom>
            <a:ln w="12192">
              <a:solidFill>
                <a:srgbClr val="A98D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19190" y="3119118"/>
            <a:ext cx="1520190" cy="62230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78105" marR="5080" indent="-65405">
              <a:lnSpc>
                <a:spcPts val="2290"/>
              </a:lnSpc>
              <a:spcBef>
                <a:spcPts val="27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הכשרת</a:t>
            </a:r>
            <a:r>
              <a:rPr sz="20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קהילת ריסטים'הפיוצ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95700" y="2267711"/>
            <a:ext cx="2257043" cy="235762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930580" y="3115437"/>
            <a:ext cx="176212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3530" marR="5080" indent="-291465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Arial"/>
                <a:cs typeface="Arial"/>
              </a:rPr>
              <a:t>רשת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הנוירונים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של </a:t>
            </a:r>
            <a:r>
              <a:rPr sz="2000" spc="-20" dirty="0">
                <a:latin typeface="Arial"/>
                <a:cs typeface="Arial"/>
              </a:rPr>
              <a:t>אורט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ישראל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34684" y="2267711"/>
            <a:ext cx="2255519" cy="235762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343173" y="3100195"/>
            <a:ext cx="2040889" cy="634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95"/>
              </a:lnSpc>
              <a:spcBef>
                <a:spcPts val="105"/>
              </a:spcBef>
            </a:pPr>
            <a:r>
              <a:rPr sz="2000" spc="-30" dirty="0">
                <a:latin typeface="Calibri"/>
                <a:cs typeface="Calibri"/>
              </a:rPr>
              <a:t>-</a:t>
            </a:r>
            <a:r>
              <a:rPr sz="2000" spc="-10" dirty="0">
                <a:latin typeface="Arial"/>
                <a:cs typeface="Arial"/>
              </a:rPr>
              <a:t>סוויטת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היישומים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של</a:t>
            </a:r>
            <a:endParaRPr sz="2000">
              <a:latin typeface="Arial"/>
              <a:cs typeface="Arial"/>
            </a:endParaRPr>
          </a:p>
          <a:p>
            <a:pPr marL="5715" algn="ctr">
              <a:lnSpc>
                <a:spcPts val="2395"/>
              </a:lnSpc>
            </a:pPr>
            <a:r>
              <a:rPr sz="2000" dirty="0">
                <a:latin typeface="Calibri"/>
                <a:cs typeface="Calibri"/>
              </a:rPr>
              <a:t>Future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Ready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73669" y="2267711"/>
            <a:ext cx="2255518" cy="235762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9491344" y="3267835"/>
            <a:ext cx="812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Arial"/>
                <a:cs typeface="Arial"/>
              </a:rPr>
              <a:t>הסמכות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63740" y="2016252"/>
            <a:ext cx="598931" cy="673607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4573523" y="2016252"/>
            <a:ext cx="504825" cy="504825"/>
            <a:chOff x="4573523" y="2016252"/>
            <a:chExt cx="504825" cy="50482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55820" y="2083307"/>
              <a:ext cx="147827" cy="1554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61915" y="2382012"/>
              <a:ext cx="132587" cy="7772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15840" y="2097024"/>
              <a:ext cx="182879" cy="34747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49723" y="2107692"/>
              <a:ext cx="160019" cy="3230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73524" y="2313432"/>
              <a:ext cx="121919" cy="12039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64023" y="2398776"/>
              <a:ext cx="121919" cy="12190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56047" y="2208276"/>
              <a:ext cx="121919" cy="12191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64023" y="2180844"/>
              <a:ext cx="121919" cy="12191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64023" y="2016252"/>
              <a:ext cx="121919" cy="12191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73523" y="2086355"/>
              <a:ext cx="121919" cy="121919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9579864" y="2007107"/>
            <a:ext cx="643255" cy="645160"/>
            <a:chOff x="9579864" y="2007107"/>
            <a:chExt cx="643255" cy="645160"/>
          </a:xfrm>
        </p:grpSpPr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79864" y="2007107"/>
              <a:ext cx="643127" cy="64465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674352" y="2101595"/>
              <a:ext cx="454151" cy="45415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788652" y="2235707"/>
              <a:ext cx="228599" cy="173735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856651" y="1960016"/>
            <a:ext cx="944244" cy="790575"/>
            <a:chOff x="856651" y="1960016"/>
            <a:chExt cx="944244" cy="790575"/>
          </a:xfrm>
        </p:grpSpPr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83564" y="2197608"/>
              <a:ext cx="504443" cy="51967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83564" y="2197606"/>
              <a:ext cx="504190" cy="519430"/>
            </a:xfrm>
            <a:custGeom>
              <a:avLst/>
              <a:gdLst/>
              <a:ahLst/>
              <a:cxnLst/>
              <a:rect l="l" t="t" r="r" b="b"/>
              <a:pathLst>
                <a:path w="504190" h="519430">
                  <a:moveTo>
                    <a:pt x="0" y="429056"/>
                  </a:moveTo>
                  <a:lnTo>
                    <a:pt x="89611" y="519429"/>
                  </a:lnTo>
                  <a:lnTo>
                    <a:pt x="153250" y="437807"/>
                  </a:lnTo>
                  <a:lnTo>
                    <a:pt x="202031" y="361124"/>
                  </a:lnTo>
                  <a:lnTo>
                    <a:pt x="275640" y="284429"/>
                  </a:lnTo>
                  <a:lnTo>
                    <a:pt x="347078" y="208508"/>
                  </a:lnTo>
                  <a:lnTo>
                    <a:pt x="418528" y="153746"/>
                  </a:lnTo>
                  <a:lnTo>
                    <a:pt x="504190" y="95440"/>
                  </a:lnTo>
                  <a:lnTo>
                    <a:pt x="404698" y="0"/>
                  </a:lnTo>
                  <a:lnTo>
                    <a:pt x="314718" y="45631"/>
                  </a:lnTo>
                  <a:lnTo>
                    <a:pt x="224751" y="91135"/>
                  </a:lnTo>
                  <a:lnTo>
                    <a:pt x="183667" y="127393"/>
                  </a:lnTo>
                  <a:lnTo>
                    <a:pt x="143319" y="162242"/>
                  </a:lnTo>
                  <a:lnTo>
                    <a:pt x="112204" y="203441"/>
                  </a:lnTo>
                  <a:lnTo>
                    <a:pt x="76860" y="253123"/>
                  </a:lnTo>
                  <a:lnTo>
                    <a:pt x="35941" y="335381"/>
                  </a:lnTo>
                  <a:lnTo>
                    <a:pt x="0" y="429056"/>
                  </a:lnTo>
                </a:path>
              </a:pathLst>
            </a:custGeom>
            <a:ln w="301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83564" y="2627376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25" y="0"/>
                  </a:lnTo>
                </a:path>
              </a:pathLst>
            </a:custGeom>
            <a:ln w="301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71728" y="1975104"/>
              <a:ext cx="914399" cy="76047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871733" y="1975097"/>
              <a:ext cx="914400" cy="760730"/>
            </a:xfrm>
            <a:custGeom>
              <a:avLst/>
              <a:gdLst/>
              <a:ahLst/>
              <a:cxnLst/>
              <a:rect l="l" t="t" r="r" b="b"/>
              <a:pathLst>
                <a:path w="914400" h="760730">
                  <a:moveTo>
                    <a:pt x="719124" y="13970"/>
                  </a:moveTo>
                  <a:lnTo>
                    <a:pt x="651141" y="36817"/>
                  </a:lnTo>
                  <a:lnTo>
                    <a:pt x="647471" y="22606"/>
                  </a:lnTo>
                  <a:lnTo>
                    <a:pt x="638975" y="18415"/>
                  </a:lnTo>
                  <a:lnTo>
                    <a:pt x="620585" y="9144"/>
                  </a:lnTo>
                  <a:lnTo>
                    <a:pt x="602068" y="0"/>
                  </a:lnTo>
                  <a:lnTo>
                    <a:pt x="588619" y="5715"/>
                  </a:lnTo>
                  <a:lnTo>
                    <a:pt x="579488" y="24257"/>
                  </a:lnTo>
                  <a:lnTo>
                    <a:pt x="561860" y="59804"/>
                  </a:lnTo>
                  <a:lnTo>
                    <a:pt x="566178" y="72491"/>
                  </a:lnTo>
                  <a:lnTo>
                    <a:pt x="143192" y="200596"/>
                  </a:lnTo>
                  <a:lnTo>
                    <a:pt x="0" y="760222"/>
                  </a:lnTo>
                  <a:lnTo>
                    <a:pt x="193344" y="688111"/>
                  </a:lnTo>
                  <a:lnTo>
                    <a:pt x="179831" y="668947"/>
                  </a:lnTo>
                  <a:lnTo>
                    <a:pt x="184708" y="637717"/>
                  </a:lnTo>
                  <a:lnTo>
                    <a:pt x="212166" y="561035"/>
                  </a:lnTo>
                  <a:lnTo>
                    <a:pt x="261543" y="461492"/>
                  </a:lnTo>
                  <a:lnTo>
                    <a:pt x="296862" y="411734"/>
                  </a:lnTo>
                  <a:lnTo>
                    <a:pt x="342125" y="366915"/>
                  </a:lnTo>
                  <a:lnTo>
                    <a:pt x="381736" y="329844"/>
                  </a:lnTo>
                  <a:lnTo>
                    <a:pt x="436943" y="289979"/>
                  </a:lnTo>
                  <a:lnTo>
                    <a:pt x="521157" y="230936"/>
                  </a:lnTo>
                  <a:lnTo>
                    <a:pt x="629589" y="194373"/>
                  </a:lnTo>
                  <a:lnTo>
                    <a:pt x="661543" y="222694"/>
                  </a:lnTo>
                  <a:lnTo>
                    <a:pt x="692365" y="114007"/>
                  </a:lnTo>
                  <a:lnTo>
                    <a:pt x="819569" y="221551"/>
                  </a:lnTo>
                  <a:lnTo>
                    <a:pt x="792048" y="252145"/>
                  </a:lnTo>
                  <a:lnTo>
                    <a:pt x="846708" y="302412"/>
                  </a:lnTo>
                  <a:lnTo>
                    <a:pt x="859396" y="252018"/>
                  </a:lnTo>
                  <a:lnTo>
                    <a:pt x="913930" y="234873"/>
                  </a:lnTo>
                  <a:lnTo>
                    <a:pt x="850645" y="180416"/>
                  </a:lnTo>
                  <a:lnTo>
                    <a:pt x="828827" y="203136"/>
                  </a:lnTo>
                  <a:lnTo>
                    <a:pt x="705802" y="87096"/>
                  </a:lnTo>
                  <a:lnTo>
                    <a:pt x="719124" y="13970"/>
                  </a:lnTo>
                </a:path>
              </a:pathLst>
            </a:custGeom>
            <a:ln w="301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55420" y="1991868"/>
              <a:ext cx="114299" cy="1158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591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מטרות</a:t>
            </a:r>
            <a:r>
              <a:rPr spc="-195" dirty="0"/>
              <a:t> </a:t>
            </a:r>
            <a:r>
              <a:rPr spc="-10" dirty="0"/>
              <a:t>ההכשרה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1526360"/>
            <a:ext cx="10570963" cy="401045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573405" marR="1833245" indent="-561340" algn="r" rtl="1">
              <a:lnSpc>
                <a:spcPct val="150000"/>
              </a:lnSpc>
            </a:pPr>
            <a:r>
              <a:rPr lang="he-IL" sz="3200" b="1" dirty="0">
                <a:solidFill>
                  <a:srgbClr val="B649A7"/>
                </a:solidFill>
                <a:latin typeface="Arial"/>
                <a:cs typeface="Arial"/>
              </a:rPr>
              <a:t>מטרת </a:t>
            </a:r>
            <a:r>
              <a:rPr lang="he-IL" sz="3200" b="1" dirty="0" smtClean="0">
                <a:solidFill>
                  <a:srgbClr val="B649A7"/>
                </a:solidFill>
                <a:latin typeface="Arial"/>
                <a:cs typeface="Arial"/>
              </a:rPr>
              <a:t>העל: </a:t>
            </a:r>
            <a:r>
              <a:rPr sz="3200" b="1" dirty="0">
                <a:solidFill>
                  <a:srgbClr val="B649A7"/>
                </a:solidFill>
                <a:latin typeface="Arial"/>
                <a:cs typeface="Arial"/>
              </a:rPr>
              <a:t>הכשרת תפקיד חדש </a:t>
            </a:r>
            <a:r>
              <a:rPr sz="3200" b="1" dirty="0" err="1">
                <a:solidFill>
                  <a:srgbClr val="B649A7"/>
                </a:solidFill>
                <a:latin typeface="Arial"/>
                <a:cs typeface="Arial"/>
              </a:rPr>
              <a:t>בבתי</a:t>
            </a:r>
            <a:r>
              <a:rPr sz="3200" b="1" dirty="0">
                <a:solidFill>
                  <a:srgbClr val="B649A7"/>
                </a:solidFill>
                <a:latin typeface="Arial"/>
                <a:cs typeface="Arial"/>
              </a:rPr>
              <a:t> </a:t>
            </a:r>
            <a:r>
              <a:rPr sz="3200" b="1" dirty="0" err="1" smtClean="0">
                <a:solidFill>
                  <a:srgbClr val="B649A7"/>
                </a:solidFill>
                <a:latin typeface="Arial"/>
                <a:cs typeface="Arial"/>
              </a:rPr>
              <a:t>הספר</a:t>
            </a:r>
            <a:r>
              <a:rPr lang="he-IL" sz="3200" b="1" dirty="0" smtClean="0">
                <a:solidFill>
                  <a:srgbClr val="B649A7"/>
                </a:solidFill>
                <a:latin typeface="Arial"/>
                <a:cs typeface="Arial"/>
              </a:rPr>
              <a:t>-   </a:t>
            </a:r>
            <a:r>
              <a:rPr lang="en-US" sz="3200" b="1" dirty="0" smtClean="0">
                <a:solidFill>
                  <a:srgbClr val="B649A7"/>
                </a:solidFill>
                <a:latin typeface="Arial"/>
                <a:cs typeface="Arial"/>
              </a:rPr>
              <a:t/>
            </a:r>
            <a:br>
              <a:rPr lang="en-US" sz="3200" b="1" dirty="0" smtClean="0">
                <a:solidFill>
                  <a:srgbClr val="B649A7"/>
                </a:solidFill>
                <a:latin typeface="Arial"/>
                <a:cs typeface="Arial"/>
              </a:rPr>
            </a:br>
            <a:r>
              <a:rPr lang="he-IL" sz="3200" b="1" dirty="0" smtClean="0">
                <a:solidFill>
                  <a:srgbClr val="B649A7"/>
                </a:solidFill>
                <a:latin typeface="Arial"/>
                <a:cs typeface="Arial"/>
              </a:rPr>
              <a:t>             ניהול </a:t>
            </a:r>
            <a:r>
              <a:rPr lang="he-IL" sz="3200" b="1" dirty="0">
                <a:solidFill>
                  <a:srgbClr val="B649A7"/>
                </a:solidFill>
                <a:latin typeface="Arial"/>
                <a:cs typeface="Arial"/>
              </a:rPr>
              <a:t>יזמות וחדשנות פדגוגית- </a:t>
            </a:r>
            <a:r>
              <a:rPr sz="3200" b="1" dirty="0" err="1">
                <a:solidFill>
                  <a:srgbClr val="B649A7"/>
                </a:solidFill>
                <a:latin typeface="Arial"/>
                <a:cs typeface="Arial"/>
              </a:rPr>
              <a:t>דיגיטלית</a:t>
            </a:r>
            <a:r>
              <a:rPr sz="3200" b="1" dirty="0">
                <a:solidFill>
                  <a:srgbClr val="B649A7"/>
                </a:solidFill>
                <a:latin typeface="Arial"/>
                <a:cs typeface="Arial"/>
              </a:rPr>
              <a:t> </a:t>
            </a:r>
            <a:endParaRPr lang="he-IL" sz="3200" b="1" dirty="0">
              <a:solidFill>
                <a:srgbClr val="B649A7"/>
              </a:solidFill>
              <a:latin typeface="Arial"/>
              <a:cs typeface="Arial"/>
            </a:endParaRPr>
          </a:p>
          <a:p>
            <a:pPr marL="573405" marR="1833245" indent="-561340" algn="r" rtl="1">
              <a:lnSpc>
                <a:spcPct val="150000"/>
              </a:lnSpc>
              <a:buAutoNum type="arabicPeriod"/>
            </a:pPr>
            <a:r>
              <a:rPr lang="he-IL" sz="2400" dirty="0" smtClean="0">
                <a:latin typeface="Arial"/>
                <a:cs typeface="Arial"/>
              </a:rPr>
              <a:t>לימוד כלים </a:t>
            </a:r>
            <a:r>
              <a:rPr lang="he-IL" sz="2400" b="1" dirty="0" smtClean="0">
                <a:latin typeface="Arial"/>
                <a:cs typeface="Arial"/>
              </a:rPr>
              <a:t>לפיתוח יזמות, מנהיגות וניהול שינוי </a:t>
            </a:r>
            <a:r>
              <a:rPr lang="he-IL" sz="2400" dirty="0" smtClean="0">
                <a:latin typeface="Arial"/>
                <a:cs typeface="Arial"/>
              </a:rPr>
              <a:t>בבתי הספר</a:t>
            </a:r>
          </a:p>
          <a:p>
            <a:pPr marL="573405" marR="1833245" indent="-561340" algn="r" rtl="1">
              <a:lnSpc>
                <a:spcPct val="150000"/>
              </a:lnSpc>
              <a:buAutoNum type="arabicPeriod"/>
            </a:pPr>
            <a:r>
              <a:rPr lang="he-IL" sz="2400" dirty="0" smtClean="0">
                <a:latin typeface="Arial"/>
                <a:cs typeface="Arial"/>
              </a:rPr>
              <a:t>הקניית מתודולוגיות </a:t>
            </a:r>
            <a:r>
              <a:rPr lang="he-IL" sz="2400" b="1" dirty="0" smtClean="0">
                <a:latin typeface="Arial"/>
                <a:cs typeface="Arial"/>
              </a:rPr>
              <a:t>להטמעת חדשנות </a:t>
            </a:r>
            <a:r>
              <a:rPr lang="he-IL" sz="2400" dirty="0" smtClean="0">
                <a:latin typeface="Arial"/>
                <a:cs typeface="Arial"/>
              </a:rPr>
              <a:t>בבתי הספר (</a:t>
            </a:r>
            <a:r>
              <a:rPr lang="en-US" sz="2400" dirty="0" smtClean="0">
                <a:latin typeface="Arial"/>
                <a:cs typeface="Arial"/>
              </a:rPr>
              <a:t>AGILE</a:t>
            </a:r>
            <a:r>
              <a:rPr lang="he-IL" sz="2400" dirty="0" smtClean="0">
                <a:latin typeface="Arial"/>
                <a:cs typeface="Arial"/>
              </a:rPr>
              <a:t>)</a:t>
            </a:r>
          </a:p>
          <a:p>
            <a:pPr marL="573405" marR="1833245" indent="-561340" algn="r" rtl="1">
              <a:lnSpc>
                <a:spcPct val="150000"/>
              </a:lnSpc>
              <a:buAutoNum type="arabicPeriod"/>
            </a:pPr>
            <a:r>
              <a:rPr lang="he-IL" sz="2400" dirty="0" smtClean="0">
                <a:latin typeface="Arial"/>
                <a:cs typeface="Arial"/>
              </a:rPr>
              <a:t>ביצוע </a:t>
            </a:r>
            <a:r>
              <a:rPr lang="he-IL" sz="2400" b="1" dirty="0" err="1" smtClean="0">
                <a:latin typeface="Arial"/>
                <a:cs typeface="Arial"/>
              </a:rPr>
              <a:t>פיילוטים</a:t>
            </a:r>
            <a:r>
              <a:rPr lang="he-IL" sz="2400" b="1" dirty="0" smtClean="0">
                <a:latin typeface="Arial"/>
                <a:cs typeface="Arial"/>
              </a:rPr>
              <a:t> (תמות) </a:t>
            </a:r>
            <a:r>
              <a:rPr lang="he-IL" sz="2400" dirty="0" smtClean="0">
                <a:latin typeface="Arial"/>
                <a:cs typeface="Arial"/>
              </a:rPr>
              <a:t>והסקת מסקנות</a:t>
            </a:r>
          </a:p>
          <a:p>
            <a:pPr marL="573405" marR="1833245" indent="-561340" algn="r" rtl="1">
              <a:lnSpc>
                <a:spcPct val="150000"/>
              </a:lnSpc>
              <a:buAutoNum type="arabicPeriod"/>
            </a:pPr>
            <a:r>
              <a:rPr lang="he-IL" sz="2400" dirty="0" smtClean="0">
                <a:latin typeface="Arial"/>
                <a:cs typeface="Arial"/>
              </a:rPr>
              <a:t>כתיבת תכנית חדשנות לשנת הלימודים תשפ"ה</a:t>
            </a:r>
          </a:p>
          <a:p>
            <a:pPr marL="12065" marR="1833245" algn="r" rtl="1">
              <a:lnSpc>
                <a:spcPct val="102000"/>
              </a:lnSpc>
              <a:spcBef>
                <a:spcPts val="25"/>
              </a:spcBef>
            </a:pPr>
            <a:endParaRPr lang="he-IL" sz="2000" dirty="0" smtClean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/>
          <a:srcRect l="40832" t="25925" r="25316" b="11332"/>
          <a:stretch/>
        </p:blipFill>
        <p:spPr>
          <a:xfrm>
            <a:off x="2743200" y="76200"/>
            <a:ext cx="6096000" cy="635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63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/>
          <a:srcRect l="40517" t="24521" r="25862" b="34099"/>
          <a:stretch/>
        </p:blipFill>
        <p:spPr>
          <a:xfrm>
            <a:off x="1905000" y="228600"/>
            <a:ext cx="8678333" cy="600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00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602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סדירויות</a:t>
            </a:r>
            <a:r>
              <a:rPr spc="-195" dirty="0"/>
              <a:t> </a:t>
            </a:r>
            <a:r>
              <a:rPr spc="-10" dirty="0"/>
              <a:t>ההכשרה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400" y="1404915"/>
            <a:ext cx="10497340" cy="303224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R="5080" algn="r">
              <a:lnSpc>
                <a:spcPct val="150000"/>
              </a:lnSpc>
            </a:pPr>
            <a:r>
              <a:rPr lang="he-IL" sz="2400" dirty="0" smtClean="0">
                <a:latin typeface="Arial"/>
                <a:cs typeface="Arial"/>
              </a:rPr>
              <a:t>  </a:t>
            </a:r>
            <a:r>
              <a:rPr sz="2400" dirty="0" err="1" smtClean="0">
                <a:latin typeface="Arial"/>
                <a:cs typeface="Arial"/>
              </a:rPr>
              <a:t>מפגשי</a:t>
            </a:r>
            <a:r>
              <a:rPr sz="2000" spc="-45" dirty="0" smtClean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זום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 err="1" smtClean="0">
                <a:latin typeface="Arial"/>
                <a:cs typeface="Arial"/>
              </a:rPr>
              <a:t>שבועיים</a:t>
            </a:r>
            <a:r>
              <a:rPr lang="he-IL" sz="2400" dirty="0" smtClean="0">
                <a:latin typeface="Arial"/>
                <a:cs typeface="Arial"/>
              </a:rPr>
              <a:t>:</a:t>
            </a:r>
            <a:r>
              <a:rPr sz="2400" spc="-25" dirty="0" smtClean="0">
                <a:solidFill>
                  <a:srgbClr val="A82094"/>
                </a:solidFill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  <a:p>
            <a:pPr marR="461645" algn="r">
              <a:lnSpc>
                <a:spcPct val="150000"/>
              </a:lnSpc>
            </a:pPr>
            <a:r>
              <a:rPr lang="he-IL" sz="2000" dirty="0" smtClean="0">
                <a:latin typeface="Arial"/>
                <a:cs typeface="Arial"/>
              </a:rPr>
              <a:t> </a:t>
            </a:r>
            <a:r>
              <a:rPr sz="2000" dirty="0" err="1" smtClean="0">
                <a:latin typeface="Arial"/>
                <a:cs typeface="Arial"/>
              </a:rPr>
              <a:t>מפגש</a:t>
            </a:r>
            <a:r>
              <a:rPr sz="2000" spc="5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הקנית ידע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עד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שעה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וחצי</a:t>
            </a:r>
            <a:r>
              <a:rPr sz="2000" spc="-10" dirty="0">
                <a:solidFill>
                  <a:srgbClr val="A82094"/>
                </a:solidFill>
                <a:latin typeface="Arial"/>
                <a:cs typeface="Arial"/>
              </a:rPr>
              <a:t>•</a:t>
            </a:r>
            <a:endParaRPr sz="2000" dirty="0">
              <a:latin typeface="Arial"/>
              <a:cs typeface="Arial"/>
            </a:endParaRPr>
          </a:p>
          <a:p>
            <a:pPr marR="461645" algn="r">
              <a:lnSpc>
                <a:spcPct val="150000"/>
              </a:lnSpc>
            </a:pPr>
            <a:r>
              <a:rPr lang="he-IL" sz="2000" dirty="0" smtClean="0">
                <a:latin typeface="Arial"/>
                <a:cs typeface="Arial"/>
              </a:rPr>
              <a:t> </a:t>
            </a:r>
            <a:r>
              <a:rPr sz="2000" dirty="0" err="1" smtClean="0">
                <a:latin typeface="Arial"/>
                <a:cs typeface="Arial"/>
              </a:rPr>
              <a:t>מפגש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עבודה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עם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מנטורים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בקבוצות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קטנות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0" dirty="0" err="1" smtClean="0">
                <a:latin typeface="Arial"/>
                <a:cs typeface="Arial"/>
              </a:rPr>
              <a:t>שעה</a:t>
            </a:r>
            <a:r>
              <a:rPr sz="2000" spc="-20" dirty="0" smtClean="0">
                <a:solidFill>
                  <a:srgbClr val="A82094"/>
                </a:solidFill>
                <a:latin typeface="Arial"/>
                <a:cs typeface="Arial"/>
              </a:rPr>
              <a:t>•</a:t>
            </a:r>
            <a:endParaRPr sz="2000" dirty="0" smtClean="0">
              <a:latin typeface="Arial"/>
              <a:cs typeface="Arial"/>
            </a:endParaRPr>
          </a:p>
          <a:p>
            <a:pPr marL="342900" marR="508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spc="-65" dirty="0" smtClean="0">
                <a:latin typeface="Arial"/>
                <a:cs typeface="Arial"/>
              </a:rPr>
              <a:t>פעם ב 4 שבועות: מפגש למידה פיזי באתרים שונים כולל מנהלי בית הספר</a:t>
            </a:r>
          </a:p>
          <a:p>
            <a:pPr marL="342900" marR="5080" indent="-342900" algn="r" rtl="1">
              <a:lnSpc>
                <a:spcPct val="100000"/>
              </a:lnSpc>
              <a:spcBef>
                <a:spcPts val="795"/>
              </a:spcBef>
              <a:buFont typeface="Arial" panose="020B0604020202020204" pitchFamily="34" charset="0"/>
              <a:buChar char="•"/>
            </a:pPr>
            <a:r>
              <a:rPr lang="he-IL" sz="2400" spc="-65" dirty="0" smtClean="0">
                <a:latin typeface="Arial"/>
                <a:cs typeface="Arial"/>
              </a:rPr>
              <a:t>למידה עצמאית ופרטנית (עם </a:t>
            </a:r>
            <a:r>
              <a:rPr lang="he-IL" sz="2400" spc="-65" dirty="0" err="1" smtClean="0">
                <a:latin typeface="Arial"/>
                <a:cs typeface="Arial"/>
              </a:rPr>
              <a:t>המנטור</a:t>
            </a:r>
            <a:r>
              <a:rPr lang="he-IL" sz="2400" spc="-65" dirty="0" smtClean="0">
                <a:latin typeface="Arial"/>
                <a:cs typeface="Arial"/>
              </a:rPr>
              <a:t>) בין המפגשים</a:t>
            </a:r>
          </a:p>
          <a:p>
            <a:pPr marL="342900" marR="5080" indent="-342900" algn="r" rtl="1">
              <a:lnSpc>
                <a:spcPct val="100000"/>
              </a:lnSpc>
              <a:spcBef>
                <a:spcPts val="795"/>
              </a:spcBef>
              <a:buFont typeface="Arial" panose="020B0604020202020204" pitchFamily="34" charset="0"/>
              <a:buChar char="•"/>
            </a:pPr>
            <a:r>
              <a:rPr lang="he-IL" sz="2400" spc="-65" dirty="0" smtClean="0">
                <a:latin typeface="Arial"/>
                <a:cs typeface="Arial"/>
              </a:rPr>
              <a:t>הטמעת תמות בבתי הספר</a:t>
            </a:r>
            <a:endParaRPr sz="2400" dirty="0" smtClean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95400" y="4648200"/>
            <a:ext cx="10269855" cy="85725"/>
            <a:chOff x="1303019" y="3939540"/>
            <a:chExt cx="10269855" cy="85725"/>
          </a:xfrm>
        </p:grpSpPr>
        <p:sp>
          <p:nvSpPr>
            <p:cNvPr id="7" name="object 7"/>
            <p:cNvSpPr/>
            <p:nvPr/>
          </p:nvSpPr>
          <p:spPr>
            <a:xfrm>
              <a:off x="1362455" y="3971541"/>
              <a:ext cx="10207625" cy="50165"/>
            </a:xfrm>
            <a:custGeom>
              <a:avLst/>
              <a:gdLst/>
              <a:ahLst/>
              <a:cxnLst/>
              <a:rect l="l" t="t" r="r" b="b"/>
              <a:pathLst>
                <a:path w="10207625" h="50164">
                  <a:moveTo>
                    <a:pt x="10207244" y="50164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B5B8D6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3019" y="3939540"/>
              <a:ext cx="65531" cy="655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9085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מרכיבי</a:t>
            </a:r>
            <a:r>
              <a:rPr spc="-200" dirty="0"/>
              <a:t> </a:t>
            </a:r>
            <a:r>
              <a:rPr spc="-10" dirty="0"/>
              <a:t>ההכשרה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2267" y="2389632"/>
            <a:ext cx="3003803" cy="276758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475349" y="1705481"/>
            <a:ext cx="1011555" cy="64198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indent="127635">
              <a:lnSpc>
                <a:spcPct val="102000"/>
              </a:lnSpc>
              <a:spcBef>
                <a:spcPts val="55"/>
              </a:spcBef>
            </a:pPr>
            <a:r>
              <a:rPr sz="2000" dirty="0">
                <a:latin typeface="Arial"/>
                <a:cs typeface="Arial"/>
              </a:rPr>
              <a:t>ת.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מנהל </a:t>
            </a:r>
            <a:r>
              <a:rPr sz="2000" spc="-10" dirty="0">
                <a:latin typeface="Arial"/>
                <a:cs typeface="Arial"/>
              </a:rPr>
              <a:t>בית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הספר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91756" y="3978747"/>
            <a:ext cx="12217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Arial"/>
                <a:cs typeface="Arial"/>
              </a:rPr>
              <a:t>ית.ריסט'פיוצ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05200" y="5309060"/>
            <a:ext cx="1741033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25" dirty="0" err="1">
                <a:latin typeface="Arial"/>
                <a:cs typeface="Arial"/>
              </a:rPr>
              <a:t>צוות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0" dirty="0" err="1" smtClean="0">
                <a:latin typeface="Arial"/>
                <a:cs typeface="Arial"/>
              </a:rPr>
              <a:t>ההכשרה</a:t>
            </a:r>
            <a:r>
              <a:rPr lang="he-IL" sz="2000" spc="-10" dirty="0" smtClean="0">
                <a:latin typeface="Arial"/>
                <a:cs typeface="Arial"/>
              </a:rPr>
              <a:t>-</a:t>
            </a:r>
            <a:endParaRPr sz="2000" dirty="0" smtClean="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2000" spc="-10" dirty="0" err="1" smtClean="0">
                <a:latin typeface="Arial"/>
                <a:cs typeface="Arial"/>
              </a:rPr>
              <a:t>ה"מפ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27007" y="3429000"/>
            <a:ext cx="249923" cy="249935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8726423" y="3729228"/>
            <a:ext cx="571500" cy="276225"/>
            <a:chOff x="8726423" y="3729228"/>
            <a:chExt cx="571500" cy="27622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26423" y="3729228"/>
              <a:ext cx="374903" cy="2255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57131" y="3755136"/>
              <a:ext cx="240790" cy="24993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27235" y="3829812"/>
              <a:ext cx="100583" cy="100583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71388" y="1210056"/>
            <a:ext cx="438911" cy="569975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4197096" y="4605527"/>
            <a:ext cx="737870" cy="721360"/>
            <a:chOff x="4197096" y="4605527"/>
            <a:chExt cx="737870" cy="721360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84192" y="4968240"/>
              <a:ext cx="192023" cy="3581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85488" y="4605527"/>
              <a:ext cx="175259" cy="17525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42459" y="4710683"/>
              <a:ext cx="246887" cy="2468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71059" y="4605527"/>
              <a:ext cx="175259" cy="17525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97096" y="4794504"/>
              <a:ext cx="249935" cy="33832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86300" y="4794504"/>
              <a:ext cx="248399" cy="33832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49140" y="5009388"/>
              <a:ext cx="35051" cy="24077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55592" y="4968240"/>
              <a:ext cx="193547" cy="3581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53931" y="150621"/>
            <a:ext cx="15982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ת.מנהל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639624" y="1329426"/>
            <a:ext cx="9775825" cy="4533933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099820" marR="5080" algn="r" rtl="0">
              <a:lnSpc>
                <a:spcPct val="150000"/>
              </a:lnSpc>
            </a:pPr>
            <a:r>
              <a:rPr lang="he-IL" sz="2800" dirty="0" smtClean="0"/>
              <a:t> </a:t>
            </a:r>
            <a:r>
              <a:rPr sz="2800" dirty="0" err="1" smtClean="0"/>
              <a:t>לאפשר</a:t>
            </a:r>
            <a:r>
              <a:rPr sz="2800" spc="-190" dirty="0" smtClean="0"/>
              <a:t> </a:t>
            </a:r>
            <a:r>
              <a:rPr sz="2800" dirty="0"/>
              <a:t>את</a:t>
            </a:r>
            <a:r>
              <a:rPr sz="2800" spc="-165" dirty="0"/>
              <a:t> </a:t>
            </a:r>
            <a:r>
              <a:rPr sz="2800" dirty="0"/>
              <a:t>הטמעת</a:t>
            </a:r>
            <a:r>
              <a:rPr sz="2800" spc="-105" dirty="0"/>
              <a:t> </a:t>
            </a:r>
            <a:r>
              <a:rPr sz="2800" dirty="0"/>
              <a:t>השינוי</a:t>
            </a:r>
            <a:r>
              <a:rPr sz="2800" spc="-150" dirty="0"/>
              <a:t> </a:t>
            </a:r>
            <a:r>
              <a:rPr sz="2800" dirty="0"/>
              <a:t>בהתאם</a:t>
            </a:r>
            <a:r>
              <a:rPr sz="2800" spc="-160" dirty="0"/>
              <a:t> </a:t>
            </a:r>
            <a:r>
              <a:rPr sz="2800" dirty="0" err="1"/>
              <a:t>לשלבי</a:t>
            </a:r>
            <a:r>
              <a:rPr sz="2800" spc="-165" dirty="0"/>
              <a:t> </a:t>
            </a:r>
            <a:r>
              <a:rPr sz="2800" spc="-10" dirty="0" err="1" smtClean="0"/>
              <a:t>התכנית</a:t>
            </a:r>
            <a:r>
              <a:rPr lang="he-IL" sz="2800" spc="-10" dirty="0" smtClean="0"/>
              <a:t> (תמות)</a:t>
            </a:r>
            <a:r>
              <a:rPr sz="2800" spc="-10" dirty="0" smtClean="0">
                <a:solidFill>
                  <a:srgbClr val="A82094"/>
                </a:solidFill>
              </a:rPr>
              <a:t>•</a:t>
            </a:r>
            <a:endParaRPr sz="2800" dirty="0"/>
          </a:p>
          <a:p>
            <a:pPr marL="1099820" marR="5715" algn="r" rtl="0">
              <a:lnSpc>
                <a:spcPct val="150000"/>
              </a:lnSpc>
            </a:pPr>
            <a:r>
              <a:rPr sz="2800" dirty="0"/>
              <a:t>:</a:t>
            </a:r>
            <a:r>
              <a:rPr sz="2800" spc="-65" dirty="0"/>
              <a:t> </a:t>
            </a:r>
            <a:r>
              <a:rPr lang="he-IL" sz="2800" spc="-65" dirty="0" smtClean="0"/>
              <a:t> </a:t>
            </a:r>
            <a:r>
              <a:rPr sz="2800" spc="-10" dirty="0" err="1" smtClean="0"/>
              <a:t>מעורבות</a:t>
            </a:r>
            <a:r>
              <a:rPr sz="2800" spc="-114" dirty="0" smtClean="0"/>
              <a:t> </a:t>
            </a:r>
            <a:r>
              <a:rPr sz="2800" spc="-10" dirty="0"/>
              <a:t>בתהליך</a:t>
            </a:r>
            <a:r>
              <a:rPr sz="2800" spc="-10" dirty="0">
                <a:solidFill>
                  <a:srgbClr val="A82094"/>
                </a:solidFill>
              </a:rPr>
              <a:t>•</a:t>
            </a:r>
            <a:endParaRPr sz="2800" dirty="0"/>
          </a:p>
          <a:p>
            <a:pPr marL="1099820" marR="461009" algn="r" rtl="0">
              <a:lnSpc>
                <a:spcPct val="150000"/>
              </a:lnSpc>
            </a:pPr>
            <a:r>
              <a:rPr sz="2000" dirty="0" err="1" smtClean="0"/>
              <a:t>ריסט'פגישה</a:t>
            </a:r>
            <a:r>
              <a:rPr sz="2000" spc="-35" dirty="0" smtClean="0"/>
              <a:t> </a:t>
            </a:r>
            <a:r>
              <a:rPr sz="2000" dirty="0"/>
              <a:t>שבועית</a:t>
            </a:r>
            <a:r>
              <a:rPr sz="2000" spc="-30" dirty="0"/>
              <a:t> </a:t>
            </a:r>
            <a:r>
              <a:rPr sz="2000" dirty="0"/>
              <a:t>קבועה</a:t>
            </a:r>
            <a:r>
              <a:rPr sz="2000" spc="-55" dirty="0"/>
              <a:t> </a:t>
            </a:r>
            <a:r>
              <a:rPr sz="2000" dirty="0"/>
              <a:t>של</a:t>
            </a:r>
            <a:r>
              <a:rPr sz="2000" spc="-80" dirty="0"/>
              <a:t> </a:t>
            </a:r>
            <a:r>
              <a:rPr sz="2000" dirty="0"/>
              <a:t>המנהל</a:t>
            </a:r>
            <a:r>
              <a:rPr sz="2000" spc="-80" dirty="0"/>
              <a:t> </a:t>
            </a:r>
            <a:r>
              <a:rPr sz="2000" dirty="0"/>
              <a:t>עם</a:t>
            </a:r>
            <a:r>
              <a:rPr sz="2000" spc="-50" dirty="0"/>
              <a:t> </a:t>
            </a:r>
            <a:r>
              <a:rPr sz="2000" spc="-10" dirty="0"/>
              <a:t>הפיוצ</a:t>
            </a:r>
            <a:r>
              <a:rPr sz="2000" spc="-10" dirty="0">
                <a:solidFill>
                  <a:srgbClr val="A82094"/>
                </a:solidFill>
              </a:rPr>
              <a:t>•</a:t>
            </a:r>
            <a:endParaRPr sz="2000" dirty="0"/>
          </a:p>
          <a:p>
            <a:pPr marL="1099820" marR="461009" algn="r" rtl="0">
              <a:lnSpc>
                <a:spcPct val="150000"/>
              </a:lnSpc>
            </a:pPr>
            <a:r>
              <a:rPr sz="2000" dirty="0"/>
              <a:t>ריסטים</a:t>
            </a:r>
            <a:r>
              <a:rPr sz="2000" spc="-40" dirty="0"/>
              <a:t> </a:t>
            </a:r>
            <a:r>
              <a:rPr sz="2000" dirty="0"/>
              <a:t>בתוך</a:t>
            </a:r>
            <a:r>
              <a:rPr sz="2000" spc="-50" dirty="0"/>
              <a:t> </a:t>
            </a:r>
            <a:r>
              <a:rPr sz="2000" dirty="0" err="1"/>
              <a:t>בתי</a:t>
            </a:r>
            <a:r>
              <a:rPr sz="2000" spc="-80" dirty="0"/>
              <a:t> </a:t>
            </a:r>
            <a:r>
              <a:rPr sz="2000" dirty="0" err="1" smtClean="0"/>
              <a:t>הספר'המנהלים</a:t>
            </a:r>
            <a:r>
              <a:rPr sz="2000" spc="-85" dirty="0" smtClean="0"/>
              <a:t> </a:t>
            </a:r>
            <a:r>
              <a:rPr sz="2000" dirty="0"/>
              <a:t>הם</a:t>
            </a:r>
            <a:r>
              <a:rPr sz="2000" spc="-75" dirty="0"/>
              <a:t> </a:t>
            </a:r>
            <a:r>
              <a:rPr sz="2000" dirty="0"/>
              <a:t>המנטורים</a:t>
            </a:r>
            <a:r>
              <a:rPr sz="2000" spc="-100" dirty="0"/>
              <a:t> </a:t>
            </a:r>
            <a:r>
              <a:rPr sz="2000" dirty="0" err="1"/>
              <a:t>של</a:t>
            </a:r>
            <a:r>
              <a:rPr sz="2000" spc="-40" dirty="0"/>
              <a:t> </a:t>
            </a:r>
            <a:r>
              <a:rPr sz="2000" spc="-10" dirty="0" err="1" smtClean="0"/>
              <a:t>הפיוצ</a:t>
            </a:r>
            <a:r>
              <a:rPr sz="2000" spc="-10" dirty="0" smtClean="0">
                <a:solidFill>
                  <a:srgbClr val="A82094"/>
                </a:solidFill>
              </a:rPr>
              <a:t>•</a:t>
            </a:r>
            <a:endParaRPr sz="2000" dirty="0" smtClean="0"/>
          </a:p>
          <a:p>
            <a:pPr marL="1099820" marR="461009" algn="r" rtl="0">
              <a:lnSpc>
                <a:spcPct val="150000"/>
              </a:lnSpc>
            </a:pPr>
            <a:r>
              <a:rPr sz="2000" dirty="0" err="1" smtClean="0"/>
              <a:t>המנהלים</a:t>
            </a:r>
            <a:r>
              <a:rPr sz="2000" spc="-80" dirty="0" smtClean="0"/>
              <a:t> </a:t>
            </a:r>
            <a:r>
              <a:rPr sz="2000" dirty="0" err="1" smtClean="0"/>
              <a:t>נוכחים</a:t>
            </a:r>
            <a:r>
              <a:rPr sz="2000" spc="-45" dirty="0" smtClean="0"/>
              <a:t> </a:t>
            </a:r>
            <a:r>
              <a:rPr lang="he-IL" sz="2000" spc="-10" dirty="0" smtClean="0"/>
              <a:t>במפגשים הפיזיים</a:t>
            </a:r>
            <a:r>
              <a:rPr sz="2000" spc="-10" dirty="0" smtClean="0">
                <a:solidFill>
                  <a:srgbClr val="A82094"/>
                </a:solidFill>
              </a:rPr>
              <a:t>•</a:t>
            </a:r>
            <a:endParaRPr sz="2000" dirty="0" smtClean="0"/>
          </a:p>
          <a:p>
            <a:pPr marL="1099820" marR="461009" algn="r" rtl="0">
              <a:lnSpc>
                <a:spcPct val="150000"/>
              </a:lnSpc>
            </a:pPr>
            <a:r>
              <a:rPr sz="2000" dirty="0" err="1" smtClean="0"/>
              <a:t>שותפים</a:t>
            </a:r>
            <a:r>
              <a:rPr sz="2000" spc="-60" dirty="0" smtClean="0"/>
              <a:t> </a:t>
            </a:r>
            <a:r>
              <a:rPr sz="2000" dirty="0"/>
              <a:t>בקהילת</a:t>
            </a:r>
            <a:r>
              <a:rPr sz="2000" spc="-100" dirty="0"/>
              <a:t> </a:t>
            </a:r>
            <a:r>
              <a:rPr sz="2000" dirty="0"/>
              <a:t>המנהלים</a:t>
            </a:r>
            <a:r>
              <a:rPr sz="2000" spc="-80" dirty="0"/>
              <a:t> </a:t>
            </a:r>
            <a:r>
              <a:rPr sz="2000" dirty="0" err="1"/>
              <a:t>של</a:t>
            </a:r>
            <a:r>
              <a:rPr sz="2000" spc="-75" dirty="0"/>
              <a:t> </a:t>
            </a:r>
            <a:r>
              <a:rPr sz="2000" spc="-10" dirty="0" err="1" smtClean="0"/>
              <a:t>התכנית</a:t>
            </a:r>
            <a:r>
              <a:rPr sz="2000" spc="-10" dirty="0" smtClean="0">
                <a:solidFill>
                  <a:srgbClr val="A82094"/>
                </a:solidFill>
              </a:rPr>
              <a:t>•</a:t>
            </a:r>
            <a:endParaRPr sz="2000" dirty="0" smtClean="0"/>
          </a:p>
          <a:p>
            <a:pPr marL="1099820" marR="5080" algn="r" rtl="0">
              <a:lnSpc>
                <a:spcPct val="150000"/>
              </a:lnSpc>
            </a:pPr>
            <a:r>
              <a:rPr sz="2800" dirty="0" smtClean="0"/>
              <a:t>ש</a:t>
            </a:r>
            <a:r>
              <a:rPr sz="2800" spc="-80" dirty="0" smtClean="0"/>
              <a:t> </a:t>
            </a:r>
            <a:r>
              <a:rPr sz="2800" dirty="0" err="1" smtClean="0"/>
              <a:t>לבעל</a:t>
            </a:r>
            <a:r>
              <a:rPr sz="2800" spc="-95" dirty="0" smtClean="0"/>
              <a:t> </a:t>
            </a:r>
            <a:r>
              <a:rPr sz="2800" dirty="0" err="1" smtClean="0"/>
              <a:t>התפקיד</a:t>
            </a:r>
            <a:r>
              <a:rPr sz="2800" dirty="0" smtClean="0"/>
              <a:t>"</a:t>
            </a:r>
            <a:r>
              <a:rPr lang="he-IL" sz="2800" dirty="0" smtClean="0"/>
              <a:t> </a:t>
            </a:r>
            <a:r>
              <a:rPr sz="2800" dirty="0" smtClean="0"/>
              <a:t>ש4</a:t>
            </a:r>
            <a:r>
              <a:rPr sz="2800" spc="-65" dirty="0" smtClean="0"/>
              <a:t> </a:t>
            </a:r>
            <a:r>
              <a:rPr lang="he-IL" sz="2800" spc="-65" dirty="0" smtClean="0"/>
              <a:t> </a:t>
            </a:r>
            <a:r>
              <a:rPr sz="2800" spc="-50" dirty="0" smtClean="0">
                <a:solidFill>
                  <a:srgbClr val="A82094"/>
                </a:solidFill>
              </a:rPr>
              <a:t>•</a:t>
            </a:r>
            <a:endParaRPr sz="2800" dirty="0" smtClean="0"/>
          </a:p>
          <a:p>
            <a:pPr marL="1099820" marR="5715" algn="r" rtl="0">
              <a:lnSpc>
                <a:spcPct val="150000"/>
              </a:lnSpc>
            </a:pPr>
            <a:r>
              <a:rPr sz="2800" dirty="0" smtClean="0">
                <a:latin typeface="Calibri"/>
                <a:cs typeface="Calibri"/>
              </a:rPr>
              <a:t>₪</a:t>
            </a:r>
            <a:r>
              <a:rPr sz="2800" spc="-65" dirty="0" smtClean="0">
                <a:latin typeface="Calibri"/>
                <a:cs typeface="Calibri"/>
              </a:rPr>
              <a:t> </a:t>
            </a:r>
            <a:r>
              <a:rPr sz="2800" spc="-20" dirty="0"/>
              <a:t>לטובת</a:t>
            </a:r>
            <a:r>
              <a:rPr sz="2800" spc="-145" dirty="0"/>
              <a:t> </a:t>
            </a:r>
            <a:r>
              <a:rPr sz="2800" dirty="0"/>
              <a:t>הטמעת</a:t>
            </a:r>
            <a:r>
              <a:rPr sz="2800" spc="-150" dirty="0"/>
              <a:t> </a:t>
            </a:r>
            <a:r>
              <a:rPr sz="2800" dirty="0"/>
              <a:t>התוכנית100,000</a:t>
            </a:r>
            <a:r>
              <a:rPr sz="2800" spc="545" dirty="0"/>
              <a:t> </a:t>
            </a:r>
            <a:r>
              <a:rPr lang="he-IL" sz="2800" spc="545" dirty="0" smtClean="0"/>
              <a:t> </a:t>
            </a:r>
            <a:r>
              <a:rPr sz="2800" dirty="0" err="1" smtClean="0"/>
              <a:t>לשריין</a:t>
            </a:r>
            <a:r>
              <a:rPr sz="2800" spc="-145" dirty="0" smtClean="0"/>
              <a:t> </a:t>
            </a:r>
            <a:r>
              <a:rPr sz="2800" spc="-25" dirty="0"/>
              <a:t>עד</a:t>
            </a:r>
            <a:r>
              <a:rPr sz="2800" spc="-25" dirty="0">
                <a:solidFill>
                  <a:srgbClr val="A82094"/>
                </a:solidFill>
              </a:rPr>
              <a:t>•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24845" y="320040"/>
            <a:ext cx="438910" cy="5699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34F7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347</Words>
  <Application>Microsoft Office PowerPoint</Application>
  <PresentationFormat>מסך רחב</PresentationFormat>
  <Paragraphs>83</Paragraphs>
  <Slides>15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כל מה שרצית לדעת על תכנית Future Ready ההכשרה של</vt:lpstr>
      <vt:lpstr>? על שום מה– Future Ready</vt:lpstr>
      <vt:lpstr> - תשפ"ד (מחזור ב')Future Ready</vt:lpstr>
      <vt:lpstr>מטרות ההכשרה</vt:lpstr>
      <vt:lpstr>מצגת של PowerPoint‏</vt:lpstr>
      <vt:lpstr>מצגת של PowerPoint‏</vt:lpstr>
      <vt:lpstr>סדירויות ההכשרה</vt:lpstr>
      <vt:lpstr>מרכיבי ההכשרה</vt:lpstr>
      <vt:lpstr>ת.מנהל</vt:lpstr>
      <vt:lpstr>ית.ריסט'פיוצ</vt:lpstr>
      <vt:lpstr>צוות ההכשרה</vt:lpstr>
      <vt:lpstr>התכנית לחודשיים הקרובים</vt:lpstr>
      <vt:lpstr>דברו איתנו</vt:lpstr>
      <vt:lpstr>מצגת של PowerPoint‏</vt:lpstr>
      <vt:lpstr>לפני פיזור:  ענו על המשוב שנשלח בווטצסאפ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Michal Shulman</cp:lastModifiedBy>
  <cp:revision>23</cp:revision>
  <dcterms:created xsi:type="dcterms:W3CDTF">2023-08-31T07:59:26Z</dcterms:created>
  <dcterms:modified xsi:type="dcterms:W3CDTF">2023-09-03T13:12:06Z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2023-08-31T00:00:00Z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2023-08-31T00:00:00Z</vt:filetime>
  </property>
  <property fmtid="{D5CDD505-2E9C-101B-9397-08002B2CF9AE}" pid="5" name="Producer">
    <vt:lpwstr>Microsoft® PowerPoint® 2016</vt:lpwstr>
  </property>
  <property fmtid="{D5CDD505-2E9C-101B-9397-08002B2CF9AE}" pid="6" name="MSIP_Label_defa4170-0d19-0005-0004-bc88714345d2_Enabled">
    <vt:lpwstr>true</vt:lpwstr>
  </property>
  <property fmtid="{D5CDD505-2E9C-101B-9397-08002B2CF9AE}" pid="7" name="MSIP_Label_defa4170-0d19-0005-0004-bc88714345d2_SetDate">
    <vt:lpwstr>2023-08-31T07:59:50Z</vt:lpwstr>
  </property>
  <property fmtid="{D5CDD505-2E9C-101B-9397-08002B2CF9AE}" pid="8" name="MSIP_Label_defa4170-0d19-0005-0004-bc88714345d2_Method">
    <vt:lpwstr>Standard</vt:lpwstr>
  </property>
  <property fmtid="{D5CDD505-2E9C-101B-9397-08002B2CF9AE}" pid="9" name="MSIP_Label_defa4170-0d19-0005-0004-bc88714345d2_Name">
    <vt:lpwstr>defa4170-0d19-0005-0004-bc88714345d2</vt:lpwstr>
  </property>
  <property fmtid="{D5CDD505-2E9C-101B-9397-08002B2CF9AE}" pid="10" name="MSIP_Label_defa4170-0d19-0005-0004-bc88714345d2_SiteId">
    <vt:lpwstr>02567295-b83b-4c17-b8b6-955c7be510b6</vt:lpwstr>
  </property>
  <property fmtid="{D5CDD505-2E9C-101B-9397-08002B2CF9AE}" pid="11" name="MSIP_Label_defa4170-0d19-0005-0004-bc88714345d2_ActionId">
    <vt:lpwstr>4a0167be-90b3-4b39-b0ca-397463223a5e</vt:lpwstr>
  </property>
  <property fmtid="{D5CDD505-2E9C-101B-9397-08002B2CF9AE}" pid="12" name="MSIP_Label_defa4170-0d19-0005-0004-bc88714345d2_ContentBits">
    <vt:lpwstr>0</vt:lpwstr>
  </property>
</Properties>
</file>