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4" r:id="rId3"/>
    <p:sldId id="275" r:id="rId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B4EAE33-3830-4F6C-8DBB-4F8614A25B68}"/>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A9751F0-3AB1-4F29-9514-5BB6D5C6F1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32B5B8D7-ECF8-4CFB-91E9-B4234A49A447}"/>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2DBAA3D0-EC5F-4F2B-815F-702EE86892E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0A51390-DC52-4CC6-83FE-C351C7C6C5DB}"/>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386234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4E4C457-19A6-4068-9A9B-57E5F4D5299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9CCA1B3B-D818-41F3-9260-E09AD2E9C3A1}"/>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1FF9199-EFBE-40CC-8F8C-39F6B5D2E876}"/>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2FB9FCCB-E03F-4F56-B447-3A8BA8EB9BF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A78CB84-FEBE-44FA-9513-FFB1CD0D5F7E}"/>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4011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D357EA81-CEDE-4EFD-BCE8-A97A2BC2DE2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6E7409C4-E822-4A23-9F48-A708DF47079E}"/>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B4B473C-30E2-452A-8F1C-DE5A29EEAAFD}"/>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C377722B-D641-433F-BBF7-63EF6E0433C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AA8B93F-D405-40CD-8E6C-49220E81FD9C}"/>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18907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1C2D0E5-31CB-4D4C-A626-BF999FE05DB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0BB0C7F3-9C02-453B-A14B-0A4F8F6E0355}"/>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3F6D65A-2FFB-417D-A527-F2B187CE168C}"/>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7D0E57F9-424D-4E2E-A9FE-9828DBDC8B9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A249721-B7F0-4DEE-A64C-6470A171D324}"/>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135847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BAAAD-6731-4D99-BB82-541B364B0654}"/>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746874A2-11D4-4062-B233-2887168839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C9DFC261-5E6D-46CA-8593-4F93B5D1E6AC}"/>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D91F1CCE-DB43-4D81-BD2A-2971F5699E5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31EFE3C-5B07-4068-9376-566782844BF4}"/>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236594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045D3F5-133C-4CBB-A3E9-06825A299B5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5CBCDD8-FC3F-4010-9178-D2CC95D7FA5D}"/>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6B1EE352-C236-4BF3-8CC3-11FE28FA944D}"/>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CBC9B965-A6DE-468E-BC5C-19E2393955EE}"/>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6" name="מציין מיקום של כותרת תחתונה 5">
            <a:extLst>
              <a:ext uri="{FF2B5EF4-FFF2-40B4-BE49-F238E27FC236}">
                <a16:creationId xmlns:a16="http://schemas.microsoft.com/office/drawing/2014/main" id="{73C3B682-8ACD-4413-8F8A-DF3256B69C6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58DB2F5D-ED39-45EF-A755-6D80709151E0}"/>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4178233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61FDA12-51BC-4026-A37E-CD4E844F88DD}"/>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1D76A81-DA5D-4094-8371-F4006AC26B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676ED9BA-9728-461D-AE68-B041B29C1FB1}"/>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12C5F83E-B4DB-4905-84D6-58394EEC8D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2A0C5715-F99B-4DF0-83F7-1A650199959A}"/>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88E7E103-F4E1-4D52-BE41-B8168489DB37}"/>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8" name="מציין מיקום של כותרת תחתונה 7">
            <a:extLst>
              <a:ext uri="{FF2B5EF4-FFF2-40B4-BE49-F238E27FC236}">
                <a16:creationId xmlns:a16="http://schemas.microsoft.com/office/drawing/2014/main" id="{60DA16A3-3C8E-423F-8DFF-B5B0CEF9ABE9}"/>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5039F96C-99CF-49C9-9FA3-9D13B68C4F24}"/>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3747308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44433EE-0206-4785-9929-980E2521977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23F14C6E-33D3-43CC-BE18-1E23BCF9336F}"/>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4" name="מציין מיקום של כותרת תחתונה 3">
            <a:extLst>
              <a:ext uri="{FF2B5EF4-FFF2-40B4-BE49-F238E27FC236}">
                <a16:creationId xmlns:a16="http://schemas.microsoft.com/office/drawing/2014/main" id="{4901F1AB-4DD6-479D-BEDF-B4E1443C9098}"/>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6D9C228D-C443-4CD8-99F6-8AFBC782F20E}"/>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2475329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F5E0C4B7-751C-4915-9D5E-BF45B80420E1}"/>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3" name="מציין מיקום של כותרת תחתונה 2">
            <a:extLst>
              <a:ext uri="{FF2B5EF4-FFF2-40B4-BE49-F238E27FC236}">
                <a16:creationId xmlns:a16="http://schemas.microsoft.com/office/drawing/2014/main" id="{79C95235-8DA4-43E5-951F-5B96D60FBDDA}"/>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62CE1B28-E85F-4F2B-9B7F-ED37FC9F37AC}"/>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3433275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E4C35E3-85D5-439C-9737-526478666A4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1421905-0C1F-41F1-8F3F-A0ABF09140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2F31D626-454B-4E87-9779-B06EAC3C3E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BD1B087-DBCB-4165-AF3A-89CDAE791378}"/>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6" name="מציין מיקום של כותרת תחתונה 5">
            <a:extLst>
              <a:ext uri="{FF2B5EF4-FFF2-40B4-BE49-F238E27FC236}">
                <a16:creationId xmlns:a16="http://schemas.microsoft.com/office/drawing/2014/main" id="{7FABF2E7-1DF5-444D-84E0-921AC54F057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38359674-F58E-4A19-82B6-8FDFB7B1F939}"/>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2652739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E7CAAD7-B705-4C2B-AE7A-50A2065A3D6F}"/>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BC1DF3CA-B78A-48CA-991A-AA0D3CA6DF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C11C0C88-B2EA-4DC3-AD37-A7B8960086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418E9D0-A649-4299-94D1-0F063BCA1AF0}"/>
              </a:ext>
            </a:extLst>
          </p:cNvPr>
          <p:cNvSpPr>
            <a:spLocks noGrp="1"/>
          </p:cNvSpPr>
          <p:nvPr>
            <p:ph type="dt" sz="half" idx="10"/>
          </p:nvPr>
        </p:nvSpPr>
        <p:spPr/>
        <p:txBody>
          <a:bodyPr/>
          <a:lstStyle/>
          <a:p>
            <a:fld id="{1E719D59-58CD-4611-9303-69A7F010DBF4}" type="datetimeFigureOut">
              <a:rPr lang="he-IL" smtClean="0"/>
              <a:t>ב'/כסלו/תשפ"ב</a:t>
            </a:fld>
            <a:endParaRPr lang="he-IL"/>
          </a:p>
        </p:txBody>
      </p:sp>
      <p:sp>
        <p:nvSpPr>
          <p:cNvPr id="6" name="מציין מיקום של כותרת תחתונה 5">
            <a:extLst>
              <a:ext uri="{FF2B5EF4-FFF2-40B4-BE49-F238E27FC236}">
                <a16:creationId xmlns:a16="http://schemas.microsoft.com/office/drawing/2014/main" id="{F477CE70-1E50-4155-B787-D8F5D210C02B}"/>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14756C10-A7A0-46A2-9BB6-3993D5E1A272}"/>
              </a:ext>
            </a:extLst>
          </p:cNvPr>
          <p:cNvSpPr>
            <a:spLocks noGrp="1"/>
          </p:cNvSpPr>
          <p:nvPr>
            <p:ph type="sldNum" sz="quarter" idx="12"/>
          </p:nvPr>
        </p:nvSpPr>
        <p:spPr/>
        <p:txBody>
          <a:bodyPr/>
          <a:lstStyle/>
          <a:p>
            <a:fld id="{EB774D72-17B1-489C-BD91-F99BB1D90D88}" type="slidenum">
              <a:rPr lang="he-IL" smtClean="0"/>
              <a:t>‹#›</a:t>
            </a:fld>
            <a:endParaRPr lang="he-IL"/>
          </a:p>
        </p:txBody>
      </p:sp>
    </p:spTree>
    <p:extLst>
      <p:ext uri="{BB962C8B-B14F-4D97-AF65-F5344CB8AC3E}">
        <p14:creationId xmlns:p14="http://schemas.microsoft.com/office/powerpoint/2010/main" val="3343737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24BC420-FD6F-4338-BE06-83662EDB1CE1}"/>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6F07A81-07F4-4E5D-9BB2-4BB28D843DA1}"/>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FFA739C0-FC9E-42D4-86A1-411985F60D3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E719D59-58CD-4611-9303-69A7F010DBF4}"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D0DA15DE-192F-4EC6-B502-A856569D34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5F9E9E9D-2535-430C-94E3-6B873ADF67D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B774D72-17B1-489C-BD91-F99BB1D90D88}" type="slidenum">
              <a:rPr lang="he-IL" smtClean="0"/>
              <a:t>‹#›</a:t>
            </a:fld>
            <a:endParaRPr lang="he-IL"/>
          </a:p>
        </p:txBody>
      </p:sp>
    </p:spTree>
    <p:extLst>
      <p:ext uri="{BB962C8B-B14F-4D97-AF65-F5344CB8AC3E}">
        <p14:creationId xmlns:p14="http://schemas.microsoft.com/office/powerpoint/2010/main" val="630870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A4576C4-EB10-473E-9AE6-C712CA5B6E9E}"/>
              </a:ext>
            </a:extLst>
          </p:cNvPr>
          <p:cNvSpPr>
            <a:spLocks noGrp="1"/>
          </p:cNvSpPr>
          <p:nvPr>
            <p:ph type="ctrTitle"/>
          </p:nvPr>
        </p:nvSpPr>
        <p:spPr/>
        <p:txBody>
          <a:bodyPr/>
          <a:lstStyle/>
          <a:p>
            <a:endParaRPr lang="he-IL"/>
          </a:p>
        </p:txBody>
      </p:sp>
      <p:sp>
        <p:nvSpPr>
          <p:cNvPr id="3" name="כותרת משנה 2">
            <a:extLst>
              <a:ext uri="{FF2B5EF4-FFF2-40B4-BE49-F238E27FC236}">
                <a16:creationId xmlns:a16="http://schemas.microsoft.com/office/drawing/2014/main" id="{3D2098E3-138F-41C1-9D0E-ED0D8A52E43C}"/>
              </a:ext>
            </a:extLst>
          </p:cNvPr>
          <p:cNvSpPr>
            <a:spLocks noGrp="1"/>
          </p:cNvSpPr>
          <p:nvPr>
            <p:ph type="subTitle" idx="1"/>
          </p:nvPr>
        </p:nvSpPr>
        <p:spPr/>
        <p:txBody>
          <a:bodyPr/>
          <a:lstStyle/>
          <a:p>
            <a:endParaRPr lang="he-IL"/>
          </a:p>
        </p:txBody>
      </p:sp>
    </p:spTree>
    <p:extLst>
      <p:ext uri="{BB962C8B-B14F-4D97-AF65-F5344CB8AC3E}">
        <p14:creationId xmlns:p14="http://schemas.microsoft.com/office/powerpoint/2010/main" val="1665865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err="1"/>
              <a:t>הרש"ר</a:t>
            </a:r>
            <a:r>
              <a:rPr lang="he-IL" dirty="0"/>
              <a:t> הירש</a:t>
            </a:r>
          </a:p>
        </p:txBody>
      </p:sp>
      <p:graphicFrame>
        <p:nvGraphicFramePr>
          <p:cNvPr id="5" name="מציין מיקום תוכן 4"/>
          <p:cNvGraphicFramePr>
            <a:graphicFrameLocks noGrp="1"/>
          </p:cNvGraphicFramePr>
          <p:nvPr>
            <p:ph sz="half" idx="1"/>
          </p:nvPr>
        </p:nvGraphicFramePr>
        <p:xfrm>
          <a:off x="606367" y="743800"/>
          <a:ext cx="5181614" cy="7395147"/>
        </p:xfrm>
        <a:graphic>
          <a:graphicData uri="http://schemas.openxmlformats.org/drawingml/2006/table">
            <a:tbl>
              <a:tblPr rtl="1">
                <a:tableStyleId>{5C22544A-7EE6-4342-B048-85BDC9FD1C3A}</a:tableStyleId>
              </a:tblPr>
              <a:tblGrid>
                <a:gridCol w="5181614">
                  <a:extLst>
                    <a:ext uri="{9D8B030D-6E8A-4147-A177-3AD203B41FA5}">
                      <a16:colId xmlns:a16="http://schemas.microsoft.com/office/drawing/2014/main" val="20000"/>
                    </a:ext>
                  </a:extLst>
                </a:gridCol>
              </a:tblGrid>
              <a:tr h="6331510">
                <a:tc>
                  <a:txBody>
                    <a:bodyPr/>
                    <a:lstStyle/>
                    <a:p>
                      <a:pPr algn="r" rtl="1">
                        <a:lnSpc>
                          <a:spcPct val="107000"/>
                        </a:lnSpc>
                        <a:spcAft>
                          <a:spcPts val="800"/>
                        </a:spcAft>
                      </a:pPr>
                      <a:r>
                        <a:rPr lang="he-IL" sz="1400" dirty="0">
                          <a:effectLst/>
                        </a:rPr>
                        <a:t>הַדִּין </a:t>
                      </a:r>
                      <a:r>
                        <a:rPr lang="he-IL" sz="1400" dirty="0" err="1">
                          <a:effectLst/>
                        </a:rPr>
                        <a:t>הָאֱלֹהִי</a:t>
                      </a:r>
                      <a:r>
                        <a:rPr lang="he-IL" sz="1400" dirty="0">
                          <a:effectLst/>
                        </a:rPr>
                        <a:t> </a:t>
                      </a:r>
                      <a:r>
                        <a:rPr lang="he-IL" sz="1400" dirty="0">
                          <a:solidFill>
                            <a:srgbClr val="FF0000"/>
                          </a:solidFill>
                          <a:effectLst/>
                        </a:rPr>
                        <a:t>גָּזַר קְלָלָה עַל הָאֲדָמָה וְעַל הַנָּחָשׁ; אַךְ אֵין בּוֹ רֶמֶז לַקְּלָלָה שֶׁנֶּאֶמְרָה עַל הָאָדָם. הָאָדָם לֹא </a:t>
                      </a:r>
                      <a:r>
                        <a:rPr lang="he-IL" sz="1400" dirty="0" err="1">
                          <a:solidFill>
                            <a:srgbClr val="FF0000"/>
                          </a:solidFill>
                          <a:effectLst/>
                        </a:rPr>
                        <a:t>נִתְקַלֵּל</a:t>
                      </a:r>
                      <a:r>
                        <a:rPr lang="he-IL" sz="1400" dirty="0">
                          <a:solidFill>
                            <a:srgbClr val="FF0000"/>
                          </a:solidFill>
                          <a:effectLst/>
                        </a:rPr>
                        <a:t> כָּל עִקָּר</a:t>
                      </a:r>
                      <a:r>
                        <a:rPr lang="he-IL" sz="1400" dirty="0">
                          <a:effectLst/>
                        </a:rPr>
                        <a:t>. דָּבָר לֹא נִשְׁתַּנָּה </a:t>
                      </a:r>
                      <a:r>
                        <a:rPr lang="he-IL" sz="1400" dirty="0" err="1">
                          <a:effectLst/>
                        </a:rPr>
                        <a:t>בְּיִעוּדו</a:t>
                      </a:r>
                      <a:r>
                        <a:rPr lang="he-IL" sz="1400" dirty="0">
                          <a:effectLst/>
                        </a:rPr>
                        <a:t>ֹ הַנַּעֲלֶה וּבְכָשְׁרוֹ לְמַלֵּא אֶת </a:t>
                      </a:r>
                      <a:r>
                        <a:rPr lang="he-IL" sz="1400" dirty="0" err="1">
                          <a:effectLst/>
                        </a:rPr>
                        <a:t>יִעוּדו</a:t>
                      </a:r>
                      <a:r>
                        <a:rPr lang="he-IL" sz="1400" dirty="0">
                          <a:effectLst/>
                        </a:rPr>
                        <a:t>ֹ. רַק הַתְּנָאִים הַחִיצוֹנִיִּים </a:t>
                      </a:r>
                      <a:r>
                        <a:rPr lang="he-IL" sz="1400" dirty="0" err="1">
                          <a:effectLst/>
                        </a:rPr>
                        <a:t>נִשְׁתַּנּו</a:t>
                      </a:r>
                      <a:r>
                        <a:rPr lang="he-IL" sz="1400" dirty="0">
                          <a:effectLst/>
                        </a:rPr>
                        <a:t>ּ – לְמַעֲנוֹ וּלְטוֹבָתוֹ; </a:t>
                      </a:r>
                      <a:r>
                        <a:rPr lang="he-IL" sz="1400" dirty="0" err="1">
                          <a:effectLst/>
                        </a:rPr>
                        <a:t>נִתְחַלְּפָה</a:t>
                      </a:r>
                      <a:r>
                        <a:rPr lang="he-IL" sz="1400" dirty="0">
                          <a:effectLst/>
                        </a:rPr>
                        <a:t> הַזִּירָה, שֶׁעָלֶיהָ יְמַלֵּא אֶת תַּפְקִידוֹ. וְאִלּוּ הַתַּפְקִיד עַצְמוֹ, </a:t>
                      </a:r>
                      <a:r>
                        <a:rPr lang="he-IL" sz="1400" dirty="0" err="1">
                          <a:effectLst/>
                        </a:rPr>
                        <a:t>יִעוּדו</a:t>
                      </a:r>
                      <a:r>
                        <a:rPr lang="he-IL" sz="1400" dirty="0">
                          <a:effectLst/>
                        </a:rPr>
                        <a:t>ֹ </a:t>
                      </a:r>
                      <a:r>
                        <a:rPr lang="he-IL" sz="1400" dirty="0" err="1">
                          <a:effectLst/>
                        </a:rPr>
                        <a:t>הָאֱלֹהִי</a:t>
                      </a:r>
                      <a:r>
                        <a:rPr lang="he-IL" sz="1400" dirty="0">
                          <a:effectLst/>
                        </a:rPr>
                        <a:t> וְכָשְׁרוֹ </a:t>
                      </a:r>
                      <a:r>
                        <a:rPr lang="he-IL" sz="1400" dirty="0" err="1">
                          <a:effectLst/>
                        </a:rPr>
                        <a:t>לְמַלְּאו</a:t>
                      </a:r>
                      <a:r>
                        <a:rPr lang="he-IL" sz="1400" dirty="0">
                          <a:effectLst/>
                        </a:rPr>
                        <a:t>ֹ, לֹא </a:t>
                      </a:r>
                      <a:r>
                        <a:rPr lang="he-IL" sz="1400" dirty="0" err="1">
                          <a:effectLst/>
                        </a:rPr>
                        <a:t>נִשְׁתַּנּו</a:t>
                      </a:r>
                      <a:r>
                        <a:rPr lang="he-IL" sz="1400" dirty="0">
                          <a:effectLst/>
                        </a:rPr>
                        <a:t>ּ כִּמְלוֹא נִימָה. גַּם הַיּוֹם נִבְרָא כָּל אָדָם בְּטָהֳרָה – כְּאָדָם הָרִאשׁוֹן בִּשְׁעָתוֹ; גַּם הַיּוֹם נוֹלָד כָּל יֶלֶד כְּמַלְאָךְ, לְמַעַן יִחְיֶה וְיִהְיֶה לְאָדָם, הֲרֵי זוֹ אַחַת מִנְּקֻדּוֹת הַיְּסוֹד שֶׁל תּוֹרַת יִשְׂרָאֵל וְחַיֵּי הַיְּהוּדִי. אוּלָם, </a:t>
                      </a:r>
                      <a:r>
                        <a:rPr lang="he-IL" sz="1400" dirty="0">
                          <a:solidFill>
                            <a:srgbClr val="FF0000"/>
                          </a:solidFill>
                          <a:effectLst/>
                        </a:rPr>
                        <a:t>מַה נוֹאֶשֶׁת </a:t>
                      </a:r>
                      <a:r>
                        <a:rPr lang="he-IL" sz="1400" dirty="0" err="1">
                          <a:solidFill>
                            <a:srgbClr val="FF0000"/>
                          </a:solidFill>
                          <a:effectLst/>
                        </a:rPr>
                        <a:t>תִּקְוַת</a:t>
                      </a:r>
                      <a:r>
                        <a:rPr lang="he-IL" sz="1400" dirty="0">
                          <a:solidFill>
                            <a:srgbClr val="FF0000"/>
                          </a:solidFill>
                          <a:effectLst/>
                        </a:rPr>
                        <a:t> הָאָדָם, מִשֶּׁטּוֹעִים כָּפְרוּ בְּטָהֳרָתוֹ. </a:t>
                      </a:r>
                      <a:r>
                        <a:rPr lang="he-IL" sz="1400" dirty="0">
                          <a:effectLst/>
                        </a:rPr>
                        <a:t>הִנֵּה, עַל יְסוֹד מַעֲשֵׂה גַּן עֵדֶן בָּדוּ לָהֶם שֶׁקֶר, הַחוֹתֵר תַּחַת עֲתִידוֹ הַמּוּסָרִי שֶׁל הָאָדָם. מִכָּאן לָמְדוּ אֶת אֱמוּנַת הַחֵטְא הַקַּדְמוֹן; </a:t>
                      </a:r>
                      <a:r>
                        <a:rPr lang="he-IL" sz="1400" dirty="0">
                          <a:solidFill>
                            <a:srgbClr val="FF0000"/>
                          </a:solidFill>
                          <a:effectLst/>
                        </a:rPr>
                        <a:t>עַל יְסוֹד זֶה בָּנוּ בִּנְיָן רוּחָנִי, אֲשֶׁר הַיְּהוּדִי מִתְנַגֵּד לוֹ מֵעֶצֶם מַהוּתוֹ. </a:t>
                      </a:r>
                      <a:r>
                        <a:rPr lang="he-IL" sz="1400" dirty="0">
                          <a:effectLst/>
                        </a:rPr>
                        <a:t>אֱמֶת, הַחֵטְא הַזֶּה הוֹרִישׁ לְכָל צֶאֱצָאֵי אָדָם תַּפְקִיד חָדָשׁ בְּתַכְלִית: עֲלֵיהֶם לִחְיוֹת בָּאֲדָמָה, שֶׁנִּטְּלָה מִמֶּנָּה הַהַרְמוֹנְיָה עִם הָאָדָם; שֶׁכֵּן הַחֵטְא הַזֶּה חוֹזֵר וְנִשְׁנֶה בְּכָל עֵת: וּבְעֶצֶם </a:t>
                      </a:r>
                      <a:r>
                        <a:rPr lang="he-IL" sz="1400" dirty="0" err="1">
                          <a:effectLst/>
                        </a:rPr>
                        <a:t>הַנִּגּוּד</a:t>
                      </a:r>
                      <a:r>
                        <a:rPr lang="he-IL" sz="1400" dirty="0">
                          <a:effectLst/>
                        </a:rPr>
                        <a:t> בֵּין הָאָדָם לָאֲדָמָה </a:t>
                      </a:r>
                      <a:r>
                        <a:rPr lang="he-IL" sz="1400" dirty="0" err="1">
                          <a:effectLst/>
                        </a:rPr>
                        <a:t>וּב</a:t>
                      </a:r>
                      <a:r>
                        <a:rPr lang="he-IL" sz="1400" dirty="0">
                          <a:effectLst/>
                        </a:rPr>
                        <a:t>ְ"אִמּוּנֵי הַהִתְנַזְּרוּת" הַתְּלוּיִים בּוֹ, יִתְחַנֵּךְ הָאָדָם לִקְרַאת הַשְּׁלֵמוּת הַמּוּסָרִית, </a:t>
                      </a:r>
                      <a:r>
                        <a:rPr lang="he-IL" sz="1400" dirty="0" err="1">
                          <a:effectLst/>
                        </a:rPr>
                        <a:t>שֶׁתִּסְלֹל</a:t>
                      </a:r>
                      <a:r>
                        <a:rPr lang="he-IL" sz="1400" dirty="0">
                          <a:effectLst/>
                        </a:rPr>
                        <a:t> אֶת הַדֶּרֶךְ לְשׁוּבוֹ אֶל גַּן עֵדֶן. אַךְ אִם סְבוּרִים עַל יְסוֹד זֶה, שֶׁהַחֵטְא "טָבוּעַ" בָּאָדָם, שֶׁאִבֵּד אֶת כָּשְׁרוֹ לִהְיוֹת טוֹב, שֶׁנֶּאֱלָץ מֵעַתָּה לַחְטֹא - הֲרֵי הַיַּהֲדוּת מוֹחָה עַל כָּךְ מְחָאָה נִמְרֶצֶת. ה</a:t>
                      </a:r>
                      <a:r>
                        <a:rPr lang="he-IL" sz="1400" dirty="0">
                          <a:solidFill>
                            <a:srgbClr val="FF0000"/>
                          </a:solidFill>
                          <a:effectLst/>
                        </a:rPr>
                        <a:t>ָאָדָם כִּפְרָט וְהָאֱנוֹשׁוּת כִּכְלָל, יְכוֹלִים בְּכָל עֵת לַחֲזֹר אֶל ה' וְלָשׁוּב לְגַן עֵדֶן עֲלֵי אֲדָמוֹת</a:t>
                      </a:r>
                      <a:r>
                        <a:rPr lang="he-IL" sz="1400" dirty="0">
                          <a:effectLst/>
                        </a:rPr>
                        <a:t>. לְשֵׁם כָּךְ אֵין צֹרֶךְ בְּאֶמְצְעִי אַחֵר - פְּרָט </a:t>
                      </a:r>
                      <a:r>
                        <a:rPr lang="he-IL" sz="1400" dirty="0">
                          <a:solidFill>
                            <a:srgbClr val="FF0000"/>
                          </a:solidFill>
                          <a:effectLst/>
                        </a:rPr>
                        <a:t>לְנֶאֱמָנוּת לַחוֹבָה</a:t>
                      </a:r>
                      <a:r>
                        <a:rPr lang="he-IL" sz="1400" dirty="0">
                          <a:effectLst/>
                        </a:rPr>
                        <a:t>, שֶׁכָּל אָדָם מְסֻגָּל לָהּ. לְשֵׁם כָּךְ אֵין צֹרֶךְ </a:t>
                      </a:r>
                      <a:r>
                        <a:rPr lang="he-IL" sz="1400" dirty="0" err="1">
                          <a:effectLst/>
                        </a:rPr>
                        <a:t>בִּמְתַוֵּך</a:t>
                      </a:r>
                      <a:r>
                        <a:rPr lang="he-IL" sz="1400" dirty="0">
                          <a:effectLst/>
                        </a:rPr>
                        <a:t>ְ שֶׁמֵּת וְקָם לִתְחִיָּה. עַל כָּךְ יָעִידוּ כָּל תּוֹלְדוֹת יִשְׂרָאֵל. מֵהֶן לָמַדְנוּ, כִּי ה' קָרוֹב אֶל אָדָם טָהוֹר, כְּדֶרֶךְ שֶׁהָיָה קָרוֹב אֶל אָדָם הָרִאשׁוֹן קֹדֶם הַחֵטְא. אַבְרָהָם, מֹשֶׁה, יְשַׁעְיָהוּ וְיִרְמְיָהוּ לֹא זָכוּ בְּקִרְבַת ה' אֶלָּא בִּזְכוּת נֶאֱמָנוּתָם לְחוֹבָתָם. הָעִקָּר הָרִאשׁוֹן שֶׁל הַיַּהֲדוּת הוּא הָאֵל הַיָּחִיד </a:t>
                      </a:r>
                      <a:r>
                        <a:rPr lang="he-IL" sz="1400" dirty="0" err="1">
                          <a:effectLst/>
                        </a:rPr>
                        <a:t>הַחָפְשִׁי</a:t>
                      </a:r>
                      <a:r>
                        <a:rPr lang="he-IL" sz="1400" dirty="0">
                          <a:effectLst/>
                        </a:rPr>
                        <a:t>; בְּצִדּוֹ וּבְסָמוּךְ לוֹ הָעִקָּר הַשֵּׁנִי: הָאָדָם הַטָּהוֹר </a:t>
                      </a:r>
                      <a:r>
                        <a:rPr lang="he-IL" sz="1400" dirty="0" err="1">
                          <a:effectLst/>
                        </a:rPr>
                        <a:t>הַחָפְשִׁי</a:t>
                      </a:r>
                      <a:r>
                        <a:rPr lang="he-IL" sz="1400" dirty="0">
                          <a:effectLst/>
                        </a:rPr>
                        <a:t>; תּוֹרַת הַחֵטְא הַקַּדְמוֹן הִיא טָעוּת מְצַעֶרֶת שֶׁל אֱמוּנָה זָרָה. כִּסְבוּרִים הֵם שֶׁהַחֵטְא טָבוּעַ בָּאָדָם כְּתוֹצָאָה מִן הַחֵטְא הַזֶּה; וְאֵין הָאָדָם מְסֻגָּל </a:t>
                      </a:r>
                      <a:r>
                        <a:rPr lang="he-IL" sz="1400" dirty="0" err="1">
                          <a:effectLst/>
                        </a:rPr>
                        <a:t>לְהִנָּצֵל</a:t>
                      </a:r>
                      <a:r>
                        <a:rPr lang="he-IL" sz="1400" dirty="0">
                          <a:effectLst/>
                        </a:rPr>
                        <a:t> מִקִּלְלַת הַחֵטְא, אֶלָּא בִּזְכוּת הָאֱמוּנָה בְּעֻבְדָּה </a:t>
                      </a:r>
                      <a:r>
                        <a:rPr lang="he-IL" sz="1400" dirty="0" err="1">
                          <a:effectLst/>
                        </a:rPr>
                        <a:t>מְסֻיֶּמֶת</a:t>
                      </a:r>
                      <a:r>
                        <a:rPr lang="he-IL" sz="1400" dirty="0">
                          <a:effectLst/>
                        </a:rPr>
                        <a:t>. אוּלָם, אֵין זֵכֶר בְּמַעֲשֵׂה גַּן עֵדֶן לַקְּלָלָה הָאֲמוּרָה עַל הָאָדָם. וְגַם הַיּוֹם מִתְוַדֶּה כָּל יְהוּדִי לִפְנֵי ה': "נְשָׁמָה שֶׁנָּתַתָּ בִּי טְהוֹרָה הִיא"; וְאֵין הַדָּבָר תָּלוּי אֶלָּא בִּי – לְשָׁמְרָהּ בְּקִרְבִּי בְּטָהֳרָה וּלְהַחְזִירָהּ לְיָדְךָ בְּטָהֳרָה. </a:t>
                      </a:r>
                      <a:endParaRPr lang="en-US" sz="1400" dirty="0">
                        <a:effectLst/>
                      </a:endParaRPr>
                    </a:p>
                    <a:p>
                      <a:pPr algn="r" rtl="1">
                        <a:lnSpc>
                          <a:spcPct val="107000"/>
                        </a:lnSpc>
                        <a:spcAft>
                          <a:spcPts val="800"/>
                        </a:spcAft>
                      </a:pPr>
                      <a:r>
                        <a:rPr lang="he-IL" sz="1400" dirty="0">
                          <a:effectLst/>
                        </a:rPr>
                        <a:t>וְכָךְ הוֹרוּ חֲכָמֵינוּ: "אֵין דּוֹר שֶׁאֵין בּוֹ כְּאַבְרָהָם, אֵין דּוֹר שֶׁאֵין בּוֹ כְּיַעֲקֹב, כְּמֹשֶׁה כִּשְׁמוּאֵל" (בראשית רבה, נו, ט). בְּכָל דּוֹר וּבְכָל תְּקוּפָה יָכוֹל הָאָדָם לַעֲלוֹת לְפִסְגַּת הַמּוּסָר וְהָרוּחַ.</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8908" marR="48908" marT="0" marB="0" anchor="ctr"/>
                </a:tc>
                <a:extLst>
                  <a:ext uri="{0D108BD9-81ED-4DB2-BD59-A6C34878D82A}">
                    <a16:rowId xmlns:a16="http://schemas.microsoft.com/office/drawing/2014/main" val="10000"/>
                  </a:ext>
                </a:extLst>
              </a:tr>
            </a:tbl>
          </a:graphicData>
        </a:graphic>
      </p:graphicFrame>
      <p:graphicFrame>
        <p:nvGraphicFramePr>
          <p:cNvPr id="7" name="מציין מיקום תוכן 6"/>
          <p:cNvGraphicFramePr>
            <a:graphicFrameLocks noGrp="1"/>
          </p:cNvGraphicFramePr>
          <p:nvPr>
            <p:ph sz="half" idx="2"/>
          </p:nvPr>
        </p:nvGraphicFramePr>
        <p:xfrm>
          <a:off x="6172200" y="1825625"/>
          <a:ext cx="5181600" cy="5953760"/>
        </p:xfrm>
        <a:graphic>
          <a:graphicData uri="http://schemas.openxmlformats.org/drawingml/2006/table">
            <a:tbl>
              <a:tblPr rtl="1" firstRow="1" bandRow="1">
                <a:tableStyleId>{5C22544A-7EE6-4342-B048-85BDC9FD1C3A}</a:tableStyleId>
              </a:tblPr>
              <a:tblGrid>
                <a:gridCol w="1727200">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727200">
                  <a:extLst>
                    <a:ext uri="{9D8B030D-6E8A-4147-A177-3AD203B41FA5}">
                      <a16:colId xmlns:a16="http://schemas.microsoft.com/office/drawing/2014/main" val="20002"/>
                    </a:ext>
                  </a:extLst>
                </a:gridCol>
              </a:tblGrid>
              <a:tr h="370840">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dirty="0"/>
                        <a:t>יהדות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dirty="0"/>
                        <a:t>נצרות(טועים)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r>
                        <a:rPr lang="he-IL" dirty="0"/>
                        <a:t>נחש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rtl="1"/>
                      <a:r>
                        <a:rPr lang="he-IL" dirty="0"/>
                        <a:t>קיבל קללה ("ארור תהיה")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dirty="0"/>
                    </a:p>
                  </a:txBody>
                  <a:tcPr/>
                </a:tc>
                <a:extLst>
                  <a:ext uri="{0D108BD9-81ED-4DB2-BD59-A6C34878D82A}">
                    <a16:rowId xmlns:a16="http://schemas.microsoft.com/office/drawing/2014/main" val="10001"/>
                  </a:ext>
                </a:extLst>
              </a:tr>
              <a:tr h="370840">
                <a:tc>
                  <a:txBody>
                    <a:bodyPr/>
                    <a:lstStyle/>
                    <a:p>
                      <a:pPr rtl="1"/>
                      <a:r>
                        <a:rPr lang="he-IL" dirty="0"/>
                        <a:t>אדמה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rtl="1"/>
                      <a:r>
                        <a:rPr lang="he-IL" dirty="0"/>
                        <a:t>קבלה קללה </a:t>
                      </a:r>
                    </a:p>
                    <a:p>
                      <a:pPr rtl="1"/>
                      <a:r>
                        <a:rPr lang="he-IL" dirty="0"/>
                        <a:t>( "ארורה האדמה בעבורך")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r>
                        <a:rPr lang="he-IL" dirty="0"/>
                        <a:t>אדם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dirty="0"/>
                        <a:t>נענש</a:t>
                      </a:r>
                      <a:r>
                        <a:rPr lang="he-IL" baseline="0" dirty="0"/>
                        <a:t> אך לא קולל.</a:t>
                      </a:r>
                    </a:p>
                    <a:p>
                      <a:pPr rtl="1"/>
                      <a:r>
                        <a:rPr lang="he-IL" baseline="0" dirty="0"/>
                        <a:t>מהותו ויכולותיו לא השתנו רק התנאים החיצונים השתנו( גירוש מגן עדן)</a:t>
                      </a:r>
                    </a:p>
                    <a:p>
                      <a:pPr rtl="1"/>
                      <a:r>
                        <a:rPr lang="he-IL" baseline="0" dirty="0"/>
                        <a:t>תפקידו נשאר כמו שהיה והוא יכול לחזור למצב של גן עדן ע"י נאמנות לחובה( קיום מצוות)</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dirty="0"/>
                        <a:t>קולל- מהותו שונתה- החטא הקדמון</a:t>
                      </a:r>
                    </a:p>
                    <a:p>
                      <a:pPr rtl="1"/>
                      <a:r>
                        <a:rPr lang="he-IL" dirty="0"/>
                        <a:t>האדם ירד ממדרגתו ואינו יכול לחזור אליה ולכן מזקק למתווך- ישו /הכומר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rtl="1"/>
                      <a:r>
                        <a:rPr lang="he-IL" dirty="0"/>
                        <a:t>המשמעות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dirty="0"/>
                        <a:t>יש מקום לתשובה וזה</a:t>
                      </a:r>
                      <a:r>
                        <a:rPr lang="he-IL" baseline="0" dirty="0"/>
                        <a:t> תפקידו של האדם</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dirty="0"/>
                        <a:t>אין תיקון- מצב של </a:t>
                      </a:r>
                      <a:r>
                        <a:rPr lang="he-IL" dirty="0" err="1"/>
                        <a:t>יאוש</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pic>
        <p:nvPicPr>
          <p:cNvPr id="3" name="תמונה 2"/>
          <p:cNvPicPr>
            <a:picLocks noChangeAspect="1"/>
          </p:cNvPicPr>
          <p:nvPr/>
        </p:nvPicPr>
        <p:blipFill>
          <a:blip r:embed="rId2"/>
          <a:stretch>
            <a:fillRect/>
          </a:stretch>
        </p:blipFill>
        <p:spPr>
          <a:xfrm>
            <a:off x="6924741" y="365125"/>
            <a:ext cx="866775" cy="1114425"/>
          </a:xfrm>
          <a:prstGeom prst="rect">
            <a:avLst/>
          </a:prstGeom>
        </p:spPr>
      </p:pic>
    </p:spTree>
    <p:extLst>
      <p:ext uri="{BB962C8B-B14F-4D97-AF65-F5344CB8AC3E}">
        <p14:creationId xmlns:p14="http://schemas.microsoft.com/office/powerpoint/2010/main" val="43756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half" idx="1"/>
          </p:nvPr>
        </p:nvSpPr>
        <p:spPr/>
        <p:txBody>
          <a:bodyPr>
            <a:normAutofit lnSpcReduction="10000"/>
          </a:bodyPr>
          <a:lstStyle/>
          <a:p>
            <a:pPr marL="0" indent="0">
              <a:buNone/>
            </a:pPr>
            <a:r>
              <a:rPr lang="he-IL" dirty="0"/>
              <a:t>אוּלָם, אֵין זֵכֶר בְּמַעֲשֵׂה גַּן עֵדֶן לַקְּלָלָה הָאֲמוּרָה עַל הָאָדָם. וְגַם הַיּוֹם מִתְוַדֶּה כָּל יְהוּדִי לִפְנֵי ה': "נְשָׁמָה שֶׁנָּתַתָּ בִּי טְהוֹרָה הִיא"; וְאֵין הַדָּבָר תָּלוּי אֶלָּא בִּי – לְשָׁמְרָהּ בְּקִרְבִּי בְּטָהֳרָה וּלְהַחְזִירָהּ לְיָדְךָ בְּטָהֳרָה. </a:t>
            </a:r>
            <a:endParaRPr lang="en-US" dirty="0"/>
          </a:p>
          <a:p>
            <a:pPr marL="0" indent="0">
              <a:buNone/>
            </a:pPr>
            <a:r>
              <a:rPr lang="he-IL" dirty="0"/>
              <a:t>וְכָךְ הוֹרוּ חֲכָמֵינוּ: "אֵין דּוֹר שֶׁאֵין בּוֹ כְּאַבְרָהָם, אֵין דּוֹר שֶׁאֵין בּוֹ כְּיַעֲקֹב, כְּמֹשֶׁה כִּשְׁמוּאֵל" (</a:t>
            </a:r>
            <a:r>
              <a:rPr lang="he-IL" b="1" dirty="0"/>
              <a:t>בראשית רבה</a:t>
            </a:r>
            <a:r>
              <a:rPr lang="he-IL" dirty="0"/>
              <a:t>, נו, ט). בְּכָל דּוֹר וּבְכָל תְּקוּפָה יָכוֹל הָאָדָם לַעֲלוֹת לְפִסְגַּת הַמּוּסָר וְהָרוּחַ.</a:t>
            </a:r>
          </a:p>
        </p:txBody>
      </p:sp>
      <p:sp>
        <p:nvSpPr>
          <p:cNvPr id="4" name="מציין מיקום תוכן 3"/>
          <p:cNvSpPr>
            <a:spLocks noGrp="1"/>
          </p:cNvSpPr>
          <p:nvPr>
            <p:ph sz="half" idx="2"/>
          </p:nvPr>
        </p:nvSpPr>
        <p:spPr/>
        <p:txBody>
          <a:bodyPr>
            <a:normAutofit lnSpcReduction="10000"/>
          </a:bodyPr>
          <a:lstStyle/>
          <a:p>
            <a:pPr marL="0" indent="0">
              <a:buNone/>
            </a:pPr>
            <a:r>
              <a:rPr lang="he-IL" dirty="0">
                <a:solidFill>
                  <a:schemeClr val="accent1">
                    <a:lumMod val="75000"/>
                  </a:schemeClr>
                </a:solidFill>
              </a:rPr>
              <a:t>ההוכחות לטענה:</a:t>
            </a:r>
          </a:p>
          <a:p>
            <a:pPr marL="0" indent="0">
              <a:buNone/>
            </a:pPr>
            <a:r>
              <a:rPr lang="he-IL" dirty="0">
                <a:solidFill>
                  <a:schemeClr val="accent1">
                    <a:lumMod val="75000"/>
                  </a:schemeClr>
                </a:solidFill>
              </a:rPr>
              <a:t>1. הפסוקים בבראשית , המילה ארור מופיעה רק אצל הנחש והאדמה אך לא אצל האדם</a:t>
            </a:r>
          </a:p>
          <a:p>
            <a:pPr marL="0" indent="0">
              <a:buNone/>
            </a:pPr>
            <a:r>
              <a:rPr lang="he-IL" dirty="0">
                <a:solidFill>
                  <a:schemeClr val="accent1">
                    <a:lumMod val="75000"/>
                  </a:schemeClr>
                </a:solidFill>
              </a:rPr>
              <a:t>2. נשמתנו טהורה היא- כפי שאומרים כל בוקר בתפילה.</a:t>
            </a:r>
          </a:p>
          <a:p>
            <a:pPr marL="0" indent="0">
              <a:buNone/>
            </a:pPr>
            <a:r>
              <a:rPr lang="he-IL" dirty="0">
                <a:solidFill>
                  <a:schemeClr val="accent1">
                    <a:lumMod val="75000"/>
                  </a:schemeClr>
                </a:solidFill>
              </a:rPr>
              <a:t>3. בכל דור היו נביאים- כלומר האדם יכול להגיע למדרגה גבוהה.</a:t>
            </a:r>
          </a:p>
          <a:p>
            <a:pPr marL="0" indent="0">
              <a:buNone/>
            </a:pPr>
            <a:endParaRPr lang="he-IL" dirty="0">
              <a:solidFill>
                <a:schemeClr val="accent1">
                  <a:lumMod val="75000"/>
                </a:schemeClr>
              </a:solidFill>
            </a:endParaRPr>
          </a:p>
          <a:p>
            <a:pPr marL="514350" indent="-514350">
              <a:buAutoNum type="arabicPeriod"/>
            </a:pPr>
            <a:endParaRPr lang="he-IL" dirty="0"/>
          </a:p>
        </p:txBody>
      </p:sp>
    </p:spTree>
    <p:extLst>
      <p:ext uri="{BB962C8B-B14F-4D97-AF65-F5344CB8AC3E}">
        <p14:creationId xmlns:p14="http://schemas.microsoft.com/office/powerpoint/2010/main" val="425028883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664</Words>
  <Application>Microsoft Office PowerPoint</Application>
  <PresentationFormat>מסך רחב</PresentationFormat>
  <Paragraphs>25</Paragraphs>
  <Slides>3</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3</vt:i4>
      </vt:variant>
    </vt:vector>
  </HeadingPairs>
  <TitlesOfParts>
    <vt:vector size="7" baseType="lpstr">
      <vt:lpstr>Arial</vt:lpstr>
      <vt:lpstr>Calibri</vt:lpstr>
      <vt:lpstr>Calibri Light</vt:lpstr>
      <vt:lpstr>ערכת נושא Office</vt:lpstr>
      <vt:lpstr>מצגת של PowerPoint‏</vt:lpstr>
      <vt:lpstr>הרש"ר הירש</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1</cp:revision>
  <dcterms:created xsi:type="dcterms:W3CDTF">2021-11-06T19:09:38Z</dcterms:created>
  <dcterms:modified xsi:type="dcterms:W3CDTF">2021-11-06T19:10:37Z</dcterms:modified>
</cp:coreProperties>
</file>