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54" r:id="rId3"/>
    <p:sldId id="363" r:id="rId4"/>
    <p:sldId id="364" r:id="rId5"/>
    <p:sldId id="365" r:id="rId6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1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068"/>
    <a:srgbClr val="5D3DA0"/>
    <a:srgbClr val="474646"/>
    <a:srgbClr val="D10B7C"/>
    <a:srgbClr val="06BAB9"/>
    <a:srgbClr val="1CADE4"/>
    <a:srgbClr val="B5577F"/>
    <a:srgbClr val="E84024"/>
    <a:srgbClr val="F8DD14"/>
    <a:srgbClr val="E09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0" autoAdjust="0"/>
    <p:restoredTop sz="92387" autoAdjust="0"/>
  </p:normalViewPr>
  <p:slideViewPr>
    <p:cSldViewPr snapToGrid="0">
      <p:cViewPr varScale="1">
        <p:scale>
          <a:sx n="107" d="100"/>
          <a:sy n="107" d="100"/>
        </p:scale>
        <p:origin x="582" y="114"/>
      </p:cViewPr>
      <p:guideLst>
        <p:guide orient="horz" pos="2160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CA04A-4E48-4A7B-8392-7933355FFA4B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G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FB2C8-BFB5-48F4-955F-5FCC77674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1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FB2C8-BFB5-48F4-955F-5FCC776746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24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s://lh5.googleusercontent.com/v_Q8Cb69u88fNOYZxkapgbSAkf-MhL-fIH4_YMO2EVb8eUBwXsSYICdlgvYUSELEXY5FPKi8lk553FqcjCHcHXRbElu-zSWEOFQ_cjb9PjCUDozC3COOZQX_aPUgSSYHzMsDvNHyP4Q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1"/>
            <a:ext cx="12192000" cy="591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מלבן 12"/>
          <p:cNvSpPr/>
          <p:nvPr userDrawn="1"/>
        </p:nvSpPr>
        <p:spPr>
          <a:xfrm>
            <a:off x="0" y="1955260"/>
            <a:ext cx="12192000" cy="328794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001794"/>
            <a:ext cx="10058400" cy="2323317"/>
          </a:xfrm>
          <a:noFill/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rgbClr val="474646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787588"/>
          </a:xfrm>
          <a:noFill/>
        </p:spPr>
        <p:txBody>
          <a:bodyPr lIns="91440" rIns="91440">
            <a:normAutofit/>
          </a:bodyPr>
          <a:lstStyle>
            <a:lvl1pPr marL="0" indent="0" algn="ctr">
              <a:buNone/>
              <a:defRPr sz="2400" b="1" cap="all" spc="200" baseline="0">
                <a:solidFill>
                  <a:srgbClr val="5D3DA0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79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58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36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20476"/>
            <a:ext cx="10058400" cy="1450757"/>
          </a:xfr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2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930877"/>
            <a:ext cx="12192000" cy="540344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 algn="ctr"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rgbClr val="D10B7C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2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484747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pPr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6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484747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D10B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D10B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pPr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74646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8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  <p:sp>
        <p:nvSpPr>
          <p:cNvPr id="12" name="מלבן 11"/>
          <p:cNvSpPr/>
          <p:nvPr userDrawn="1"/>
        </p:nvSpPr>
        <p:spPr>
          <a:xfrm>
            <a:off x="0" y="930877"/>
            <a:ext cx="12192000" cy="540344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7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704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rgbClr val="F0F0F0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4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/>
          <p:nvPr userDrawn="1"/>
        </p:nvSpPr>
        <p:spPr>
          <a:xfrm>
            <a:off x="0" y="1796345"/>
            <a:ext cx="12192000" cy="453797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 userDrawn="1"/>
        </p:nvSpPr>
        <p:spPr>
          <a:xfrm>
            <a:off x="0" y="934304"/>
            <a:ext cx="12188840" cy="862041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11512"/>
            <a:ext cx="10058400" cy="38575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  <p:sp>
        <p:nvSpPr>
          <p:cNvPr id="14" name="משולש שווה שוקיים 13"/>
          <p:cNvSpPr/>
          <p:nvPr userDrawn="1"/>
        </p:nvSpPr>
        <p:spPr>
          <a:xfrm rot="10800000">
            <a:off x="9280186" y="1737360"/>
            <a:ext cx="330741" cy="188427"/>
          </a:xfrm>
          <a:prstGeom prst="triangle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50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bg1"/>
          </a:solidFill>
          <a:latin typeface="+mj-lt"/>
          <a:ea typeface="+mj-ea"/>
          <a:cs typeface="+mn-cs"/>
        </a:defRPr>
      </a:lvl1pPr>
    </p:titleStyle>
    <p:bodyStyle>
      <a:lvl1pPr marL="0" indent="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Tx/>
        <a:buNone/>
        <a:defRPr sz="2000" kern="1200">
          <a:solidFill>
            <a:srgbClr val="474646"/>
          </a:solidFill>
          <a:latin typeface="+mn-lt"/>
          <a:ea typeface="+mn-ea"/>
          <a:cs typeface="+mn-cs"/>
        </a:defRPr>
      </a:lvl1pPr>
      <a:lvl2pPr marL="20116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800" kern="1200">
          <a:solidFill>
            <a:srgbClr val="474646"/>
          </a:solidFill>
          <a:latin typeface="+mn-lt"/>
          <a:ea typeface="+mn-ea"/>
          <a:cs typeface="+mn-cs"/>
        </a:defRPr>
      </a:lvl2pPr>
      <a:lvl3pPr marL="38404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3pPr>
      <a:lvl4pPr marL="56692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4pPr>
      <a:lvl5pPr marL="74980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19456" y="2373544"/>
            <a:ext cx="11972544" cy="1782388"/>
          </a:xfrm>
          <a:noFill/>
        </p:spPr>
        <p:txBody>
          <a:bodyPr anchor="ctr">
            <a:normAutofit fontScale="90000"/>
          </a:bodyPr>
          <a:lstStyle/>
          <a:p>
            <a:pPr rtl="0"/>
            <a:r>
              <a:rPr lang="he-IL" b="1" smtClean="0"/>
              <a:t>גזרת </a:t>
            </a:r>
            <a:r>
              <a:rPr lang="he-IL" b="1" dirty="0" smtClean="0"/>
              <a:t>נל"א</a:t>
            </a:r>
            <a:br>
              <a:rPr lang="he-IL" b="1" dirty="0" smtClean="0"/>
            </a:br>
            <a:r>
              <a:rPr lang="he-IL" b="1" dirty="0" smtClean="0">
                <a:solidFill>
                  <a:srgbClr val="5D3DA0"/>
                </a:solidFill>
              </a:rPr>
              <a:t>קמפוס אביב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GB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3999" y="4238781"/>
            <a:ext cx="9144001" cy="787941"/>
          </a:xfrm>
          <a:noFill/>
        </p:spPr>
        <p:txBody>
          <a:bodyPr anchor="ctr">
            <a:noAutofit/>
          </a:bodyPr>
          <a:lstStyle/>
          <a:p>
            <a:r>
              <a:rPr lang="he-IL" sz="1800" b="1" dirty="0" smtClean="0">
                <a:solidFill>
                  <a:srgbClr val="5D3DA0"/>
                </a:solidFill>
              </a:rPr>
              <a:t>לאה </a:t>
            </a:r>
            <a:r>
              <a:rPr lang="he-IL" sz="1800" dirty="0"/>
              <a:t>דרבינובסקי</a:t>
            </a:r>
            <a:endParaRPr lang="en-GB" sz="1800" b="1" dirty="0">
              <a:solidFill>
                <a:srgbClr val="5D3DA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  <p:sp>
        <p:nvSpPr>
          <p:cNvPr id="5" name="מלבן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  <p:sp>
        <p:nvSpPr>
          <p:cNvPr id="6" name="מלבן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3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גזרת </a:t>
            </a:r>
            <a:r>
              <a:rPr lang="he-IL" dirty="0" smtClean="0"/>
              <a:t>נל"א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42356" y="2494430"/>
            <a:ext cx="8507288" cy="1869141"/>
          </a:xfrm>
        </p:spPr>
        <p:txBody>
          <a:bodyPr>
            <a:normAutofit fontScale="92500" lnSpcReduction="10000"/>
          </a:bodyPr>
          <a:lstStyle/>
          <a:p>
            <a:r>
              <a:rPr lang="he-IL" sz="2400" dirty="0"/>
              <a:t>לגזרת נל"א שייכים כל השורשים שלה"פ שלהם היא א'.</a:t>
            </a:r>
          </a:p>
          <a:p>
            <a:r>
              <a:rPr lang="he-IL" sz="2400" dirty="0"/>
              <a:t>לדוגמה: </a:t>
            </a:r>
            <a:r>
              <a:rPr lang="he-IL" sz="3000" b="1" dirty="0"/>
              <a:t>הֶחְבֵּאנוּ</a:t>
            </a:r>
            <a:r>
              <a:rPr lang="he-IL" sz="2400" dirty="0"/>
              <a:t> את המטמון. </a:t>
            </a:r>
          </a:p>
          <a:p>
            <a:r>
              <a:rPr lang="he-IL" sz="2400" dirty="0"/>
              <a:t>שורש: ח-ב-א; בניין: הפעיל</a:t>
            </a:r>
          </a:p>
          <a:p>
            <a:r>
              <a:rPr lang="he-IL" sz="2400" dirty="0"/>
              <a:t>לעיתים ה-א' הופכת ל-י' באנלוגיה לגזרת נלי"ה.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485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5400" cap="all" dirty="0">
                <a:cs typeface="+mn-cs"/>
              </a:rPr>
              <a:t>שורשים ששייכים לגזרת נל"א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2198632"/>
            <a:ext cx="10515600" cy="3805439"/>
          </a:xfrm>
        </p:spPr>
        <p:txBody>
          <a:bodyPr/>
          <a:lstStyle/>
          <a:p>
            <a:pPr marL="114300" indent="0" algn="r" rtl="1">
              <a:buNone/>
            </a:pPr>
            <a:r>
              <a:rPr lang="he-IL" dirty="0"/>
              <a:t>בבניין </a:t>
            </a:r>
            <a:r>
              <a:rPr lang="he-IL" b="1" dirty="0">
                <a:solidFill>
                  <a:srgbClr val="002060"/>
                </a:solidFill>
              </a:rPr>
              <a:t>קל בבינוני פעול </a:t>
            </a:r>
            <a:r>
              <a:rPr lang="he-IL" dirty="0"/>
              <a:t>יש </a:t>
            </a:r>
            <a:r>
              <a:rPr lang="he-IL" b="1" u="sng" dirty="0"/>
              <a:t>אך ורק חמישה שורשים</a:t>
            </a:r>
            <a:r>
              <a:rPr lang="he-IL" dirty="0"/>
              <a:t> שבהם יש אנלוגיה בין גזרת נל"א לבין גזרת נלי"ה.</a:t>
            </a:r>
          </a:p>
          <a:p>
            <a:pPr algn="r" rtl="1"/>
            <a:r>
              <a:rPr lang="he-IL" sz="3600" b="1" dirty="0" smtClean="0">
                <a:solidFill>
                  <a:srgbClr val="C00000"/>
                </a:solidFill>
              </a:rPr>
              <a:t>קָ</a:t>
            </a:r>
            <a:r>
              <a:rPr lang="he-IL" dirty="0" smtClean="0"/>
              <a:t>רוּי (</a:t>
            </a:r>
            <a:r>
              <a:rPr lang="he-IL" dirty="0"/>
              <a:t>קְרוּיִים, קְרוּיוֹת...) משם הפועל: </a:t>
            </a:r>
            <a:r>
              <a:rPr lang="he-IL" dirty="0" smtClean="0"/>
              <a:t>לִקְרוֹא </a:t>
            </a:r>
            <a:r>
              <a:rPr lang="he-IL" b="1" dirty="0" smtClean="0">
                <a:solidFill>
                  <a:srgbClr val="002060"/>
                </a:solidFill>
              </a:rPr>
              <a:t>(</a:t>
            </a:r>
            <a:r>
              <a:rPr lang="he-IL" b="1" dirty="0">
                <a:solidFill>
                  <a:srgbClr val="002060"/>
                </a:solidFill>
              </a:rPr>
              <a:t>שורש: ק-ר-א)</a:t>
            </a:r>
          </a:p>
          <a:p>
            <a:pPr algn="r" rtl="1"/>
            <a:r>
              <a:rPr lang="he-IL" sz="3600" b="1" dirty="0" smtClean="0">
                <a:solidFill>
                  <a:srgbClr val="C00000"/>
                </a:solidFill>
              </a:rPr>
              <a:t>סָ</a:t>
            </a:r>
            <a:r>
              <a:rPr lang="he-IL" dirty="0" smtClean="0"/>
              <a:t>מוּי (</a:t>
            </a:r>
            <a:r>
              <a:rPr lang="he-IL" dirty="0"/>
              <a:t>סְמוּיָה, סְמוּיִים...) משם העצם: סוּמָא (עיוור) </a:t>
            </a:r>
            <a:r>
              <a:rPr lang="he-IL" b="1" dirty="0">
                <a:solidFill>
                  <a:srgbClr val="002060"/>
                </a:solidFill>
              </a:rPr>
              <a:t>(שורש: ס-מ-א)</a:t>
            </a:r>
          </a:p>
          <a:p>
            <a:pPr algn="r" rtl="1"/>
            <a:r>
              <a:rPr lang="he-IL" sz="3600" b="1" dirty="0" smtClean="0">
                <a:solidFill>
                  <a:srgbClr val="C00000"/>
                </a:solidFill>
              </a:rPr>
              <a:t>מָ</a:t>
            </a:r>
            <a:r>
              <a:rPr lang="he-IL" dirty="0" smtClean="0"/>
              <a:t>צוּי (</a:t>
            </a:r>
            <a:r>
              <a:rPr lang="he-IL" dirty="0"/>
              <a:t>מְצוּיָה, מְצוּיוֹת</a:t>
            </a:r>
            <a:r>
              <a:rPr lang="he-IL" dirty="0" smtClean="0"/>
              <a:t>...) משם </a:t>
            </a:r>
            <a:r>
              <a:rPr lang="he-IL" dirty="0"/>
              <a:t>הפועל: לִמְצוֹא     </a:t>
            </a:r>
            <a:r>
              <a:rPr lang="he-IL" b="1" dirty="0">
                <a:solidFill>
                  <a:srgbClr val="002060"/>
                </a:solidFill>
              </a:rPr>
              <a:t>(שורש: מ-צ-א)</a:t>
            </a:r>
          </a:p>
          <a:p>
            <a:pPr algn="r" rtl="1"/>
            <a:r>
              <a:rPr lang="he-IL" sz="3600" b="1" dirty="0">
                <a:solidFill>
                  <a:srgbClr val="C00000"/>
                </a:solidFill>
              </a:rPr>
              <a:t>חָ</a:t>
            </a:r>
            <a:r>
              <a:rPr lang="he-IL" dirty="0"/>
              <a:t>בוּי (חֲבוּיִים, חֲבוּיוֹת...) משם הפועל: לְהִתְחַבֵּא  </a:t>
            </a:r>
            <a:r>
              <a:rPr lang="he-IL" b="1" dirty="0">
                <a:solidFill>
                  <a:srgbClr val="002060"/>
                </a:solidFill>
              </a:rPr>
              <a:t>(שורש: ח-ב-א)</a:t>
            </a:r>
          </a:p>
          <a:p>
            <a:pPr algn="r" rtl="1"/>
            <a:r>
              <a:rPr lang="he-IL" sz="3600" b="1" dirty="0" smtClean="0">
                <a:solidFill>
                  <a:srgbClr val="C00000"/>
                </a:solidFill>
              </a:rPr>
              <a:t>נָ</a:t>
            </a:r>
            <a:r>
              <a:rPr lang="he-IL" dirty="0" smtClean="0"/>
              <a:t>שׂוּי משם </a:t>
            </a:r>
            <a:r>
              <a:rPr lang="he-IL" dirty="0"/>
              <a:t>הפועל: </a:t>
            </a:r>
            <a:r>
              <a:rPr lang="he-IL" dirty="0" smtClean="0"/>
              <a:t>לְהִנָּשֵׂא </a:t>
            </a:r>
            <a:r>
              <a:rPr lang="he-IL" b="1" dirty="0" smtClean="0">
                <a:solidFill>
                  <a:srgbClr val="002060"/>
                </a:solidFill>
              </a:rPr>
              <a:t>(</a:t>
            </a:r>
            <a:r>
              <a:rPr lang="he-IL" b="1" dirty="0">
                <a:solidFill>
                  <a:srgbClr val="002060"/>
                </a:solidFill>
              </a:rPr>
              <a:t>שורש: נ-ש-א)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7472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5400" cap="all" dirty="0">
                <a:cs typeface="+mn-cs"/>
              </a:rPr>
              <a:t>שורשים ששייכים לגזרת </a:t>
            </a:r>
            <a:r>
              <a:rPr lang="he-IL" sz="5400" cap="all" dirty="0" smtClean="0">
                <a:cs typeface="+mn-cs"/>
              </a:rPr>
              <a:t>נלי"ה</a:t>
            </a:r>
            <a:endParaRPr lang="he-IL" sz="5400" cap="al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2084373"/>
            <a:ext cx="10515600" cy="3410992"/>
          </a:xfrm>
        </p:spPr>
        <p:txBody>
          <a:bodyPr/>
          <a:lstStyle/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3600" dirty="0" smtClean="0"/>
              <a:t>פָּנוּי	</a:t>
            </a:r>
            <a:r>
              <a:rPr lang="he-IL" b="1" dirty="0" smtClean="0">
                <a:solidFill>
                  <a:srgbClr val="002060"/>
                </a:solidFill>
              </a:rPr>
              <a:t>(שורש</a:t>
            </a:r>
            <a:r>
              <a:rPr lang="he-IL" b="1" dirty="0">
                <a:solidFill>
                  <a:srgbClr val="002060"/>
                </a:solidFill>
              </a:rPr>
              <a:t>: פ-נ-י/ה)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3600" dirty="0" smtClean="0"/>
              <a:t>שָׁנוּי	</a:t>
            </a:r>
            <a:r>
              <a:rPr lang="he-IL" b="1" dirty="0" smtClean="0">
                <a:solidFill>
                  <a:srgbClr val="002060"/>
                </a:solidFill>
              </a:rPr>
              <a:t>(שורש</a:t>
            </a:r>
            <a:r>
              <a:rPr lang="he-IL" b="1" dirty="0">
                <a:solidFill>
                  <a:srgbClr val="002060"/>
                </a:solidFill>
              </a:rPr>
              <a:t>: ש-נ-י/ה)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3600" dirty="0" smtClean="0"/>
              <a:t>דָּהוּי	</a:t>
            </a:r>
            <a:r>
              <a:rPr lang="he-IL" b="1" dirty="0" smtClean="0">
                <a:solidFill>
                  <a:srgbClr val="002060"/>
                </a:solidFill>
              </a:rPr>
              <a:t>(שורש</a:t>
            </a:r>
            <a:r>
              <a:rPr lang="he-IL" b="1" dirty="0">
                <a:solidFill>
                  <a:srgbClr val="002060"/>
                </a:solidFill>
              </a:rPr>
              <a:t>: ד-ה-י/ה)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3600" dirty="0" smtClean="0"/>
              <a:t>גָּלוּי	</a:t>
            </a:r>
            <a:r>
              <a:rPr lang="he-IL" b="1" dirty="0" smtClean="0">
                <a:solidFill>
                  <a:srgbClr val="002060"/>
                </a:solidFill>
              </a:rPr>
              <a:t>(שורש</a:t>
            </a:r>
            <a:r>
              <a:rPr lang="he-IL" b="1" dirty="0">
                <a:solidFill>
                  <a:srgbClr val="002060"/>
                </a:solidFill>
              </a:rPr>
              <a:t>: ג-ל-י/ה)</a:t>
            </a:r>
          </a:p>
          <a:p>
            <a:pPr marL="571500" indent="-571500" algn="r" rtl="1">
              <a:buFont typeface="Wingdings" panose="05000000000000000000" pitchFamily="2" charset="2"/>
              <a:buChar char="q"/>
            </a:pPr>
            <a:r>
              <a:rPr lang="he-IL" sz="3600" dirty="0" smtClean="0"/>
              <a:t>צָפוּי	</a:t>
            </a:r>
            <a:r>
              <a:rPr lang="he-IL" b="1" dirty="0" smtClean="0">
                <a:solidFill>
                  <a:srgbClr val="002060"/>
                </a:solidFill>
              </a:rPr>
              <a:t>(שורש</a:t>
            </a:r>
            <a:r>
              <a:rPr lang="he-IL" b="1" dirty="0">
                <a:solidFill>
                  <a:srgbClr val="002060"/>
                </a:solidFill>
              </a:rPr>
              <a:t>: צ-פ-י/ה)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305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5400" cap="all" dirty="0">
                <a:cs typeface="+mn-cs"/>
              </a:rPr>
              <a:t>שמות פעולה בבניין פיעל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950666"/>
            <a:ext cx="10515600" cy="4064652"/>
          </a:xfrm>
        </p:spPr>
        <p:txBody>
          <a:bodyPr>
            <a:normAutofit lnSpcReduction="10000"/>
          </a:bodyPr>
          <a:lstStyle/>
          <a:p>
            <a:pPr marL="114300" indent="0" algn="r" rtl="1">
              <a:buNone/>
            </a:pPr>
            <a:r>
              <a:rPr lang="he-IL" dirty="0"/>
              <a:t>קיימים שמות פעולה בבניין פיעל (במשקל: קִטּוּל) שיש בהם אנלוגיה לגזרת נלי"ה:</a:t>
            </a:r>
          </a:p>
          <a:p>
            <a:pPr marL="486918" lvl="1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בִּטּוּי</a:t>
            </a:r>
          </a:p>
          <a:p>
            <a:pPr marL="486918" lvl="1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דִּכּוּי</a:t>
            </a:r>
          </a:p>
          <a:p>
            <a:pPr marL="486918" lvl="1" indent="-285750" algn="r" rtl="1">
              <a:buFont typeface="Wingdings" panose="05000000000000000000" pitchFamily="2" charset="2"/>
              <a:buChar char="q"/>
            </a:pPr>
            <a:r>
              <a:rPr lang="he-IL" dirty="0"/>
              <a:t>חִטּוּי</a:t>
            </a:r>
          </a:p>
          <a:p>
            <a:pPr algn="r" rtl="1"/>
            <a:r>
              <a:rPr lang="he-IL" dirty="0"/>
              <a:t>אך שמות הפעולה גִּלּוּי, מִצּוּי, </a:t>
            </a:r>
            <a:r>
              <a:rPr lang="he-IL" dirty="0" smtClean="0"/>
              <a:t>שִׁנּוּי ועוד </a:t>
            </a:r>
            <a:r>
              <a:rPr lang="he-IL" dirty="0"/>
              <a:t>הם בגזרת נלי"ה.</a:t>
            </a:r>
          </a:p>
          <a:p>
            <a:pPr algn="r" rtl="1"/>
            <a:r>
              <a:rPr lang="he-IL" dirty="0"/>
              <a:t>כדי לזהות את השורשים במקרים אלו עליכם להפוך את שם הפעולה לעבר נסתר ולבדוק האם יש בסוף המילה בעבר נסתר א' או </a:t>
            </a:r>
            <a:r>
              <a:rPr lang="he-IL" dirty="0" smtClean="0"/>
              <a:t>ה'.</a:t>
            </a:r>
          </a:p>
          <a:p>
            <a:pPr algn="r" rtl="1"/>
            <a:r>
              <a:rPr lang="he-IL" dirty="0"/>
              <a:t>א</a:t>
            </a:r>
            <a:r>
              <a:rPr lang="he-IL" dirty="0" smtClean="0"/>
              <a:t>ם </a:t>
            </a:r>
            <a:r>
              <a:rPr lang="he-IL" dirty="0"/>
              <a:t>יש א' בסוף המילה זו גזרת נל"א; אם יש ה' בסוף מילה זו נלי"ה).</a:t>
            </a:r>
          </a:p>
          <a:p>
            <a:pPr algn="r" rtl="1"/>
            <a:r>
              <a:rPr lang="he-IL" dirty="0" smtClean="0"/>
              <a:t>לדוגמה –</a:t>
            </a:r>
          </a:p>
          <a:p>
            <a:pPr marL="486918" lvl="1" indent="-285750" algn="r" rtl="1">
              <a:buFont typeface="Wingdings" panose="05000000000000000000" pitchFamily="2" charset="2"/>
              <a:buChar char="q"/>
            </a:pPr>
            <a:r>
              <a:rPr lang="he-IL" dirty="0" smtClean="0"/>
              <a:t>בִּטֵּא </a:t>
            </a:r>
            <a:r>
              <a:rPr lang="he-IL" dirty="0"/>
              <a:t>= </a:t>
            </a:r>
            <a:r>
              <a:rPr lang="he-IL" dirty="0" smtClean="0"/>
              <a:t>ב-ט-א</a:t>
            </a:r>
          </a:p>
          <a:p>
            <a:pPr marL="486918" lvl="1" indent="-285750" algn="r" rtl="1">
              <a:buFont typeface="Wingdings" panose="05000000000000000000" pitchFamily="2" charset="2"/>
              <a:buChar char="q"/>
            </a:pPr>
            <a:r>
              <a:rPr lang="he-IL" dirty="0" smtClean="0"/>
              <a:t>גִּלָּה </a:t>
            </a:r>
            <a:r>
              <a:rPr lang="he-IL" dirty="0"/>
              <a:t>= ג-ל-י/ה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8273249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3578</TotalTime>
  <Words>230</Words>
  <Application>Microsoft Office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מבט לאחור</vt:lpstr>
      <vt:lpstr>גזרת נל"א קמפוס אביב </vt:lpstr>
      <vt:lpstr>גזרת נל"א</vt:lpstr>
      <vt:lpstr>שורשים ששייכים לגזרת נל"א</vt:lpstr>
      <vt:lpstr>שורשים ששייכים לגזרת נלי"ה</vt:lpstr>
      <vt:lpstr>שמות פעולה בבניין פיעל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Nili Bloch</dc:creator>
  <cp:lastModifiedBy>Daniel Samokovlija</cp:lastModifiedBy>
  <cp:revision>305</cp:revision>
  <cp:lastPrinted>2017-11-26T13:05:27Z</cp:lastPrinted>
  <dcterms:created xsi:type="dcterms:W3CDTF">2017-11-13T13:34:34Z</dcterms:created>
  <dcterms:modified xsi:type="dcterms:W3CDTF">2020-05-18T13:47:31Z</dcterms:modified>
</cp:coreProperties>
</file>