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354" r:id="rId3"/>
    <p:sldId id="367" r:id="rId4"/>
    <p:sldId id="368" r:id="rId5"/>
    <p:sldId id="369" r:id="rId6"/>
    <p:sldId id="370" r:id="rId7"/>
    <p:sldId id="371" r:id="rId8"/>
  </p:sldIdLst>
  <p:sldSz cx="12192000" cy="6858000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1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068"/>
    <a:srgbClr val="5D3DA0"/>
    <a:srgbClr val="474646"/>
    <a:srgbClr val="D10B7C"/>
    <a:srgbClr val="06BAB9"/>
    <a:srgbClr val="1CADE4"/>
    <a:srgbClr val="B5577F"/>
    <a:srgbClr val="E84024"/>
    <a:srgbClr val="F8DD14"/>
    <a:srgbClr val="E09A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90" autoAdjust="0"/>
    <p:restoredTop sz="92387" autoAdjust="0"/>
  </p:normalViewPr>
  <p:slideViewPr>
    <p:cSldViewPr snapToGrid="0">
      <p:cViewPr varScale="1">
        <p:scale>
          <a:sx n="107" d="100"/>
          <a:sy n="107" d="100"/>
        </p:scale>
        <p:origin x="582" y="114"/>
      </p:cViewPr>
      <p:guideLst>
        <p:guide orient="horz" pos="2160"/>
        <p:guide pos="517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0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CA04A-4E48-4A7B-8392-7933355FFA4B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GB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FB2C8-BFB5-48F4-955F-5FCC776746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516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3FB2C8-BFB5-48F4-955F-5FCC776746F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242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s://lh5.googleusercontent.com/v_Q8Cb69u88fNOYZxkapgbSAkf-MhL-fIH4_YMO2EVb8eUBwXsSYICdlgvYUSELEXY5FPKi8lk553FqcjCHcHXRbElu-zSWEOFQ_cjb9PjCUDozC3COOZQX_aPUgSSYHzMsDvNHyP4Q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1"/>
            <a:ext cx="12192000" cy="591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מלבן 12"/>
          <p:cNvSpPr/>
          <p:nvPr userDrawn="1"/>
        </p:nvSpPr>
        <p:spPr>
          <a:xfrm>
            <a:off x="0" y="1955260"/>
            <a:ext cx="12192000" cy="3287949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47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001794"/>
            <a:ext cx="10058400" cy="2323317"/>
          </a:xfrm>
          <a:noFill/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8000" spc="-50" baseline="0">
                <a:solidFill>
                  <a:srgbClr val="474646"/>
                </a:solidFill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787588"/>
          </a:xfrm>
          <a:noFill/>
        </p:spPr>
        <p:txBody>
          <a:bodyPr lIns="91440" rIns="91440">
            <a:normAutofit/>
          </a:bodyPr>
          <a:lstStyle>
            <a:lvl1pPr marL="0" indent="0" algn="ctr">
              <a:buNone/>
              <a:defRPr sz="2400" b="1" cap="all" spc="200" baseline="0">
                <a:solidFill>
                  <a:srgbClr val="5D3DA0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dirty="0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3" descr="https://lh5.googleusercontent.com/i1SuYjwTpbA9VgTqX-4q-futLsmi3g_BRPbN0Iunjh1NlVZex-wshrMGe6t-tBElKYpmMeHgPHojAVaK_7Aae-kdJOv4rOBu2YmdnuZaOy-6L4Ava671qiVbCsLoMVmw6W70YtldTq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157162"/>
            <a:ext cx="123825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תמונה 10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185" y="157162"/>
            <a:ext cx="2933700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79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58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36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20476"/>
            <a:ext cx="10058400" cy="1450757"/>
          </a:xfrm>
        </p:spPr>
        <p:txBody>
          <a:bodyPr/>
          <a:lstStyle/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92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מלבן 11"/>
          <p:cNvSpPr/>
          <p:nvPr userDrawn="1"/>
        </p:nvSpPr>
        <p:spPr>
          <a:xfrm>
            <a:off x="0" y="930877"/>
            <a:ext cx="12192000" cy="540344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47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 userDrawn="1"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 algn="ctr"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rgbClr val="D10B7C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dirty="0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3" descr="https://lh5.googleusercontent.com/i1SuYjwTpbA9VgTqX-4q-futLsmi3g_BRPbN0Iunjh1NlVZex-wshrMGe6t-tBElKYpmMeHgPHojAVaK_7Aae-kdJOv4rOBu2YmdnuZaOy-6L4Ava671qiVbCsLoMVmw6W70YtldTq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157162"/>
            <a:ext cx="123825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תמונה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185" y="157162"/>
            <a:ext cx="2933700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72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rgbClr val="484747"/>
                </a:solidFill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pPr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26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rgbClr val="484747"/>
                </a:solidFill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rgbClr val="D10B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rgbClr val="D10B7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pPr/>
              <a:t>05/05/2020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8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74646"/>
                </a:solidFill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82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47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3" descr="https://lh5.googleusercontent.com/i1SuYjwTpbA9VgTqX-4q-futLsmi3g_BRPbN0Iunjh1NlVZex-wshrMGe6t-tBElKYpmMeHgPHojAVaK_7Aae-kdJOv4rOBu2YmdnuZaOy-6L4Ava671qiVbCsLoMVmw6W70YtldTq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157162"/>
            <a:ext cx="123825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תמונה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185" y="157162"/>
            <a:ext cx="2933700" cy="561975"/>
          </a:xfrm>
          <a:prstGeom prst="rect">
            <a:avLst/>
          </a:prstGeom>
        </p:spPr>
      </p:pic>
      <p:sp>
        <p:nvSpPr>
          <p:cNvPr id="12" name="מלבן 11"/>
          <p:cNvSpPr/>
          <p:nvPr userDrawn="1"/>
        </p:nvSpPr>
        <p:spPr>
          <a:xfrm>
            <a:off x="0" y="930877"/>
            <a:ext cx="12192000" cy="5403440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7"/>
          <p:cNvSpPr/>
          <p:nvPr userDrawn="1"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7044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47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14AB9F9-EAAF-40E0-9618-A5ECEDDB88A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449DAD-8524-42D4-B56F-817470E6FE5C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3" descr="https://lh5.googleusercontent.com/i1SuYjwTpbA9VgTqX-4q-futLsmi3g_BRPbN0Iunjh1NlVZex-wshrMGe6t-tBElKYpmMeHgPHojAVaK_7Aae-kdJOv4rOBu2YmdnuZaOy-6L4Ava671qiVbCsLoMVmw6W70YtldTq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157162"/>
            <a:ext cx="123825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תמונה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185" y="157162"/>
            <a:ext cx="2933700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8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rgbClr val="F0F0F0"/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AB9F9-EAAF-40E0-9618-A5ECEDDB88A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49DAD-8524-42D4-B56F-817470E6FE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41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14"/>
          <p:cNvSpPr/>
          <p:nvPr userDrawn="1"/>
        </p:nvSpPr>
        <p:spPr>
          <a:xfrm>
            <a:off x="0" y="1796345"/>
            <a:ext cx="12192000" cy="4537971"/>
          </a:xfrm>
          <a:prstGeom prst="rect">
            <a:avLst/>
          </a:prstGeom>
          <a:solidFill>
            <a:srgbClr val="F0F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 userDrawn="1"/>
        </p:nvSpPr>
        <p:spPr>
          <a:xfrm>
            <a:off x="0" y="934304"/>
            <a:ext cx="12188840" cy="862041"/>
          </a:xfrm>
          <a:prstGeom prst="rect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4746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11512"/>
            <a:ext cx="10058400" cy="385758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5/5/2020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3" descr="https://lh5.googleusercontent.com/i1SuYjwTpbA9VgTqX-4q-futLsmi3g_BRPbN0Iunjh1NlVZex-wshrMGe6t-tBElKYpmMeHgPHojAVaK_7Aae-kdJOv4rOBu2YmdnuZaOy-6L4Ava671qiVbCsLoMVmw6W70YtldTq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157162"/>
            <a:ext cx="1238250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0185" y="157162"/>
            <a:ext cx="2933700" cy="561975"/>
          </a:xfrm>
          <a:prstGeom prst="rect">
            <a:avLst/>
          </a:prstGeom>
        </p:spPr>
      </p:pic>
      <p:sp>
        <p:nvSpPr>
          <p:cNvPr id="14" name="משולש שווה שוקיים 13"/>
          <p:cNvSpPr/>
          <p:nvPr userDrawn="1"/>
        </p:nvSpPr>
        <p:spPr>
          <a:xfrm rot="10800000">
            <a:off x="9280186" y="1737360"/>
            <a:ext cx="330741" cy="188427"/>
          </a:xfrm>
          <a:prstGeom prst="triangle">
            <a:avLst/>
          </a:prstGeom>
          <a:solidFill>
            <a:srgbClr val="5D3D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50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914400" rtl="1" eaLnBrk="1" latinLnBrk="0" hangingPunct="1">
        <a:lnSpc>
          <a:spcPct val="85000"/>
        </a:lnSpc>
        <a:spcBef>
          <a:spcPct val="0"/>
        </a:spcBef>
        <a:buNone/>
        <a:defRPr sz="4400" kern="1200" spc="-50" baseline="0">
          <a:solidFill>
            <a:schemeClr val="bg1"/>
          </a:solidFill>
          <a:latin typeface="+mj-lt"/>
          <a:ea typeface="+mj-ea"/>
          <a:cs typeface="+mn-cs"/>
        </a:defRPr>
      </a:lvl1pPr>
    </p:titleStyle>
    <p:bodyStyle>
      <a:lvl1pPr marL="0" indent="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Tx/>
        <a:buNone/>
        <a:defRPr sz="2000" kern="1200">
          <a:solidFill>
            <a:srgbClr val="474646"/>
          </a:solidFill>
          <a:latin typeface="+mn-lt"/>
          <a:ea typeface="+mn-ea"/>
          <a:cs typeface="+mn-cs"/>
        </a:defRPr>
      </a:lvl1pPr>
      <a:lvl2pPr marL="201168" indent="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Tx/>
        <a:buNone/>
        <a:defRPr sz="1800" kern="1200">
          <a:solidFill>
            <a:srgbClr val="474646"/>
          </a:solidFill>
          <a:latin typeface="+mn-lt"/>
          <a:ea typeface="+mn-ea"/>
          <a:cs typeface="+mn-cs"/>
        </a:defRPr>
      </a:lvl2pPr>
      <a:lvl3pPr marL="384048" indent="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Tx/>
        <a:buNone/>
        <a:defRPr sz="1400" kern="1200">
          <a:solidFill>
            <a:srgbClr val="474646"/>
          </a:solidFill>
          <a:latin typeface="+mn-lt"/>
          <a:ea typeface="+mn-ea"/>
          <a:cs typeface="+mn-cs"/>
        </a:defRPr>
      </a:lvl3pPr>
      <a:lvl4pPr marL="566928" indent="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Tx/>
        <a:buNone/>
        <a:defRPr sz="1400" kern="1200">
          <a:solidFill>
            <a:srgbClr val="474646"/>
          </a:solidFill>
          <a:latin typeface="+mn-lt"/>
          <a:ea typeface="+mn-ea"/>
          <a:cs typeface="+mn-cs"/>
        </a:defRPr>
      </a:lvl4pPr>
      <a:lvl5pPr marL="749808" indent="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Tx/>
        <a:buNone/>
        <a:defRPr sz="1400" kern="1200">
          <a:solidFill>
            <a:srgbClr val="474646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19456" y="2373544"/>
            <a:ext cx="11972544" cy="1782388"/>
          </a:xfrm>
          <a:noFill/>
        </p:spPr>
        <p:txBody>
          <a:bodyPr anchor="ctr">
            <a:normAutofit fontScale="90000"/>
          </a:bodyPr>
          <a:lstStyle/>
          <a:p>
            <a:pPr rtl="0"/>
            <a:r>
              <a:rPr lang="he-IL" b="1" dirty="0" smtClean="0"/>
              <a:t>גזרת נעי"ו</a:t>
            </a:r>
            <a:r>
              <a:rPr lang="he-IL" b="1" dirty="0" smtClean="0"/>
              <a:t/>
            </a:r>
            <a:br>
              <a:rPr lang="he-IL" b="1" dirty="0" smtClean="0"/>
            </a:br>
            <a:r>
              <a:rPr lang="he-IL" b="1" dirty="0" smtClean="0">
                <a:solidFill>
                  <a:srgbClr val="5D3DA0"/>
                </a:solidFill>
              </a:rPr>
              <a:t>קמפוס אביב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en-GB" sz="40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3999" y="4238781"/>
            <a:ext cx="9144001" cy="787941"/>
          </a:xfrm>
          <a:noFill/>
        </p:spPr>
        <p:txBody>
          <a:bodyPr anchor="ctr">
            <a:noAutofit/>
          </a:bodyPr>
          <a:lstStyle/>
          <a:p>
            <a:r>
              <a:rPr lang="he-IL" sz="1800" b="1" dirty="0" smtClean="0">
                <a:solidFill>
                  <a:srgbClr val="5D3DA0"/>
                </a:solidFill>
              </a:rPr>
              <a:t>לאה </a:t>
            </a:r>
            <a:r>
              <a:rPr lang="he-IL" sz="1800" dirty="0"/>
              <a:t>דרבינובסקי</a:t>
            </a:r>
            <a:endParaRPr lang="en-GB" sz="1800" b="1" dirty="0">
              <a:solidFill>
                <a:srgbClr val="5D3DA0"/>
              </a:solidFill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 </a:t>
            </a:r>
          </a:p>
        </p:txBody>
      </p:sp>
      <p:sp>
        <p:nvSpPr>
          <p:cNvPr id="5" name="מלבן 4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 </a:t>
            </a:r>
          </a:p>
        </p:txBody>
      </p:sp>
      <p:sp>
        <p:nvSpPr>
          <p:cNvPr id="6" name="מלבן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738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/>
              <a:t>גזרת </a:t>
            </a:r>
            <a:r>
              <a:rPr lang="he-IL" dirty="0" smtClean="0"/>
              <a:t>נעי"ו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842356" y="2494430"/>
            <a:ext cx="8507288" cy="186914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he-IL" dirty="0"/>
              <a:t>לגזרה </a:t>
            </a:r>
            <a:r>
              <a:rPr lang="he-IL" dirty="0"/>
              <a:t>זו שייכים שורשים שעה"פ שלהם היא ו' או י'. בנטייה היא נשמטת בדרך כלל, וכתוצאה מכך אנו מקבלים צורות שונות מהצורות הרגילות של הבניינים.  </a:t>
            </a:r>
            <a:r>
              <a:rPr lang="he-IL" dirty="0"/>
              <a:t>דוגמות לשורשים מגזרת נעי"ו: ק-ו-מ,  ר-י-ב , ב-ו-א, ש-י-ר </a:t>
            </a:r>
            <a:endParaRPr lang="en-US" dirty="0">
              <a:solidFill>
                <a:schemeClr val="tx1"/>
              </a:solidFill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4858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C84FE167-194C-4421-AD3C-87EADDE0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/>
              <a:t>בניין קל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5FC64FEE-72AF-48D5-8CD4-739F4AE2D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1512"/>
            <a:ext cx="10058400" cy="3857582"/>
          </a:xfrm>
        </p:spPr>
        <p:txBody>
          <a:bodyPr>
            <a:normAutofit/>
          </a:bodyPr>
          <a:lstStyle/>
          <a:p>
            <a:r>
              <a:rPr lang="he-IL" dirty="0"/>
              <a:t>בזמן </a:t>
            </a:r>
            <a:r>
              <a:rPr lang="he-IL" b="1" dirty="0"/>
              <a:t>עבר והווה </a:t>
            </a:r>
            <a:r>
              <a:rPr lang="he-IL" dirty="0"/>
              <a:t>בנסתר יש 2 עיצורי </a:t>
            </a:r>
            <a:r>
              <a:rPr lang="he-IL" dirty="0"/>
              <a:t>שורש</a:t>
            </a:r>
            <a:endParaRPr lang="he-IL" dirty="0"/>
          </a:p>
          <a:p>
            <a:pPr marL="0" indent="0">
              <a:buNone/>
            </a:pPr>
            <a:r>
              <a:rPr lang="he-IL" dirty="0"/>
              <a:t>לדוגמה:  </a:t>
            </a:r>
            <a:endParaRPr lang="he-IL" dirty="0"/>
          </a:p>
          <a:p>
            <a:pPr marL="544068" lvl="1" indent="-342900">
              <a:buFont typeface="Wingdings" panose="05000000000000000000" pitchFamily="2" charset="2"/>
              <a:buChar char="q"/>
            </a:pPr>
            <a:r>
              <a:rPr lang="he-IL" dirty="0"/>
              <a:t>רָץ, גָּר, בָּא</a:t>
            </a:r>
            <a:endParaRPr lang="he-IL" dirty="0"/>
          </a:p>
          <a:p>
            <a:pPr marL="544068" lvl="1" indent="-342900">
              <a:buFont typeface="Wingdings" panose="05000000000000000000" pitchFamily="2" charset="2"/>
              <a:buChar char="q"/>
            </a:pPr>
            <a:r>
              <a:rPr lang="he-IL" dirty="0"/>
              <a:t>מֵת, עֵד, כֵּן, עֵר</a:t>
            </a:r>
          </a:p>
          <a:p>
            <a:pPr marL="544068" lvl="1" indent="-342900">
              <a:buFont typeface="Wingdings" panose="05000000000000000000" pitchFamily="2" charset="2"/>
              <a:buChar char="q"/>
            </a:pPr>
            <a:r>
              <a:rPr lang="he-IL" dirty="0"/>
              <a:t>בֹּש</a:t>
            </a:r>
            <a:endParaRPr lang="he-IL" dirty="0"/>
          </a:p>
          <a:p>
            <a:r>
              <a:rPr lang="he-IL" dirty="0"/>
              <a:t>ניתן </a:t>
            </a:r>
            <a:r>
              <a:rPr lang="he-IL" dirty="0"/>
              <a:t>לזהות את השורש גם באמצעות העתיד או שם הפועל (אם יש ו' בעה"פ, יהיה ו' בשורש; אם יש י', יהיה י' בשורש</a:t>
            </a:r>
            <a:r>
              <a:rPr lang="he-IL" dirty="0"/>
              <a:t>).</a:t>
            </a:r>
          </a:p>
          <a:p>
            <a:pPr marL="0" indent="0">
              <a:buNone/>
            </a:pPr>
            <a:r>
              <a:rPr lang="he-IL" dirty="0"/>
              <a:t>לדוגמה:  </a:t>
            </a:r>
          </a:p>
          <a:p>
            <a:pPr marL="544068" lvl="1" indent="-342900">
              <a:buFont typeface="Wingdings" panose="05000000000000000000" pitchFamily="2" charset="2"/>
              <a:buChar char="q"/>
            </a:pPr>
            <a:r>
              <a:rPr lang="he-IL" dirty="0"/>
              <a:t>מֵת  - יָמוּת (שורש: מ-ו-ת)</a:t>
            </a:r>
          </a:p>
          <a:p>
            <a:pPr marL="544068" lvl="1" indent="-342900">
              <a:buFont typeface="Wingdings" panose="05000000000000000000" pitchFamily="2" charset="2"/>
              <a:buChar char="q"/>
            </a:pPr>
            <a:r>
              <a:rPr lang="he-IL" dirty="0"/>
              <a:t>שָׁר - לָשִׁיר (שורש: ש-י-ר)</a:t>
            </a:r>
          </a:p>
        </p:txBody>
      </p:sp>
    </p:spTree>
    <p:extLst>
      <p:ext uri="{BB962C8B-B14F-4D97-AF65-F5344CB8AC3E}">
        <p14:creationId xmlns:p14="http://schemas.microsoft.com/office/powerpoint/2010/main" val="952664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3F8DD753-EDD0-4665-86A7-8A808E3ED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/>
              <a:t>בניין נפעל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2D67414D-C3E3-4284-9CDB-55DCAE19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1512"/>
            <a:ext cx="10058400" cy="3857582"/>
          </a:xfrm>
        </p:spPr>
        <p:txBody>
          <a:bodyPr>
            <a:normAutofit/>
          </a:bodyPr>
          <a:lstStyle/>
          <a:p>
            <a:r>
              <a:rPr lang="he-IL" dirty="0"/>
              <a:t>הדגם בבניין נפעל בעבר ובהווה נסתר  הוא – נָ</a:t>
            </a:r>
            <a:r>
              <a:rPr lang="en-US" dirty="0"/>
              <a:t>X</a:t>
            </a:r>
            <a:r>
              <a:rPr lang="he-IL" dirty="0"/>
              <a:t>וֹ</a:t>
            </a:r>
            <a:r>
              <a:rPr lang="en-US" dirty="0"/>
              <a:t>X</a:t>
            </a:r>
          </a:p>
          <a:p>
            <a:pPr marL="0" indent="0">
              <a:buNone/>
            </a:pPr>
            <a:r>
              <a:rPr lang="he-IL" dirty="0"/>
              <a:t>לדוגמה</a:t>
            </a:r>
            <a:endParaRPr lang="he-IL" dirty="0"/>
          </a:p>
          <a:p>
            <a:pPr marL="544068" lvl="1" indent="-342900">
              <a:buFont typeface="Wingdings" panose="05000000000000000000" pitchFamily="2" charset="2"/>
              <a:buChar char="q"/>
            </a:pPr>
            <a:r>
              <a:rPr lang="he-IL" dirty="0"/>
              <a:t>נָמוֹג  (מ-ו-ג) , נָסוֹג (ס.ו.ג)</a:t>
            </a:r>
            <a:endParaRPr lang="en-US" dirty="0"/>
          </a:p>
          <a:p>
            <a:pPr marL="544068" lvl="1" indent="-342900">
              <a:buFont typeface="Wingdings" panose="05000000000000000000" pitchFamily="2" charset="2"/>
              <a:buChar char="q"/>
            </a:pPr>
            <a:r>
              <a:rPr lang="he-IL" dirty="0"/>
              <a:t>נָכוֹן  (כ-ו-נ)  , נָבוֹן  (ב-ו-נ)</a:t>
            </a:r>
          </a:p>
          <a:p>
            <a:r>
              <a:rPr lang="he-IL" dirty="0"/>
              <a:t>בעתיד, בציווי ובשם פועל יש חיריק בתחילית, דגש בפה"פ וחולם.</a:t>
            </a:r>
          </a:p>
          <a:p>
            <a:pPr marL="0" indent="0">
              <a:buNone/>
            </a:pPr>
            <a:r>
              <a:rPr lang="he-IL" dirty="0"/>
              <a:t>לדוגמה</a:t>
            </a:r>
          </a:p>
          <a:p>
            <a:pPr marL="544068" lvl="1" indent="-342900">
              <a:buFont typeface="Wingdings" panose="05000000000000000000" pitchFamily="2" charset="2"/>
              <a:buChar char="q"/>
            </a:pPr>
            <a:r>
              <a:rPr lang="he-IL" sz="2000" dirty="0"/>
              <a:t> </a:t>
            </a:r>
            <a:r>
              <a:rPr lang="he-IL" dirty="0"/>
              <a:t>הִכּוֺן, תִּסֺּגְנָה</a:t>
            </a:r>
          </a:p>
          <a:p>
            <a:endParaRPr lang="he-IL" sz="3600" dirty="0">
              <a:solidFill>
                <a:schemeClr val="tx1"/>
              </a:solidFill>
            </a:endParaRPr>
          </a:p>
          <a:p>
            <a:endParaRPr lang="he-IL" sz="4800" dirty="0"/>
          </a:p>
        </p:txBody>
      </p:sp>
    </p:spTree>
    <p:extLst>
      <p:ext uri="{BB962C8B-B14F-4D97-AF65-F5344CB8AC3E}">
        <p14:creationId xmlns:p14="http://schemas.microsoft.com/office/powerpoint/2010/main" val="2593924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B161CB8A-3FB0-40D6-BA48-314AB1A09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/>
              <a:t>בניין הפעיל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5B0580E6-8D1C-4D7D-970F-4E6B01455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1512"/>
            <a:ext cx="10058400" cy="3857582"/>
          </a:xfrm>
        </p:spPr>
        <p:txBody>
          <a:bodyPr>
            <a:normAutofit/>
          </a:bodyPr>
          <a:lstStyle/>
          <a:p>
            <a:r>
              <a:rPr lang="he-IL" dirty="0"/>
              <a:t>הדגם בבניין הפעיל בעבר נסתר הוא – הֵ</a:t>
            </a:r>
            <a:r>
              <a:rPr lang="en-US" dirty="0"/>
              <a:t>X</a:t>
            </a:r>
            <a:r>
              <a:rPr lang="he-IL" dirty="0"/>
              <a:t>י</a:t>
            </a:r>
            <a:r>
              <a:rPr lang="en-US" dirty="0"/>
              <a:t>X</a:t>
            </a:r>
          </a:p>
          <a:p>
            <a:pPr marL="0" indent="0">
              <a:buNone/>
            </a:pPr>
            <a:r>
              <a:rPr lang="he-IL" dirty="0"/>
              <a:t>לדוגמה</a:t>
            </a:r>
          </a:p>
          <a:p>
            <a:pPr marL="544068" lvl="1" indent="-342900">
              <a:buFont typeface="Wingdings" panose="05000000000000000000" pitchFamily="2" charset="2"/>
              <a:buChar char="q"/>
            </a:pPr>
            <a:r>
              <a:rPr lang="he-IL" dirty="0" smtClean="0"/>
              <a:t>הֵבִין</a:t>
            </a:r>
            <a:r>
              <a:rPr lang="he-IL" dirty="0"/>
              <a:t>, הֵרִים, הֵעִיד</a:t>
            </a:r>
          </a:p>
          <a:p>
            <a:pPr marL="0" indent="0">
              <a:buNone/>
            </a:pPr>
            <a:endParaRPr lang="he-IL" sz="4400" dirty="0">
              <a:solidFill>
                <a:schemeClr val="tx1">
                  <a:lumMod val="95000"/>
                  <a:lumOff val="5000"/>
                </a:schemeClr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7870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87185F3D-9991-45E4-8A5C-C06E7AE3A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/>
              <a:t>בניין הופעל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="" xmlns:a16="http://schemas.microsoft.com/office/drawing/2014/main" id="{F84677FF-175F-4C9B-A888-0B6AA32D6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666" y="2026024"/>
            <a:ext cx="8596668" cy="4517362"/>
          </a:xfrm>
        </p:spPr>
        <p:txBody>
          <a:bodyPr>
            <a:noAutofit/>
          </a:bodyPr>
          <a:lstStyle/>
          <a:p>
            <a:r>
              <a:rPr lang="he-IL" dirty="0"/>
              <a:t>בבניין הופעל בעבר נסתר הדגם הוא - הוּ</a:t>
            </a:r>
            <a:r>
              <a:rPr lang="en-US" dirty="0"/>
              <a:t>XX</a:t>
            </a:r>
          </a:p>
          <a:p>
            <a:pPr marL="0" indent="0">
              <a:buNone/>
            </a:pPr>
            <a:r>
              <a:rPr lang="he-IL" dirty="0" smtClean="0"/>
              <a:t>לדוגמה</a:t>
            </a:r>
          </a:p>
          <a:p>
            <a:pPr marL="544068" lvl="1" indent="-342900">
              <a:buFont typeface="Wingdings" panose="05000000000000000000" pitchFamily="2" charset="2"/>
              <a:buChar char="q"/>
            </a:pPr>
            <a:r>
              <a:rPr lang="he-IL" dirty="0" smtClean="0"/>
              <a:t>הוּטַס</a:t>
            </a:r>
            <a:endParaRPr lang="he-IL" dirty="0"/>
          </a:p>
          <a:p>
            <a:r>
              <a:rPr lang="he-IL" dirty="0"/>
              <a:t>הדגם הזה משותף הן לגזרת נפי"ו והן לגזרת נעי"ו.  כדי לזהות את השורש צריך להפוך את הפועל לבניין הפעיל (צורת הפעיל של בניין הופעל).</a:t>
            </a:r>
          </a:p>
          <a:p>
            <a:r>
              <a:rPr lang="he-IL" dirty="0"/>
              <a:t>בבניין הפעיל יש דגם נפרד לגזרת נפי"ו (הוֹ</a:t>
            </a:r>
            <a:r>
              <a:rPr lang="en-US" dirty="0"/>
              <a:t>X</a:t>
            </a:r>
            <a:r>
              <a:rPr lang="he-IL" dirty="0"/>
              <a:t>י</a:t>
            </a:r>
            <a:r>
              <a:rPr lang="en-US" dirty="0"/>
              <a:t>X</a:t>
            </a:r>
            <a:r>
              <a:rPr lang="he-IL" dirty="0"/>
              <a:t>)</a:t>
            </a:r>
          </a:p>
          <a:p>
            <a:r>
              <a:rPr lang="he-IL" dirty="0"/>
              <a:t>ולגזרת נעי"ו (הֵ</a:t>
            </a:r>
            <a:r>
              <a:rPr lang="en-US" dirty="0"/>
              <a:t>X</a:t>
            </a:r>
            <a:r>
              <a:rPr lang="he-IL" dirty="0"/>
              <a:t>י</a:t>
            </a:r>
            <a:r>
              <a:rPr lang="en-US" dirty="0"/>
              <a:t>X</a:t>
            </a:r>
            <a:r>
              <a:rPr lang="he-IL" dirty="0"/>
              <a:t>)</a:t>
            </a:r>
          </a:p>
          <a:p>
            <a:pPr marL="0" indent="0">
              <a:buNone/>
            </a:pPr>
            <a:r>
              <a:rPr lang="he-IL" dirty="0"/>
              <a:t>לדוגמה -</a:t>
            </a:r>
            <a:endParaRPr lang="he-IL" dirty="0"/>
          </a:p>
          <a:p>
            <a:pPr lvl="1"/>
            <a:r>
              <a:rPr lang="he-IL" sz="2000" dirty="0"/>
              <a:t>תּוּבַלְנָה, </a:t>
            </a:r>
            <a:r>
              <a:rPr lang="he-IL" sz="2000" dirty="0"/>
              <a:t>(הוא) הוּבַל – הפיכה להפעיל = הוֹבִיל, לכן השורש הוא – י/ו-ב-ל</a:t>
            </a:r>
          </a:p>
          <a:p>
            <a:pPr lvl="1"/>
            <a:r>
              <a:rPr lang="he-IL" sz="2000" dirty="0"/>
              <a:t>מוּטָסוֹת, </a:t>
            </a:r>
            <a:r>
              <a:rPr lang="he-IL" sz="2000" dirty="0"/>
              <a:t>(הוא) הוּטַס – הפיכה להפעיל = הֵטִיס, לכן השורש הוא – ט-ו-ס</a:t>
            </a:r>
            <a:endParaRPr lang="en-US" sz="2000" dirty="0"/>
          </a:p>
          <a:p>
            <a:endParaRPr lang="he-IL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031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/>
              <a:t>הבניינים הכבדים: פיעל, פועל והתפעל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66800" y="2199771"/>
            <a:ext cx="10058400" cy="3857582"/>
          </a:xfrm>
        </p:spPr>
        <p:txBody>
          <a:bodyPr>
            <a:normAutofit/>
          </a:bodyPr>
          <a:lstStyle/>
          <a:p>
            <a:r>
              <a:rPr lang="he-IL" dirty="0"/>
              <a:t>בבניינים אלו בגזרת נעי"ו הדגם הוא אחיד</a:t>
            </a:r>
            <a:r>
              <a:rPr lang="he-IL" dirty="0"/>
              <a:t>:</a:t>
            </a:r>
          </a:p>
          <a:p>
            <a:pPr marL="0" indent="0">
              <a:buNone/>
            </a:pPr>
            <a:r>
              <a:rPr lang="he-IL" dirty="0" smtClean="0">
                <a:cs typeface="+mj-cs"/>
              </a:rPr>
              <a:t>   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cs typeface="+mj-cs"/>
              </a:rPr>
              <a:t>X</a:t>
            </a:r>
            <a:r>
              <a:rPr lang="he-IL" sz="2400" b="1" dirty="0">
                <a:cs typeface="+mj-cs"/>
              </a:rPr>
              <a:t>וֹ</a:t>
            </a:r>
            <a:r>
              <a:rPr lang="en-US" sz="2400" dirty="0">
                <a:solidFill>
                  <a:srgbClr val="002060"/>
                </a:solidFill>
                <a:cs typeface="+mj-cs"/>
              </a:rPr>
              <a:t>YY</a:t>
            </a:r>
            <a:r>
              <a:rPr lang="he-IL" sz="2400" dirty="0">
                <a:cs typeface="+mj-cs"/>
              </a:rPr>
              <a:t>  </a:t>
            </a:r>
            <a:r>
              <a:rPr lang="en-US" sz="2400" dirty="0">
                <a:cs typeface="+mj-cs"/>
              </a:rPr>
              <a:t>]</a:t>
            </a:r>
            <a:r>
              <a:rPr lang="he-IL" sz="2400" b="1" dirty="0">
                <a:solidFill>
                  <a:schemeClr val="accent4">
                    <a:lumMod val="75000"/>
                  </a:schemeClr>
                </a:solidFill>
                <a:cs typeface="+mj-cs"/>
              </a:rPr>
              <a:t>פּ</a:t>
            </a:r>
            <a:r>
              <a:rPr lang="he-IL" sz="2400" b="1" dirty="0">
                <a:cs typeface="+mj-cs"/>
              </a:rPr>
              <a:t>וֹ</a:t>
            </a:r>
            <a:r>
              <a:rPr lang="he-IL" sz="2400" b="1" dirty="0">
                <a:solidFill>
                  <a:srgbClr val="002060"/>
                </a:solidFill>
                <a:cs typeface="+mj-cs"/>
              </a:rPr>
              <a:t>לֵל=פיעֵל, </a:t>
            </a:r>
            <a:r>
              <a:rPr lang="he-IL" sz="2400" b="1" dirty="0">
                <a:solidFill>
                  <a:schemeClr val="accent4">
                    <a:lumMod val="75000"/>
                  </a:schemeClr>
                </a:solidFill>
                <a:cs typeface="+mj-cs"/>
              </a:rPr>
              <a:t>פּ</a:t>
            </a:r>
            <a:r>
              <a:rPr lang="he-IL" sz="2400" b="1" dirty="0">
                <a:cs typeface="+mj-cs"/>
              </a:rPr>
              <a:t>וֹ</a:t>
            </a:r>
            <a:r>
              <a:rPr lang="he-IL" sz="2400" b="1" dirty="0">
                <a:solidFill>
                  <a:srgbClr val="002060"/>
                </a:solidFill>
                <a:cs typeface="+mj-cs"/>
              </a:rPr>
              <a:t>לַל = פועַל, הִתְ</a:t>
            </a:r>
            <a:r>
              <a:rPr lang="he-IL" sz="2400" b="1" dirty="0">
                <a:solidFill>
                  <a:schemeClr val="accent4">
                    <a:lumMod val="75000"/>
                  </a:schemeClr>
                </a:solidFill>
                <a:cs typeface="+mj-cs"/>
              </a:rPr>
              <a:t>פּ</a:t>
            </a:r>
            <a:r>
              <a:rPr lang="he-IL" sz="2400" b="1" dirty="0">
                <a:cs typeface="+mj-cs"/>
              </a:rPr>
              <a:t>וֹ</a:t>
            </a:r>
            <a:r>
              <a:rPr lang="he-IL" sz="2400" b="1" dirty="0">
                <a:solidFill>
                  <a:srgbClr val="002060"/>
                </a:solidFill>
                <a:cs typeface="+mj-cs"/>
              </a:rPr>
              <a:t>לֵל = התפעֵל</a:t>
            </a:r>
            <a:r>
              <a:rPr lang="he-IL" sz="2400" dirty="0">
                <a:cs typeface="+mj-cs"/>
              </a:rPr>
              <a:t>]</a:t>
            </a:r>
          </a:p>
          <a:p>
            <a:r>
              <a:rPr lang="he-IL" dirty="0"/>
              <a:t>דרך נוספת להבחין בין בניינים פיעל ופועל היא – פיעל = פעיל ופועל = סביל.</a:t>
            </a:r>
          </a:p>
          <a:p>
            <a:r>
              <a:rPr lang="he-IL" dirty="0" smtClean="0"/>
              <a:t>לדוגמה</a:t>
            </a:r>
          </a:p>
          <a:p>
            <a:pPr marL="544068" lvl="1" indent="-342900">
              <a:buFont typeface="Wingdings" panose="05000000000000000000" pitchFamily="2" charset="2"/>
              <a:buChar char="q"/>
            </a:pPr>
            <a:r>
              <a:rPr lang="he-IL" dirty="0" smtClean="0"/>
              <a:t>הידיעה </a:t>
            </a:r>
            <a:r>
              <a:rPr lang="he-IL" sz="2200" b="1" dirty="0">
                <a:solidFill>
                  <a:srgbClr val="002060"/>
                </a:solidFill>
                <a:cs typeface="+mj-cs"/>
              </a:rPr>
              <a:t>רוֹמְמָה</a:t>
            </a:r>
            <a:r>
              <a:rPr lang="he-IL" dirty="0"/>
              <a:t> את מצב רוחי (הוא </a:t>
            </a:r>
            <a:r>
              <a:rPr lang="he-IL" sz="2200" b="1" dirty="0">
                <a:solidFill>
                  <a:srgbClr val="002060"/>
                </a:solidFill>
                <a:cs typeface="+mj-cs"/>
              </a:rPr>
              <a:t>רוֹמֵם</a:t>
            </a:r>
            <a:r>
              <a:rPr lang="he-IL" dirty="0"/>
              <a:t> את מצב רוחי</a:t>
            </a:r>
            <a:r>
              <a:rPr lang="he-IL" dirty="0" smtClean="0"/>
              <a:t>) </a:t>
            </a:r>
            <a:r>
              <a:rPr lang="he-IL" dirty="0"/>
              <a:t>= שורש: ר-ו-מ, בניין פי</a:t>
            </a:r>
            <a:r>
              <a:rPr lang="he-IL" sz="2200" b="1" dirty="0">
                <a:solidFill>
                  <a:srgbClr val="002060"/>
                </a:solidFill>
                <a:cs typeface="+mj-cs"/>
              </a:rPr>
              <a:t>עֵ</a:t>
            </a:r>
            <a:r>
              <a:rPr lang="he-IL" dirty="0"/>
              <a:t>ל</a:t>
            </a:r>
          </a:p>
          <a:p>
            <a:pPr marL="544068" lvl="1" indent="-342900">
              <a:buFont typeface="Wingdings" panose="05000000000000000000" pitchFamily="2" charset="2"/>
              <a:buChar char="q"/>
            </a:pPr>
            <a:r>
              <a:rPr lang="he-IL" dirty="0"/>
              <a:t>מצב </a:t>
            </a:r>
            <a:r>
              <a:rPr lang="he-IL" dirty="0"/>
              <a:t>רוחי </a:t>
            </a:r>
            <a:r>
              <a:rPr lang="he-IL" sz="2200" b="1" dirty="0" smtClean="0">
                <a:solidFill>
                  <a:srgbClr val="002060"/>
                </a:solidFill>
                <a:cs typeface="+mj-cs"/>
              </a:rPr>
              <a:t>מְרוֹמָם</a:t>
            </a:r>
            <a:r>
              <a:rPr lang="he-IL" dirty="0" smtClean="0"/>
              <a:t> </a:t>
            </a:r>
            <a:r>
              <a:rPr lang="he-IL" dirty="0"/>
              <a:t>= שורש: ר-ו-מ, בניין פו</a:t>
            </a:r>
            <a:r>
              <a:rPr lang="he-IL" sz="2200" b="1" dirty="0">
                <a:solidFill>
                  <a:srgbClr val="002060"/>
                </a:solidFill>
                <a:cs typeface="+mj-cs"/>
              </a:rPr>
              <a:t>עַ</a:t>
            </a:r>
            <a:r>
              <a:rPr lang="he-IL" dirty="0"/>
              <a:t>ל</a:t>
            </a:r>
          </a:p>
        </p:txBody>
      </p:sp>
    </p:spTree>
    <p:extLst>
      <p:ext uri="{BB962C8B-B14F-4D97-AF65-F5344CB8AC3E}">
        <p14:creationId xmlns:p14="http://schemas.microsoft.com/office/powerpoint/2010/main" val="2851597903"/>
      </p:ext>
    </p:extLst>
  </p:cSld>
  <p:clrMapOvr>
    <a:masterClrMapping/>
  </p:clrMapOvr>
</p:sld>
</file>

<file path=ppt/theme/theme1.xml><?xml version="1.0" encoding="utf-8"?>
<a:theme xmlns:a="http://schemas.openxmlformats.org/drawingml/2006/main" name="מבט לאחור">
  <a:themeElements>
    <a:clrScheme name="מבט לאחור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מבט לאחור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בט לאחור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3586</TotalTime>
  <Words>366</Words>
  <Application>Microsoft Office PowerPoint</Application>
  <PresentationFormat>Widescreen</PresentationFormat>
  <Paragraphs>47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מבט לאחור</vt:lpstr>
      <vt:lpstr>גזרת נעי"ו קמפוס אביב </vt:lpstr>
      <vt:lpstr>גזרת נעי"ו</vt:lpstr>
      <vt:lpstr>בניין קל</vt:lpstr>
      <vt:lpstr>בניין נפעל</vt:lpstr>
      <vt:lpstr>בניין הפעיל</vt:lpstr>
      <vt:lpstr>בניין הופעל</vt:lpstr>
      <vt:lpstr>הבניינים הכבדים: פיעל, פועל והתפעל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Nili Bloch</dc:creator>
  <cp:lastModifiedBy>Daniel Samokovlija</cp:lastModifiedBy>
  <cp:revision>306</cp:revision>
  <cp:lastPrinted>2017-11-26T13:05:27Z</cp:lastPrinted>
  <dcterms:created xsi:type="dcterms:W3CDTF">2017-11-13T13:34:34Z</dcterms:created>
  <dcterms:modified xsi:type="dcterms:W3CDTF">2020-05-05T13:18:57Z</dcterms:modified>
</cp:coreProperties>
</file>