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366" r:id="rId3"/>
    <p:sldId id="375" r:id="rId4"/>
    <p:sldId id="383" r:id="rId5"/>
    <p:sldId id="376" r:id="rId6"/>
    <p:sldId id="377" r:id="rId7"/>
    <p:sldId id="378" r:id="rId8"/>
    <p:sldId id="379" r:id="rId9"/>
    <p:sldId id="380" r:id="rId10"/>
    <p:sldId id="385" r:id="rId11"/>
    <p:sldId id="381" r:id="rId12"/>
    <p:sldId id="384" r:id="rId13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  <a:srgbClr val="5D3DA0"/>
    <a:srgbClr val="1B83AA"/>
    <a:srgbClr val="54A0BD"/>
    <a:srgbClr val="344068"/>
    <a:srgbClr val="474646"/>
    <a:srgbClr val="D10B7C"/>
    <a:srgbClr val="06BAB9"/>
    <a:srgbClr val="B5577F"/>
    <a:srgbClr val="E84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0" autoAdjust="0"/>
    <p:restoredTop sz="92387" autoAdjust="0"/>
  </p:normalViewPr>
  <p:slideViewPr>
    <p:cSldViewPr snapToGrid="0">
      <p:cViewPr varScale="1">
        <p:scale>
          <a:sx n="67" d="100"/>
          <a:sy n="67" d="100"/>
        </p:scale>
        <p:origin x="738" y="72"/>
      </p:cViewPr>
      <p:guideLst>
        <p:guide orient="horz" pos="2160"/>
        <p:guide pos="51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CA04A-4E48-4A7B-8392-7933355FFA4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GB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FB2C8-BFB5-48F4-955F-5FCC77674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51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FB2C8-BFB5-48F4-955F-5FCC776746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4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 userDrawn="1"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dirty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79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8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36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2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2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pPr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6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pPr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8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8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 userDrawn="1"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704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14AB9F9-EAAF-40E0-9618-A5ECEDDB88A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8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1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 userDrawn="1"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 userDrawn="1"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 userDrawn="1"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5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9456" y="2373544"/>
            <a:ext cx="11972544" cy="1782388"/>
          </a:xfrm>
          <a:noFill/>
        </p:spPr>
        <p:txBody>
          <a:bodyPr anchor="ctr">
            <a:normAutofit/>
          </a:bodyPr>
          <a:lstStyle/>
          <a:p>
            <a:pPr rtl="0"/>
            <a:r>
              <a:rPr lang="he-IL" sz="4000" b="1" dirty="0"/>
              <a:t>שם העצם</a:t>
            </a:r>
            <a:br>
              <a:rPr lang="he-IL" sz="4000" b="1" dirty="0"/>
            </a:br>
            <a:r>
              <a:rPr lang="he-IL" sz="4000" b="1" dirty="0"/>
              <a:t>בגרות תשפ"א</a:t>
            </a:r>
            <a:br>
              <a:rPr lang="en-US" sz="4000" b="1" dirty="0"/>
            </a:br>
            <a:endParaRPr lang="en-GB" sz="4000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3999" y="4238781"/>
            <a:ext cx="9144001" cy="787941"/>
          </a:xfrm>
          <a:noFill/>
        </p:spPr>
        <p:txBody>
          <a:bodyPr anchor="ctr">
            <a:noAutofit/>
          </a:bodyPr>
          <a:lstStyle/>
          <a:p>
            <a:endParaRPr lang="en-GB" sz="1800" b="1" dirty="0">
              <a:solidFill>
                <a:srgbClr val="5D3DA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5" name="מלבן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6" name="מלבן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38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F1135B-3BA3-45A6-B441-AB9580E6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שאלת בגרות דרכי תצורה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3ED0217C-595C-40F8-BFEC-A3F73D8AF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3570" y="2082470"/>
            <a:ext cx="7459201" cy="2054337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1F986F27-6C2B-43F0-BAA7-37A748E91B97}"/>
              </a:ext>
            </a:extLst>
          </p:cNvPr>
          <p:cNvSpPr/>
          <p:nvPr/>
        </p:nvSpPr>
        <p:spPr>
          <a:xfrm rot="447313">
            <a:off x="500063" y="4570840"/>
            <a:ext cx="10655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/>
              <a:t>מלונאי– בסיס וצורן סופי – מלון + ם אי – בעל עיסוק או:</a:t>
            </a:r>
            <a:r>
              <a:rPr lang="en-US" sz="2400" b="1" dirty="0"/>
              <a:t>,</a:t>
            </a:r>
            <a:r>
              <a:rPr lang="he-IL" sz="2400" b="1" dirty="0">
                <a:solidFill>
                  <a:srgbClr val="FF0000"/>
                </a:solidFill>
              </a:rPr>
              <a:t>תשובה</a:t>
            </a:r>
          </a:p>
          <a:p>
            <a:r>
              <a:rPr lang="he-IL" sz="2400" b="1" dirty="0"/>
              <a:t> הצטרפות –שורש ומשקל – צ-ר-פ, הִ ת ק ט </a:t>
            </a:r>
            <a:r>
              <a:rPr lang="he-IL" sz="2400" b="1" dirty="0" err="1"/>
              <a:t>לּות</a:t>
            </a:r>
            <a:r>
              <a:rPr lang="he-IL" sz="2400" b="1" dirty="0"/>
              <a:t> – שם פעולה</a:t>
            </a:r>
          </a:p>
        </p:txBody>
      </p:sp>
    </p:spTree>
    <p:extLst>
      <p:ext uri="{BB962C8B-B14F-4D97-AF65-F5344CB8AC3E}">
        <p14:creationId xmlns:p14="http://schemas.microsoft.com/office/powerpoint/2010/main" val="108539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DDE2D9-BE11-4F5A-A975-45A9D1CF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סוגי צורנים(צורן גזירה , צורן נטייה)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14BF6F9-AE26-4EC7-B19D-F124D4205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2011512"/>
            <a:ext cx="11415712" cy="4103538"/>
          </a:xfrm>
        </p:spPr>
        <p:txBody>
          <a:bodyPr>
            <a:normAutofit fontScale="92500" lnSpcReduction="10000"/>
          </a:bodyPr>
          <a:lstStyle/>
          <a:p>
            <a:r>
              <a:rPr lang="he-IL" b="1" dirty="0">
                <a:solidFill>
                  <a:srgbClr val="FF0000"/>
                </a:solidFill>
              </a:rPr>
              <a:t>צורן נטייה </a:t>
            </a:r>
            <a:r>
              <a:rPr lang="he-IL" dirty="0"/>
              <a:t>= צורן שמהווה נטייה (שייכות, סמיכות, נקבה, רבים, רבות, גופים...).</a:t>
            </a:r>
          </a:p>
          <a:p>
            <a:r>
              <a:rPr lang="he-IL" dirty="0"/>
              <a:t>לדוגמה: ראשונה, שמרה, אחותי, ילדת כפר</a:t>
            </a:r>
          </a:p>
          <a:p>
            <a:r>
              <a:rPr lang="he-IL" b="1" dirty="0">
                <a:solidFill>
                  <a:srgbClr val="FF0000"/>
                </a:solidFill>
              </a:rPr>
              <a:t>צורן גזירה </a:t>
            </a:r>
            <a:r>
              <a:rPr lang="he-IL" dirty="0"/>
              <a:t>= צורן בעל משמעות, כגון, שם תואר, בעל מקצוע, שם עצם מופשט וכו' . </a:t>
            </a:r>
          </a:p>
          <a:p>
            <a:r>
              <a:rPr lang="he-IL" dirty="0"/>
              <a:t>דוגמה לשאלה העשויה להופיע בבחינת הבגרות:</a:t>
            </a:r>
          </a:p>
          <a:p>
            <a:r>
              <a:rPr lang="he-IL" dirty="0"/>
              <a:t>לפניך שני משפטים, ובכל אחד מהם מסומנת בקו המילה מפלגתי.</a:t>
            </a:r>
          </a:p>
          <a:p>
            <a:r>
              <a:rPr lang="he-IL" dirty="0"/>
              <a:t>בבחירות האחרונות זכתה מפלגתי בקולות רבים.</a:t>
            </a:r>
          </a:p>
          <a:p>
            <a:r>
              <a:rPr lang="he-IL" dirty="0"/>
              <a:t>המצע המפלגתי של התנועה פורסם בתשדיר הפרסומת.</a:t>
            </a:r>
          </a:p>
          <a:p>
            <a:r>
              <a:rPr lang="he-IL" dirty="0"/>
              <a:t>ציין את סוג הצורן הסופי במילה "מפלגתי" בכל אחד מן המשפטים (צורן גזירה או צורן נטייה) ואת משמעותו.</a:t>
            </a:r>
          </a:p>
          <a:p>
            <a:r>
              <a:rPr lang="he-IL" dirty="0"/>
              <a:t>משפט </a:t>
            </a:r>
            <a:r>
              <a:rPr lang="en-US" dirty="0"/>
              <a:t>I:  </a:t>
            </a:r>
            <a:r>
              <a:rPr lang="he-IL" dirty="0"/>
              <a:t>סוג הצורן – צורן נטייה           משמעותו -  שייכות (המפלגה שלי)</a:t>
            </a:r>
          </a:p>
          <a:p>
            <a:r>
              <a:rPr lang="he-IL" dirty="0"/>
              <a:t>משפט </a:t>
            </a:r>
            <a:r>
              <a:rPr lang="en-US" dirty="0"/>
              <a:t>II: </a:t>
            </a:r>
            <a:r>
              <a:rPr lang="he-IL" dirty="0"/>
              <a:t>סוג הצורן - צורן גזירה           משמעותו – שם תואר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4535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439924-5AE1-4C5C-9CD7-F114A76E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שאלת בגרות בנושא צורן גזירה וצורן נטייה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49EB4E80-DF35-48C7-9B1B-EC43BA7A7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498" y="1954158"/>
            <a:ext cx="9628182" cy="257497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880F4D8-F5C4-41F6-B1AD-410F13021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94" y="4914869"/>
            <a:ext cx="8253990" cy="9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4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cs typeface="+mn-cs"/>
              </a:rPr>
              <a:t>שם העצם בבגרות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872836" y="2111189"/>
            <a:ext cx="8507288" cy="4525963"/>
          </a:xfrm>
        </p:spPr>
        <p:txBody>
          <a:bodyPr>
            <a:normAutofit/>
          </a:bodyPr>
          <a:lstStyle/>
          <a:p>
            <a:r>
              <a:rPr lang="he-IL" sz="3200" b="1" dirty="0">
                <a:solidFill>
                  <a:srgbClr val="5D3DA0"/>
                </a:solidFill>
              </a:rPr>
              <a:t>שם העצם בבגרות מופיע בכמה נושאים:</a:t>
            </a:r>
          </a:p>
          <a:p>
            <a:r>
              <a:rPr lang="he-IL" sz="3200" b="1" dirty="0">
                <a:solidFill>
                  <a:srgbClr val="FF0000"/>
                </a:solidFill>
              </a:rPr>
              <a:t>1)חלקי דיבר</a:t>
            </a:r>
          </a:p>
          <a:p>
            <a:r>
              <a:rPr lang="he-IL" sz="3200" b="1" dirty="0">
                <a:solidFill>
                  <a:srgbClr val="FF0000"/>
                </a:solidFill>
              </a:rPr>
              <a:t>2)דרכי תצורה</a:t>
            </a:r>
          </a:p>
          <a:p>
            <a:r>
              <a:rPr lang="he-IL" sz="3200" b="1" dirty="0">
                <a:solidFill>
                  <a:srgbClr val="FF0000"/>
                </a:solidFill>
              </a:rPr>
              <a:t>3)משקלים</a:t>
            </a:r>
          </a:p>
          <a:p>
            <a:r>
              <a:rPr lang="he-IL" sz="3200" b="1" dirty="0">
                <a:solidFill>
                  <a:srgbClr val="FF0000"/>
                </a:solidFill>
              </a:rPr>
              <a:t>4)צורן גזירה\צורן נטייה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106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98BE44-CFDC-424A-8B5D-1CABA92F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חלקי דיבר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26A155A-3D2E-4F9D-8C7C-890234B7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49" y="2203991"/>
            <a:ext cx="10744461" cy="3450613"/>
          </a:xfrm>
        </p:spPr>
        <p:txBody>
          <a:bodyPr>
            <a:normAutofit/>
          </a:bodyPr>
          <a:lstStyle/>
          <a:p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חלקי הדיבר מוצגים במבחן כצורות הבינוני ואתם צריכים לזהות מהו חלק הדיבר</a:t>
            </a:r>
          </a:p>
          <a:p>
            <a:r>
              <a:rPr lang="he-IL" b="1" dirty="0">
                <a:solidFill>
                  <a:srgbClr val="FF0000"/>
                </a:solidFill>
              </a:rPr>
              <a:t>(פועל , שם עצם , שם תואר).</a:t>
            </a:r>
          </a:p>
          <a:p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צורות הבינוני יכולות לשמש כפעלים או כשמות. לדוגמה:</a:t>
            </a:r>
          </a:p>
          <a:p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מזכיר המפלגה התראיין בחדשות</a:t>
            </a:r>
            <a:r>
              <a:rPr lang="he-IL" b="1" dirty="0">
                <a:solidFill>
                  <a:srgbClr val="FF0000"/>
                </a:solidFill>
              </a:rPr>
              <a:t>(מזכיר - שם עצם).</a:t>
            </a:r>
          </a:p>
          <a:p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אלבום התמונות מזכיר לי תקופה יפה ללא קורונה </a:t>
            </a:r>
            <a:r>
              <a:rPr lang="he-IL" b="1" dirty="0">
                <a:solidFill>
                  <a:srgbClr val="FF0000"/>
                </a:solidFill>
              </a:rPr>
              <a:t>(מזכיר - פועל).</a:t>
            </a:r>
          </a:p>
          <a:p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המתווה מאושר ע"י משרד הבריאות </a:t>
            </a:r>
            <a:r>
              <a:rPr lang="he-IL" b="1" dirty="0">
                <a:solidFill>
                  <a:srgbClr val="FF0000"/>
                </a:solidFill>
              </a:rPr>
              <a:t>(מאושר - פועל).</a:t>
            </a:r>
          </a:p>
          <a:p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המתווה המאושר הופץ למנהלי בתי הספר </a:t>
            </a:r>
            <a:r>
              <a:rPr lang="he-IL" b="1" dirty="0">
                <a:solidFill>
                  <a:srgbClr val="FF0000"/>
                </a:solidFill>
              </a:rPr>
              <a:t>(מאושר - שם תואר)</a:t>
            </a:r>
          </a:p>
        </p:txBody>
      </p:sp>
    </p:spTree>
    <p:extLst>
      <p:ext uri="{BB962C8B-B14F-4D97-AF65-F5344CB8AC3E}">
        <p14:creationId xmlns:p14="http://schemas.microsoft.com/office/powerpoint/2010/main" val="329435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A971B66-27A4-4CA6-B29A-374C40B7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שאלת בגרות בנושא חלקי דיבור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BAA18A89-AC56-492B-86D2-EADDED270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3588" y="2049618"/>
            <a:ext cx="6015037" cy="384568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D774410-9290-4FE8-A9EF-2AC7D05A6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19" y="3319964"/>
            <a:ext cx="5691969" cy="13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4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31E525-B256-442B-B2CA-1CBD3D1C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דרכי תצורה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B63C90A-919B-4DF5-B705-5E3EA9782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4000" b="1" dirty="0"/>
              <a:t>בבגרות תהיינה שתי דרכי תצורה:</a:t>
            </a:r>
          </a:p>
          <a:p>
            <a:r>
              <a:rPr lang="he-IL" sz="4000" b="1" dirty="0">
                <a:solidFill>
                  <a:srgbClr val="1CADE4"/>
                </a:solidFill>
              </a:rPr>
              <a:t>1)בסיס וצורן סופי</a:t>
            </a:r>
          </a:p>
          <a:p>
            <a:r>
              <a:rPr lang="he-IL" sz="4000" b="1" dirty="0">
                <a:solidFill>
                  <a:srgbClr val="1CADE4"/>
                </a:solidFill>
              </a:rPr>
              <a:t>2)שורש ומשקל</a:t>
            </a:r>
          </a:p>
        </p:txBody>
      </p:sp>
    </p:spTree>
    <p:extLst>
      <p:ext uri="{BB962C8B-B14F-4D97-AF65-F5344CB8AC3E}">
        <p14:creationId xmlns:p14="http://schemas.microsoft.com/office/powerpoint/2010/main" val="155829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337EA7-32E5-49B6-A939-A066451C6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דרכי תצורה-בסיס וצורן סופי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79F2073-9573-4035-ADFE-4B761588C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959" y="2015732"/>
            <a:ext cx="10318458" cy="4250597"/>
          </a:xfrm>
        </p:spPr>
        <p:txBody>
          <a:bodyPr>
            <a:normAutofit/>
          </a:bodyPr>
          <a:lstStyle/>
          <a:p>
            <a:r>
              <a:rPr lang="he-IL" sz="2400" b="1" dirty="0">
                <a:solidFill>
                  <a:srgbClr val="FF0000"/>
                </a:solidFill>
              </a:rPr>
              <a:t>בסיס וצורן</a:t>
            </a:r>
          </a:p>
          <a:p>
            <a:r>
              <a:rPr lang="he-IL" sz="2400" b="1" dirty="0"/>
              <a:t>מילים שנוצרו בדרך של בסיס (מילה) + צורן נוצרו בדרך של גזירה קווית, כלומר בדרך של חיבור צורנים בזה אחר זה.</a:t>
            </a:r>
          </a:p>
          <a:p>
            <a:r>
              <a:rPr lang="he-IL" sz="2400" b="1" dirty="0"/>
              <a:t>הצורן הוא סיומת שיש בה משמעות. </a:t>
            </a:r>
          </a:p>
          <a:p>
            <a:r>
              <a:rPr lang="he-IL" sz="2400" b="1" dirty="0"/>
              <a:t>המילה שאליה נוספת הסיומת מקבלת את משמעות הצורן</a:t>
            </a:r>
            <a:r>
              <a:rPr lang="he-IL" sz="3200" b="1" dirty="0"/>
              <a:t>. </a:t>
            </a:r>
          </a:p>
          <a:p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9745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55B529-A974-4907-BE30-03D89A2F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דרכי תצורה- שורש ומשקל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6B17F59-AFD3-4CB5-918C-C0D8834AF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940073"/>
            <a:ext cx="11672888" cy="4046389"/>
          </a:xfrm>
        </p:spPr>
        <p:txBody>
          <a:bodyPr/>
          <a:lstStyle/>
          <a:p>
            <a:endParaRPr lang="he-IL" b="1" dirty="0">
              <a:latin typeface="Arial" panose="020B0604020202020204" pitchFamily="34" charset="0"/>
            </a:endParaRPr>
          </a:p>
          <a:p>
            <a:r>
              <a:rPr lang="he-IL" sz="2400" b="1" dirty="0">
                <a:solidFill>
                  <a:srgbClr val="FF0000"/>
                </a:solidFill>
              </a:rPr>
              <a:t>שורש ומשקל</a:t>
            </a:r>
          </a:p>
          <a:p>
            <a:r>
              <a:rPr lang="he-IL" sz="2400" b="1" dirty="0"/>
              <a:t>שמות רבים נוצרו בדרך של גזירה מסורגת: שילוב של שורש ותבנית קבועה (משקל).</a:t>
            </a:r>
          </a:p>
          <a:p>
            <a:r>
              <a:rPr lang="he-IL" sz="2400" b="1" dirty="0"/>
              <a:t>כדי למצוא את המשקל מוצאים את אותיות השורש ומציבים במקומן את האותיות </a:t>
            </a:r>
          </a:p>
          <a:p>
            <a:r>
              <a:rPr lang="he-IL" sz="2400" b="1" dirty="0"/>
              <a:t>ק-ט-ל: </a:t>
            </a:r>
          </a:p>
          <a:p>
            <a:r>
              <a:rPr lang="he-IL" sz="2400" b="1" dirty="0"/>
              <a:t>ק- האות הראשונה של השורש, ט- האות השנייה של השורש, ל- האות השלישית של השורש</a:t>
            </a:r>
            <a:r>
              <a:rPr lang="he-IL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32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1974B6-3D13-492D-BC75-45A99D45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בסיס וצורן</a:t>
            </a:r>
            <a:r>
              <a:rPr lang="en-US" dirty="0"/>
              <a:t> VS</a:t>
            </a:r>
            <a:r>
              <a:rPr lang="he-IL" dirty="0"/>
              <a:t>שורש ומשקל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9BBDBA3-514A-40F6-8D52-62AFFEA77AF1}"/>
              </a:ext>
            </a:extLst>
          </p:cNvPr>
          <p:cNvSpPr/>
          <p:nvPr/>
        </p:nvSpPr>
        <p:spPr>
          <a:xfrm>
            <a:off x="3048000" y="21363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4C920A0-E662-4E42-B670-E0119EF1F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1955602"/>
            <a:ext cx="12192000" cy="1907338"/>
          </a:xfrm>
          <a:prstGeom prst="rect">
            <a:avLst/>
          </a:prstGeom>
        </p:spPr>
      </p:pic>
      <p:pic>
        <p:nvPicPr>
          <p:cNvPr id="9" name="מציין מיקום תוכן 8">
            <a:extLst>
              <a:ext uri="{FF2B5EF4-FFF2-40B4-BE49-F238E27FC236}">
                <a16:creationId xmlns:a16="http://schemas.microsoft.com/office/drawing/2014/main" id="{5DF3CC9C-972D-4599-9E3C-FBA83C38C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3442" y="3852586"/>
            <a:ext cx="8468078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2AA3BF-7E17-4B51-9538-E6C53621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איך מוצאים משקל?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C80C85BB-61D6-490A-A14E-9D9D7A0E5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39" y="1958963"/>
            <a:ext cx="7500936" cy="39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10329"/>
      </p:ext>
    </p:extLst>
  </p:cSld>
  <p:clrMapOvr>
    <a:masterClrMapping/>
  </p:clrMapOvr>
</p:sld>
</file>

<file path=ppt/theme/theme1.xml><?xml version="1.0" encoding="utf-8"?>
<a:theme xmlns:a="http://schemas.openxmlformats.org/drawingml/2006/main" name="מבט לאחור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3702</TotalTime>
  <Words>435</Words>
  <Application>Microsoft Office PowerPoint</Application>
  <PresentationFormat>מסך רחב</PresentationFormat>
  <Paragraphs>53</Paragraphs>
  <Slides>12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מבט לאחור</vt:lpstr>
      <vt:lpstr>שם העצם בגרות תשפ"א </vt:lpstr>
      <vt:lpstr>שם העצם בבגרות</vt:lpstr>
      <vt:lpstr>חלקי דיבר</vt:lpstr>
      <vt:lpstr>שאלת בגרות בנושא חלקי דיבור</vt:lpstr>
      <vt:lpstr>דרכי תצורה</vt:lpstr>
      <vt:lpstr>דרכי תצורה-בסיס וצורן סופי</vt:lpstr>
      <vt:lpstr>דרכי תצורה- שורש ומשקל</vt:lpstr>
      <vt:lpstr>בסיס וצורן VSשורש ומשקל</vt:lpstr>
      <vt:lpstr>איך מוצאים משקל?</vt:lpstr>
      <vt:lpstr>שאלת בגרות דרכי תצורה</vt:lpstr>
      <vt:lpstr>סוגי צורנים(צורן גזירה , צורן נטייה)</vt:lpstr>
      <vt:lpstr>שאלת בגרות בנושא צורן גזירה וצורן נטייה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Nili Bloch</dc:creator>
  <cp:lastModifiedBy>User</cp:lastModifiedBy>
  <cp:revision>332</cp:revision>
  <cp:lastPrinted>2017-11-26T13:05:27Z</cp:lastPrinted>
  <dcterms:created xsi:type="dcterms:W3CDTF">2017-11-13T13:34:34Z</dcterms:created>
  <dcterms:modified xsi:type="dcterms:W3CDTF">2021-02-05T11:07:31Z</dcterms:modified>
</cp:coreProperties>
</file>