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76" r:id="rId3"/>
    <p:sldId id="277" r:id="rId4"/>
    <p:sldId id="257" r:id="rId5"/>
    <p:sldId id="258" r:id="rId6"/>
    <p:sldId id="266" r:id="rId7"/>
    <p:sldId id="265" r:id="rId8"/>
    <p:sldId id="269" r:id="rId9"/>
    <p:sldId id="264" r:id="rId10"/>
    <p:sldId id="268" r:id="rId11"/>
    <p:sldId id="293" r:id="rId12"/>
    <p:sldId id="294" r:id="rId13"/>
    <p:sldId id="283" r:id="rId14"/>
    <p:sldId id="292" r:id="rId15"/>
    <p:sldId id="263" r:id="rId16"/>
    <p:sldId id="278" r:id="rId17"/>
    <p:sldId id="270" r:id="rId18"/>
    <p:sldId id="279" r:id="rId19"/>
    <p:sldId id="281" r:id="rId20"/>
    <p:sldId id="282" r:id="rId21"/>
    <p:sldId id="280" r:id="rId22"/>
    <p:sldId id="262" r:id="rId23"/>
    <p:sldId id="275" r:id="rId24"/>
    <p:sldId id="286" r:id="rId25"/>
    <p:sldId id="284" r:id="rId26"/>
    <p:sldId id="271" r:id="rId27"/>
    <p:sldId id="272" r:id="rId28"/>
    <p:sldId id="273" r:id="rId29"/>
    <p:sldId id="267" r:id="rId30"/>
    <p:sldId id="291" r:id="rId31"/>
    <p:sldId id="289" r:id="rId32"/>
    <p:sldId id="287" r:id="rId33"/>
    <p:sldId id="274" r:id="rId34"/>
    <p:sldId id="288" r:id="rId35"/>
    <p:sldId id="290" r:id="rId36"/>
    <p:sldId id="285" r:id="rId37"/>
    <p:sldId id="261" r:id="rId38"/>
    <p:sldId id="259" r:id="rId39"/>
    <p:sldId id="26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99"/>
    <a:srgbClr val="71E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2437" autoAdjust="0"/>
  </p:normalViewPr>
  <p:slideViewPr>
    <p:cSldViewPr snapToGrid="0">
      <p:cViewPr varScale="1">
        <p:scale>
          <a:sx n="68" d="100"/>
          <a:sy n="68" d="100"/>
        </p:scale>
        <p:origin x="136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613FF-5F4E-4A76-BE4F-04FCE054372F}" type="doc">
      <dgm:prSet loTypeId="urn:microsoft.com/office/officeart/2005/8/layout/vList6" loCatId="list" qsTypeId="urn:microsoft.com/office/officeart/2005/8/quickstyle/simple1" qsCatId="simple" csTypeId="urn:microsoft.com/office/officeart/2005/8/colors/accent2_2" csCatId="accent2" phldr="1"/>
      <dgm:spPr/>
      <dgm:t>
        <a:bodyPr/>
        <a:lstStyle/>
        <a:p>
          <a:pPr rtl="1"/>
          <a:endParaRPr lang="he-IL"/>
        </a:p>
      </dgm:t>
    </dgm:pt>
    <dgm:pt modelId="{587D9AB6-243C-4B89-8EE1-0406E8B80E48}">
      <dgm:prSet phldrT="[טקסט]"/>
      <dgm:spPr/>
      <dgm:t>
        <a:bodyPr/>
        <a:lstStyle/>
        <a:p>
          <a:pPr rtl="1"/>
          <a:r>
            <a:rPr lang="he-IL" b="1"/>
            <a:t>איש הגורל </a:t>
          </a:r>
          <a:endParaRPr lang="he-IL" b="1" dirty="0"/>
        </a:p>
      </dgm:t>
    </dgm:pt>
    <dgm:pt modelId="{75CD4A1E-89B3-4B51-9BCF-8D42EE07D542}" type="parTrans" cxnId="{B6E95564-622D-4549-9ADA-78C6AD6FC232}">
      <dgm:prSet/>
      <dgm:spPr/>
      <dgm:t>
        <a:bodyPr/>
        <a:lstStyle/>
        <a:p>
          <a:pPr rtl="1"/>
          <a:endParaRPr lang="he-IL"/>
        </a:p>
      </dgm:t>
    </dgm:pt>
    <dgm:pt modelId="{594B71D2-9DB3-443E-B32E-C85F736B0BCE}" type="sibTrans" cxnId="{B6E95564-622D-4549-9ADA-78C6AD6FC232}">
      <dgm:prSet/>
      <dgm:spPr/>
      <dgm:t>
        <a:bodyPr/>
        <a:lstStyle/>
        <a:p>
          <a:pPr rtl="1"/>
          <a:endParaRPr lang="he-IL"/>
        </a:p>
      </dgm:t>
    </dgm:pt>
    <dgm:pt modelId="{BF901FF2-86BC-4DB7-8CB6-4A14E60F5547}">
      <dgm:prSet phldrT="[טקסט]"/>
      <dgm:spPr/>
      <dgm:t>
        <a:bodyPr/>
        <a:lstStyle/>
        <a:p>
          <a:pPr rtl="1"/>
          <a:r>
            <a:rPr lang="he-IL" b="1" dirty="0">
              <a:solidFill>
                <a:srgbClr val="FF0000"/>
              </a:solidFill>
            </a:rPr>
            <a:t>קיום מאונס</a:t>
          </a:r>
          <a:r>
            <a:rPr lang="he-IL" b="1" dirty="0"/>
            <a:t>. קיום עובדתי - תוצאה של שרשרת של חוקים מכאניים הפועלים על האדם מבחוץ (אני כאובייקט- חפץ). הכחשה עצמית (כי העצמיות לא יכולה לדור עם </a:t>
          </a:r>
          <a:r>
            <a:rPr lang="he-IL" b="1" dirty="0" err="1"/>
            <a:t>החפציות</a:t>
          </a:r>
          <a:r>
            <a:rPr lang="he-IL" b="1" dirty="0"/>
            <a:t>). "האדם הוא אחד ממיליון".</a:t>
          </a:r>
        </a:p>
      </dgm:t>
    </dgm:pt>
    <dgm:pt modelId="{B9ACE987-F779-4581-8041-0DACF1883182}" type="parTrans" cxnId="{212A71F6-BA9E-4850-A412-7D90F44D2916}">
      <dgm:prSet/>
      <dgm:spPr/>
      <dgm:t>
        <a:bodyPr/>
        <a:lstStyle/>
        <a:p>
          <a:pPr rtl="1"/>
          <a:endParaRPr lang="he-IL"/>
        </a:p>
      </dgm:t>
    </dgm:pt>
    <dgm:pt modelId="{7C3E6066-55AD-4FE5-AD9D-2BAE1517FC33}" type="sibTrans" cxnId="{212A71F6-BA9E-4850-A412-7D90F44D2916}">
      <dgm:prSet/>
      <dgm:spPr/>
      <dgm:t>
        <a:bodyPr/>
        <a:lstStyle/>
        <a:p>
          <a:pPr rtl="1"/>
          <a:endParaRPr lang="he-IL"/>
        </a:p>
      </dgm:t>
    </dgm:pt>
    <dgm:pt modelId="{DA162C94-9C0C-4309-B01E-C344F0202945}">
      <dgm:prSet phldrT="[טקסט]"/>
      <dgm:spPr/>
      <dgm:t>
        <a:bodyPr/>
        <a:lstStyle/>
        <a:p>
          <a:pPr rtl="1"/>
          <a:r>
            <a:rPr lang="he-IL" b="1"/>
            <a:t>איש הייעוד </a:t>
          </a:r>
          <a:endParaRPr lang="he-IL" b="1" dirty="0"/>
        </a:p>
      </dgm:t>
    </dgm:pt>
    <dgm:pt modelId="{485C290F-9C9B-4751-9F0E-B84AAE291A98}" type="parTrans" cxnId="{4DF01C4B-70EA-4EA8-A038-90AB7DF03F92}">
      <dgm:prSet/>
      <dgm:spPr/>
      <dgm:t>
        <a:bodyPr/>
        <a:lstStyle/>
        <a:p>
          <a:pPr rtl="1"/>
          <a:endParaRPr lang="he-IL"/>
        </a:p>
      </dgm:t>
    </dgm:pt>
    <dgm:pt modelId="{46301F1D-CD67-4C0B-BBFB-8F16822DCFBE}" type="sibTrans" cxnId="{4DF01C4B-70EA-4EA8-A038-90AB7DF03F92}">
      <dgm:prSet/>
      <dgm:spPr/>
      <dgm:t>
        <a:bodyPr/>
        <a:lstStyle/>
        <a:p>
          <a:pPr rtl="1"/>
          <a:endParaRPr lang="he-IL"/>
        </a:p>
      </dgm:t>
    </dgm:pt>
    <dgm:pt modelId="{1F1F5E2C-D5FF-4A41-BBEF-CFAC5C945611}">
      <dgm:prSet phldrT="[טקסט]"/>
      <dgm:spPr/>
      <dgm:t>
        <a:bodyPr/>
        <a:lstStyle/>
        <a:p>
          <a:pPr rtl="1"/>
          <a:r>
            <a:rPr lang="he-IL" b="1" dirty="0">
              <a:solidFill>
                <a:srgbClr val="FF0000"/>
              </a:solidFill>
            </a:rPr>
            <a:t>קיום פעיל</a:t>
          </a:r>
          <a:r>
            <a:rPr lang="he-IL" b="1" dirty="0"/>
            <a:t>. הבנת האדם את ייחודו וסגולתו. על כורחך אתה נולד ועל כורחך אתה מת, אבל ברצונך החופשי אתה חי. יכולת לחיות כסובייקט (בעל יכולת לפעול מתוכך על העולם). יוצר ומחדש. "אדם אחד הוא עולם ומלואו".</a:t>
          </a:r>
        </a:p>
      </dgm:t>
    </dgm:pt>
    <dgm:pt modelId="{E1EE6F35-8313-490C-B6FB-1333F8A9DF75}" type="parTrans" cxnId="{08975C55-1F25-4966-B8AE-14CBBB1C7681}">
      <dgm:prSet/>
      <dgm:spPr/>
      <dgm:t>
        <a:bodyPr/>
        <a:lstStyle/>
        <a:p>
          <a:pPr rtl="1"/>
          <a:endParaRPr lang="he-IL"/>
        </a:p>
      </dgm:t>
    </dgm:pt>
    <dgm:pt modelId="{3F757372-23B6-4380-B047-7B746BEDF5BA}" type="sibTrans" cxnId="{08975C55-1F25-4966-B8AE-14CBBB1C7681}">
      <dgm:prSet/>
      <dgm:spPr/>
      <dgm:t>
        <a:bodyPr/>
        <a:lstStyle/>
        <a:p>
          <a:pPr rtl="1"/>
          <a:endParaRPr lang="he-IL"/>
        </a:p>
      </dgm:t>
    </dgm:pt>
    <dgm:pt modelId="{C9C99E56-0EE6-43C6-ADD2-08147D1775C8}" type="pres">
      <dgm:prSet presAssocID="{F03613FF-5F4E-4A76-BE4F-04FCE054372F}" presName="Name0" presStyleCnt="0">
        <dgm:presLayoutVars>
          <dgm:dir/>
          <dgm:animLvl val="lvl"/>
          <dgm:resizeHandles/>
        </dgm:presLayoutVars>
      </dgm:prSet>
      <dgm:spPr/>
    </dgm:pt>
    <dgm:pt modelId="{57A7D095-99AE-4BBF-84A1-41357317E019}" type="pres">
      <dgm:prSet presAssocID="{587D9AB6-243C-4B89-8EE1-0406E8B80E48}" presName="linNode" presStyleCnt="0"/>
      <dgm:spPr/>
    </dgm:pt>
    <dgm:pt modelId="{6A666D94-1562-4514-A692-E79C2A4A9EF3}" type="pres">
      <dgm:prSet presAssocID="{587D9AB6-243C-4B89-8EE1-0406E8B80E48}" presName="parentShp" presStyleLbl="node1" presStyleIdx="0" presStyleCnt="2">
        <dgm:presLayoutVars>
          <dgm:bulletEnabled val="1"/>
        </dgm:presLayoutVars>
      </dgm:prSet>
      <dgm:spPr/>
    </dgm:pt>
    <dgm:pt modelId="{8191DC00-2350-40E7-8BF2-0D4EA04D0496}" type="pres">
      <dgm:prSet presAssocID="{587D9AB6-243C-4B89-8EE1-0406E8B80E48}" presName="childShp" presStyleLbl="bgAccFollowNode1" presStyleIdx="0" presStyleCnt="2">
        <dgm:presLayoutVars>
          <dgm:bulletEnabled val="1"/>
        </dgm:presLayoutVars>
      </dgm:prSet>
      <dgm:spPr/>
    </dgm:pt>
    <dgm:pt modelId="{D6CD31E5-46EC-44DA-B23D-585DE9C72551}" type="pres">
      <dgm:prSet presAssocID="{594B71D2-9DB3-443E-B32E-C85F736B0BCE}" presName="spacing" presStyleCnt="0"/>
      <dgm:spPr/>
    </dgm:pt>
    <dgm:pt modelId="{D78AC972-5ED7-48A5-B537-AA8FBBBFEECD}" type="pres">
      <dgm:prSet presAssocID="{DA162C94-9C0C-4309-B01E-C344F0202945}" presName="linNode" presStyleCnt="0"/>
      <dgm:spPr/>
    </dgm:pt>
    <dgm:pt modelId="{CB44BD1A-87BF-443E-B88F-05E80B580213}" type="pres">
      <dgm:prSet presAssocID="{DA162C94-9C0C-4309-B01E-C344F0202945}" presName="parentShp" presStyleLbl="node1" presStyleIdx="1" presStyleCnt="2" custLinFactNeighborY="26">
        <dgm:presLayoutVars>
          <dgm:bulletEnabled val="1"/>
        </dgm:presLayoutVars>
      </dgm:prSet>
      <dgm:spPr/>
    </dgm:pt>
    <dgm:pt modelId="{63EF22CD-91B1-486C-81B0-93EEC05B360E}" type="pres">
      <dgm:prSet presAssocID="{DA162C94-9C0C-4309-B01E-C344F0202945}" presName="childShp" presStyleLbl="bgAccFollowNode1" presStyleIdx="1" presStyleCnt="2">
        <dgm:presLayoutVars>
          <dgm:bulletEnabled val="1"/>
        </dgm:presLayoutVars>
      </dgm:prSet>
      <dgm:spPr/>
    </dgm:pt>
  </dgm:ptLst>
  <dgm:cxnLst>
    <dgm:cxn modelId="{B6E95564-622D-4549-9ADA-78C6AD6FC232}" srcId="{F03613FF-5F4E-4A76-BE4F-04FCE054372F}" destId="{587D9AB6-243C-4B89-8EE1-0406E8B80E48}" srcOrd="0" destOrd="0" parTransId="{75CD4A1E-89B3-4B51-9BCF-8D42EE07D542}" sibTransId="{594B71D2-9DB3-443E-B32E-C85F736B0BCE}"/>
    <dgm:cxn modelId="{4DF01C4B-70EA-4EA8-A038-90AB7DF03F92}" srcId="{F03613FF-5F4E-4A76-BE4F-04FCE054372F}" destId="{DA162C94-9C0C-4309-B01E-C344F0202945}" srcOrd="1" destOrd="0" parTransId="{485C290F-9C9B-4751-9F0E-B84AAE291A98}" sibTransId="{46301F1D-CD67-4C0B-BBFB-8F16822DCFBE}"/>
    <dgm:cxn modelId="{08975C55-1F25-4966-B8AE-14CBBB1C7681}" srcId="{DA162C94-9C0C-4309-B01E-C344F0202945}" destId="{1F1F5E2C-D5FF-4A41-BBEF-CFAC5C945611}" srcOrd="0" destOrd="0" parTransId="{E1EE6F35-8313-490C-B6FB-1333F8A9DF75}" sibTransId="{3F757372-23B6-4380-B047-7B746BEDF5BA}"/>
    <dgm:cxn modelId="{48248482-FF2D-4837-B2AC-9E331440CCD8}" type="presOf" srcId="{1F1F5E2C-D5FF-4A41-BBEF-CFAC5C945611}" destId="{63EF22CD-91B1-486C-81B0-93EEC05B360E}" srcOrd="0" destOrd="0" presId="urn:microsoft.com/office/officeart/2005/8/layout/vList6"/>
    <dgm:cxn modelId="{80ABC196-DB55-41B7-B03C-633AE9B097F4}" type="presOf" srcId="{DA162C94-9C0C-4309-B01E-C344F0202945}" destId="{CB44BD1A-87BF-443E-B88F-05E80B580213}" srcOrd="0" destOrd="0" presId="urn:microsoft.com/office/officeart/2005/8/layout/vList6"/>
    <dgm:cxn modelId="{296AFCCC-8720-4B12-9C8D-1F85D9304C7C}" type="presOf" srcId="{BF901FF2-86BC-4DB7-8CB6-4A14E60F5547}" destId="{8191DC00-2350-40E7-8BF2-0D4EA04D0496}" srcOrd="0" destOrd="0" presId="urn:microsoft.com/office/officeart/2005/8/layout/vList6"/>
    <dgm:cxn modelId="{E5E0C1E0-4FE1-44D6-9C01-9644F17F6E80}" type="presOf" srcId="{587D9AB6-243C-4B89-8EE1-0406E8B80E48}" destId="{6A666D94-1562-4514-A692-E79C2A4A9EF3}" srcOrd="0" destOrd="0" presId="urn:microsoft.com/office/officeart/2005/8/layout/vList6"/>
    <dgm:cxn modelId="{E30A6DF3-C785-47C3-872A-EB2820A66207}" type="presOf" srcId="{F03613FF-5F4E-4A76-BE4F-04FCE054372F}" destId="{C9C99E56-0EE6-43C6-ADD2-08147D1775C8}" srcOrd="0" destOrd="0" presId="urn:microsoft.com/office/officeart/2005/8/layout/vList6"/>
    <dgm:cxn modelId="{212A71F6-BA9E-4850-A412-7D90F44D2916}" srcId="{587D9AB6-243C-4B89-8EE1-0406E8B80E48}" destId="{BF901FF2-86BC-4DB7-8CB6-4A14E60F5547}" srcOrd="0" destOrd="0" parTransId="{B9ACE987-F779-4581-8041-0DACF1883182}" sibTransId="{7C3E6066-55AD-4FE5-AD9D-2BAE1517FC33}"/>
    <dgm:cxn modelId="{12DA7C90-B105-4D49-A58A-8C2F62B4232E}" type="presParOf" srcId="{C9C99E56-0EE6-43C6-ADD2-08147D1775C8}" destId="{57A7D095-99AE-4BBF-84A1-41357317E019}" srcOrd="0" destOrd="0" presId="urn:microsoft.com/office/officeart/2005/8/layout/vList6"/>
    <dgm:cxn modelId="{E414C29B-15E8-41D3-8A99-D6BBBBA1861D}" type="presParOf" srcId="{57A7D095-99AE-4BBF-84A1-41357317E019}" destId="{6A666D94-1562-4514-A692-E79C2A4A9EF3}" srcOrd="0" destOrd="0" presId="urn:microsoft.com/office/officeart/2005/8/layout/vList6"/>
    <dgm:cxn modelId="{CCBFCA33-4777-4B75-B0B1-00057DF196F5}" type="presParOf" srcId="{57A7D095-99AE-4BBF-84A1-41357317E019}" destId="{8191DC00-2350-40E7-8BF2-0D4EA04D0496}" srcOrd="1" destOrd="0" presId="urn:microsoft.com/office/officeart/2005/8/layout/vList6"/>
    <dgm:cxn modelId="{F07F4B25-B43C-4555-B460-FA96302FF95C}" type="presParOf" srcId="{C9C99E56-0EE6-43C6-ADD2-08147D1775C8}" destId="{D6CD31E5-46EC-44DA-B23D-585DE9C72551}" srcOrd="1" destOrd="0" presId="urn:microsoft.com/office/officeart/2005/8/layout/vList6"/>
    <dgm:cxn modelId="{985E5A44-78C7-44D7-BFE7-E2DC04180567}" type="presParOf" srcId="{C9C99E56-0EE6-43C6-ADD2-08147D1775C8}" destId="{D78AC972-5ED7-48A5-B537-AA8FBBBFEECD}" srcOrd="2" destOrd="0" presId="urn:microsoft.com/office/officeart/2005/8/layout/vList6"/>
    <dgm:cxn modelId="{F198F43F-6716-40E7-994C-C87966C57C15}" type="presParOf" srcId="{D78AC972-5ED7-48A5-B537-AA8FBBBFEECD}" destId="{CB44BD1A-87BF-443E-B88F-05E80B580213}" srcOrd="0" destOrd="0" presId="urn:microsoft.com/office/officeart/2005/8/layout/vList6"/>
    <dgm:cxn modelId="{A31C532D-F045-42FB-824D-3B1125E8474B}" type="presParOf" srcId="{D78AC972-5ED7-48A5-B537-AA8FBBBFEECD}" destId="{63EF22CD-91B1-486C-81B0-93EEC05B360E}" srcOrd="1" destOrd="0" presId="urn:microsoft.com/office/officeart/2005/8/layout/vList6"/>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1DC00-2350-40E7-8BF2-0D4EA04D0496}">
      <dsp:nvSpPr>
        <dsp:cNvPr id="0" name=""/>
        <dsp:cNvSpPr/>
      </dsp:nvSpPr>
      <dsp:spPr>
        <a:xfrm>
          <a:off x="4876800" y="837"/>
          <a:ext cx="7315200" cy="3264916"/>
        </a:xfrm>
        <a:prstGeom prst="rightArrow">
          <a:avLst>
            <a:gd name="adj1" fmla="val 75000"/>
            <a:gd name="adj2" fmla="val 50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r" defTabSz="1333500" rtl="1">
            <a:lnSpc>
              <a:spcPct val="90000"/>
            </a:lnSpc>
            <a:spcBef>
              <a:spcPct val="0"/>
            </a:spcBef>
            <a:spcAft>
              <a:spcPct val="15000"/>
            </a:spcAft>
            <a:buChar char="•"/>
          </a:pPr>
          <a:r>
            <a:rPr lang="he-IL" sz="3000" b="1" kern="1200" dirty="0">
              <a:solidFill>
                <a:srgbClr val="FF0000"/>
              </a:solidFill>
            </a:rPr>
            <a:t>קיום מאונס</a:t>
          </a:r>
          <a:r>
            <a:rPr lang="he-IL" sz="3000" b="1" kern="1200" dirty="0"/>
            <a:t>. קיום עובדתי - תוצאה של שרשרת של חוקים מכאניים הפועלים על האדם מבחוץ (אני כאובייקט- חפץ). הכחשה עצמית (כי העצמיות לא יכולה לדור עם </a:t>
          </a:r>
          <a:r>
            <a:rPr lang="he-IL" sz="3000" b="1" kern="1200" dirty="0" err="1"/>
            <a:t>החפציות</a:t>
          </a:r>
          <a:r>
            <a:rPr lang="he-IL" sz="3000" b="1" kern="1200" dirty="0"/>
            <a:t>). "האדם הוא אחד ממיליון".</a:t>
          </a:r>
        </a:p>
      </dsp:txBody>
      <dsp:txXfrm>
        <a:off x="4876800" y="408952"/>
        <a:ext cx="6090857" cy="2448687"/>
      </dsp:txXfrm>
    </dsp:sp>
    <dsp:sp modelId="{6A666D94-1562-4514-A692-E79C2A4A9EF3}">
      <dsp:nvSpPr>
        <dsp:cNvPr id="0" name=""/>
        <dsp:cNvSpPr/>
      </dsp:nvSpPr>
      <dsp:spPr>
        <a:xfrm>
          <a:off x="0" y="837"/>
          <a:ext cx="4876800" cy="326491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1">
            <a:lnSpc>
              <a:spcPct val="90000"/>
            </a:lnSpc>
            <a:spcBef>
              <a:spcPct val="0"/>
            </a:spcBef>
            <a:spcAft>
              <a:spcPct val="35000"/>
            </a:spcAft>
            <a:buNone/>
          </a:pPr>
          <a:r>
            <a:rPr lang="he-IL" sz="6500" b="1" kern="1200"/>
            <a:t>איש הגורל </a:t>
          </a:r>
          <a:endParaRPr lang="he-IL" sz="6500" b="1" kern="1200" dirty="0"/>
        </a:p>
      </dsp:txBody>
      <dsp:txXfrm>
        <a:off x="159380" y="160217"/>
        <a:ext cx="4558040" cy="2946156"/>
      </dsp:txXfrm>
    </dsp:sp>
    <dsp:sp modelId="{63EF22CD-91B1-486C-81B0-93EEC05B360E}">
      <dsp:nvSpPr>
        <dsp:cNvPr id="0" name=""/>
        <dsp:cNvSpPr/>
      </dsp:nvSpPr>
      <dsp:spPr>
        <a:xfrm>
          <a:off x="4876800" y="3592245"/>
          <a:ext cx="7315200" cy="3264916"/>
        </a:xfrm>
        <a:prstGeom prst="rightArrow">
          <a:avLst>
            <a:gd name="adj1" fmla="val 75000"/>
            <a:gd name="adj2" fmla="val 50000"/>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r" defTabSz="1333500" rtl="1">
            <a:lnSpc>
              <a:spcPct val="90000"/>
            </a:lnSpc>
            <a:spcBef>
              <a:spcPct val="0"/>
            </a:spcBef>
            <a:spcAft>
              <a:spcPct val="15000"/>
            </a:spcAft>
            <a:buChar char="•"/>
          </a:pPr>
          <a:r>
            <a:rPr lang="he-IL" sz="3000" b="1" kern="1200" dirty="0">
              <a:solidFill>
                <a:srgbClr val="FF0000"/>
              </a:solidFill>
            </a:rPr>
            <a:t>קיום פעיל</a:t>
          </a:r>
          <a:r>
            <a:rPr lang="he-IL" sz="3000" b="1" kern="1200" dirty="0"/>
            <a:t>. הבנת האדם את ייחודו וסגולתו. על כורחך אתה נולד ועל כורחך אתה מת, אבל ברצונך החופשי אתה חי. יכולת לחיות כסובייקט (בעל יכולת לפעול מתוכך על העולם). יוצר ומחדש. "אדם אחד הוא עולם ומלואו".</a:t>
          </a:r>
        </a:p>
      </dsp:txBody>
      <dsp:txXfrm>
        <a:off x="4876800" y="4000360"/>
        <a:ext cx="6090857" cy="2448687"/>
      </dsp:txXfrm>
    </dsp:sp>
    <dsp:sp modelId="{CB44BD1A-87BF-443E-B88F-05E80B580213}">
      <dsp:nvSpPr>
        <dsp:cNvPr id="0" name=""/>
        <dsp:cNvSpPr/>
      </dsp:nvSpPr>
      <dsp:spPr>
        <a:xfrm>
          <a:off x="0" y="3593082"/>
          <a:ext cx="4876800" cy="326491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1">
            <a:lnSpc>
              <a:spcPct val="90000"/>
            </a:lnSpc>
            <a:spcBef>
              <a:spcPct val="0"/>
            </a:spcBef>
            <a:spcAft>
              <a:spcPct val="35000"/>
            </a:spcAft>
            <a:buNone/>
          </a:pPr>
          <a:r>
            <a:rPr lang="he-IL" sz="6500" b="1" kern="1200"/>
            <a:t>איש הייעוד </a:t>
          </a:r>
          <a:endParaRPr lang="he-IL" sz="6500" b="1" kern="1200" dirty="0"/>
        </a:p>
      </dsp:txBody>
      <dsp:txXfrm>
        <a:off x="159380" y="3752462"/>
        <a:ext cx="4558040" cy="29461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ED346A9-9745-4BC3-9578-08146A9664B4}" type="datetimeFigureOut">
              <a:rPr lang="he-IL" smtClean="0"/>
              <a:t>כ"ב/חשון/תשפ"ד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8BA3742-930F-495E-898B-7D025D34A2DE}" type="slidenum">
              <a:rPr lang="he-IL" smtClean="0"/>
              <a:t>‹#›</a:t>
            </a:fld>
            <a:endParaRPr lang="he-IL"/>
          </a:p>
        </p:txBody>
      </p:sp>
    </p:spTree>
    <p:extLst>
      <p:ext uri="{BB962C8B-B14F-4D97-AF65-F5344CB8AC3E}">
        <p14:creationId xmlns:p14="http://schemas.microsoft.com/office/powerpoint/2010/main" val="8320329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גם הרע הוא מאת</a:t>
            </a:r>
            <a:r>
              <a:rPr lang="he-IL" baseline="0" dirty="0"/>
              <a:t> ה' כי ה' הוא אחד וכולל הטוב והרע .</a:t>
            </a:r>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a:t>
            </a:fld>
            <a:endParaRPr lang="he-IL"/>
          </a:p>
        </p:txBody>
      </p:sp>
    </p:spTree>
    <p:extLst>
      <p:ext uri="{BB962C8B-B14F-4D97-AF65-F5344CB8AC3E}">
        <p14:creationId xmlns:p14="http://schemas.microsoft.com/office/powerpoint/2010/main" val="68565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effectLst/>
                <a:latin typeface="+mn-lt"/>
                <a:ea typeface="+mn-ea"/>
                <a:cs typeface="+mn-cs"/>
              </a:rPr>
              <a:t>כשם שאדם מצדיק את הדין בחייו הפרטיים, כך יעשה לגבי הייסורים הלאומיים והכלליים, ביחס  לייסורי הגלות וכדו'.</a:t>
            </a:r>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20</a:t>
            </a:fld>
            <a:endParaRPr lang="he-IL"/>
          </a:p>
        </p:txBody>
      </p:sp>
    </p:spTree>
    <p:extLst>
      <p:ext uri="{BB962C8B-B14F-4D97-AF65-F5344CB8AC3E}">
        <p14:creationId xmlns:p14="http://schemas.microsoft.com/office/powerpoint/2010/main" val="283455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קיימת השקפה מוטעית אצל ההמון, שמציאות הרע בעולם גדולה ממציאות הטוב בעולם.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השקפה זו מתבססת על אסונות מחלות וצרות, אשר קורים לבני האדם בעולם.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22</a:t>
            </a:fld>
            <a:endParaRPr lang="he-IL"/>
          </a:p>
        </p:txBody>
      </p:sp>
    </p:spTree>
    <p:extLst>
      <p:ext uri="{BB962C8B-B14F-4D97-AF65-F5344CB8AC3E}">
        <p14:creationId xmlns:p14="http://schemas.microsoft.com/office/powerpoint/2010/main" val="43889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סיבת הטעות של ההמון: הם מביטים רק על בני אדם ולא מביטים על עולם הטבע והעולם הרוחני במבט כולל.</a:t>
            </a:r>
            <a:endParaRPr lang="en-US"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כיוון שע"פ השקפה זו, האדם הוא במרכז, לכן כאשר קורה לאדם מאורע הפוך מרצונו ושאיפותיו-  הוא חושב </a:t>
            </a:r>
            <a:r>
              <a:rPr lang="he-IL" sz="1200" kern="1200" dirty="0" err="1">
                <a:solidFill>
                  <a:schemeClr val="tx1"/>
                </a:solidFill>
                <a:effectLst/>
                <a:latin typeface="+mn-lt"/>
                <a:ea typeface="+mn-ea"/>
                <a:cs typeface="+mn-cs"/>
              </a:rPr>
              <a:t>שהכל</a:t>
            </a:r>
            <a:r>
              <a:rPr lang="he-IL" sz="1200" kern="1200" dirty="0">
                <a:solidFill>
                  <a:schemeClr val="tx1"/>
                </a:solidFill>
                <a:effectLst/>
                <a:latin typeface="+mn-lt"/>
                <a:ea typeface="+mn-ea"/>
                <a:cs typeface="+mn-cs"/>
              </a:rPr>
              <a:t> רע.</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23</a:t>
            </a:fld>
            <a:endParaRPr lang="he-IL"/>
          </a:p>
        </p:txBody>
      </p:sp>
    </p:spTree>
    <p:extLst>
      <p:ext uri="{BB962C8B-B14F-4D97-AF65-F5344CB8AC3E}">
        <p14:creationId xmlns:p14="http://schemas.microsoft.com/office/powerpoint/2010/main" val="359279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kern="1200" dirty="0">
                <a:solidFill>
                  <a:schemeClr val="tx1"/>
                </a:solidFill>
                <a:effectLst/>
                <a:latin typeface="+mn-lt"/>
                <a:ea typeface="+mn-ea"/>
                <a:cs typeface="+mn-cs"/>
              </a:rPr>
              <a:t>המבט הנכון על המציאות</a:t>
            </a:r>
            <a:r>
              <a:rPr lang="he-IL" sz="1200" kern="1200" dirty="0">
                <a:solidFill>
                  <a:schemeClr val="tx1"/>
                </a:solidFill>
                <a:effectLst/>
                <a:latin typeface="+mn-lt"/>
                <a:ea typeface="+mn-ea"/>
                <a:cs typeface="+mn-cs"/>
              </a:rPr>
              <a:t>: לראות את הבריאה כולה בשלמותה, ואת הסדר וההתאמה הקיימים בה.  ולהבין שהאדם הוא חלק קטן מתוך הבריאה כולה, ופחות בהרבה בערכו מהמלאכים הרוחניים. מבט זה נותן לאדם פרופורציה נכונה לגבי צרותיו וקשייו, וקל לו יותר להתמודד עימם.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24</a:t>
            </a:fld>
            <a:endParaRPr lang="he-IL"/>
          </a:p>
        </p:txBody>
      </p:sp>
    </p:spTree>
    <p:extLst>
      <p:ext uri="{BB962C8B-B14F-4D97-AF65-F5344CB8AC3E}">
        <p14:creationId xmlns:p14="http://schemas.microsoft.com/office/powerpoint/2010/main" val="289831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25</a:t>
            </a:fld>
            <a:endParaRPr lang="he-IL"/>
          </a:p>
        </p:txBody>
      </p:sp>
    </p:spTree>
    <p:extLst>
      <p:ext uri="{BB962C8B-B14F-4D97-AF65-F5344CB8AC3E}">
        <p14:creationId xmlns:p14="http://schemas.microsoft.com/office/powerpoint/2010/main" val="1700997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kern="1200" dirty="0">
                <a:solidFill>
                  <a:schemeClr val="tx1"/>
                </a:solidFill>
                <a:effectLst/>
                <a:latin typeface="+mn-lt"/>
                <a:ea typeface="+mn-ea"/>
                <a:cs typeface="+mn-cs"/>
              </a:rPr>
              <a:t>נזקים גופניים</a:t>
            </a:r>
            <a:r>
              <a:rPr lang="he-IL" sz="1200" kern="1200" dirty="0">
                <a:solidFill>
                  <a:schemeClr val="tx1"/>
                </a:solidFill>
                <a:effectLst/>
                <a:latin typeface="+mn-lt"/>
                <a:ea typeface="+mn-ea"/>
                <a:cs typeface="+mn-cs"/>
              </a:rPr>
              <a:t>- נגרמים מחמת חוסר איזון בתזונה נכונה פעילות גופנית ראויה וכדו'.</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נזקים נפשיים</a:t>
            </a:r>
            <a:r>
              <a:rPr lang="he-IL" sz="1200" kern="1200" dirty="0">
                <a:solidFill>
                  <a:schemeClr val="tx1"/>
                </a:solidFill>
                <a:effectLst/>
                <a:latin typeface="+mn-lt"/>
                <a:ea typeface="+mn-ea"/>
                <a:cs typeface="+mn-cs"/>
              </a:rPr>
              <a:t>- נגרמים בשני אופנים: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א] מכיוון שהנפש קשורה לגוף, לכן הנזקים הגופניים משפיעים ישירות על הנפש.</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ב] הנפש מתרגלת למותרות, ומסגלת לעצמה את תכונת ההתאוות התמידית.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וכך נפש האדם לא יודעת מנוח, ותמיד רודפת להשיג עוד ועוד תאוות חומריות, כבוד וכדו'.</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p>
          <a:p>
            <a:pPr rtl="1"/>
            <a:r>
              <a:rPr lang="he-IL" sz="1200" kern="1200" dirty="0">
                <a:solidFill>
                  <a:schemeClr val="tx1"/>
                </a:solidFill>
                <a:effectLst/>
                <a:latin typeface="+mn-lt"/>
                <a:ea typeface="+mn-ea"/>
                <a:cs typeface="+mn-cs"/>
              </a:rPr>
              <a:t>דרך זו של רדיפה תמידית אחר מותרות- מביאה על האדם צרות רבות בחייו.</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28</a:t>
            </a:fld>
            <a:endParaRPr lang="he-IL"/>
          </a:p>
        </p:txBody>
      </p:sp>
    </p:spTree>
    <p:extLst>
      <p:ext uri="{BB962C8B-B14F-4D97-AF65-F5344CB8AC3E}">
        <p14:creationId xmlns:p14="http://schemas.microsoft.com/office/powerpoint/2010/main" val="70258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הרב </a:t>
            </a:r>
            <a:r>
              <a:rPr lang="he-IL" dirty="0" err="1"/>
              <a:t>סולובצ'יק</a:t>
            </a:r>
            <a:r>
              <a:rPr lang="he-IL" dirty="0"/>
              <a:t> מציג שני "אישים" המהווים שני </a:t>
            </a:r>
            <a:r>
              <a:rPr lang="he-IL" dirty="0" err="1"/>
              <a:t>מימדי</a:t>
            </a:r>
            <a:r>
              <a:rPr lang="he-IL" dirty="0"/>
              <a:t> קיום אפשריים לאדם, שאינם מתיישבים זה עם זה:</a:t>
            </a:r>
          </a:p>
          <a:p>
            <a:endParaRPr lang="he-IL" dirty="0"/>
          </a:p>
          <a:p>
            <a:pPr lvl="0" rtl="1"/>
            <a:r>
              <a:rPr lang="he-IL" sz="1200" b="1" u="sng" kern="1200" dirty="0">
                <a:solidFill>
                  <a:schemeClr val="tx1"/>
                </a:solidFill>
                <a:effectLst/>
                <a:latin typeface="+mn-lt"/>
                <a:ea typeface="+mn-ea"/>
                <a:cs typeface="+mn-cs"/>
              </a:rPr>
              <a:t>גישת קיום "גורל":</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האדם מתייחס לעצמו כאובייקט הקיים בעולם בעל כורחו, ונפעל מהמציאות שסביבו.</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כאשר אדם כזה פוגש רע וסבל בעולם. קיימים שני שלבים לחוויה זו:</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     </a:t>
            </a:r>
            <a:r>
              <a:rPr lang="he-IL" sz="1200" b="1" u="sng" kern="1200" dirty="0">
                <a:solidFill>
                  <a:schemeClr val="tx1"/>
                </a:solidFill>
                <a:effectLst/>
                <a:latin typeface="+mn-lt"/>
                <a:ea typeface="+mn-ea"/>
                <a:cs typeface="+mn-cs"/>
              </a:rPr>
              <a:t>שלב 1</a:t>
            </a:r>
            <a:r>
              <a:rPr lang="he-IL" sz="1200" u="sng" kern="1200" dirty="0">
                <a:solidFill>
                  <a:schemeClr val="tx1"/>
                </a:solidFill>
                <a:effectLst/>
                <a:latin typeface="+mn-lt"/>
                <a:ea typeface="+mn-ea"/>
                <a:cs typeface="+mn-cs"/>
              </a:rPr>
              <a:t>:</a:t>
            </a:r>
            <a:r>
              <a:rPr lang="he-IL" sz="1200" kern="1200" dirty="0">
                <a:solidFill>
                  <a:schemeClr val="tx1"/>
                </a:solidFill>
                <a:effectLst/>
                <a:latin typeface="+mn-lt"/>
                <a:ea typeface="+mn-ea"/>
                <a:cs typeface="+mn-cs"/>
              </a:rPr>
              <a:t> האדם חש בלבול גדול ומרגיש שהגורל מתעלל בו.</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בשלב זה הוא אינו שואל ומנסה לחקור את סיבת הרע, אלא נושא את סבלו בשקט.</a:t>
            </a:r>
          </a:p>
          <a:p>
            <a:pPr rtl="1"/>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r>
              <a:rPr lang="he-IL" sz="1200" b="1" u="sng" kern="1200" dirty="0">
                <a:solidFill>
                  <a:schemeClr val="tx1"/>
                </a:solidFill>
                <a:effectLst/>
                <a:latin typeface="+mn-lt"/>
                <a:ea typeface="+mn-ea"/>
                <a:cs typeface="+mn-cs"/>
              </a:rPr>
              <a:t>שלב 2</a:t>
            </a:r>
            <a:r>
              <a:rPr lang="he-IL" sz="1200" u="sng" kern="1200" dirty="0">
                <a:solidFill>
                  <a:schemeClr val="tx1"/>
                </a:solidFill>
                <a:effectLst/>
                <a:latin typeface="+mn-lt"/>
                <a:ea typeface="+mn-ea"/>
                <a:cs typeface="+mn-cs"/>
              </a:rPr>
              <a:t>:</a:t>
            </a:r>
            <a:r>
              <a:rPr lang="he-IL" sz="1200" kern="1200" dirty="0">
                <a:solidFill>
                  <a:schemeClr val="tx1"/>
                </a:solidFill>
                <a:effectLst/>
                <a:latin typeface="+mn-lt"/>
                <a:ea typeface="+mn-ea"/>
                <a:cs typeface="+mn-cs"/>
              </a:rPr>
              <a:t> לאחר שלב הזעזוע הנפשי האדם מנסה למצוא הסבר שכלי לתופעת הרוע </a:t>
            </a:r>
            <a:r>
              <a:rPr lang="he-IL" sz="1200" kern="1200" dirty="0" err="1">
                <a:solidFill>
                  <a:schemeClr val="tx1"/>
                </a:solidFill>
                <a:effectLst/>
                <a:latin typeface="+mn-lt"/>
                <a:ea typeface="+mn-ea"/>
                <a:cs typeface="+mn-cs"/>
              </a:rPr>
              <a:t>שאיתה</a:t>
            </a:r>
            <a:r>
              <a:rPr lang="he-IL" sz="1200" kern="1200" dirty="0">
                <a:solidFill>
                  <a:schemeClr val="tx1"/>
                </a:solidFill>
                <a:effectLst/>
                <a:latin typeface="+mn-lt"/>
                <a:ea typeface="+mn-ea"/>
                <a:cs typeface="+mn-cs"/>
              </a:rPr>
              <a:t> נפגש.</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מתוך בירורו השכלי, הוא מנסה לחפות על הרע, ומשלה את עצמו שאין זה רע בכלל.</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29</a:t>
            </a:fld>
            <a:endParaRPr lang="he-IL"/>
          </a:p>
        </p:txBody>
      </p:sp>
    </p:spTree>
    <p:extLst>
      <p:ext uri="{BB962C8B-B14F-4D97-AF65-F5344CB8AC3E}">
        <p14:creationId xmlns:p14="http://schemas.microsoft.com/office/powerpoint/2010/main" val="5757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עפ"י גישת קיום "יעוד"- לאדם יש יכולת שליטה על חייו, ורצון ובחירה חופשיים במהלך חייו. </a:t>
            </a:r>
          </a:p>
          <a:p>
            <a:r>
              <a:rPr lang="he-IL" dirty="0"/>
              <a:t>הוא פעיל ולא סביל, הופך להיות "נהג קטר", ולא "עוד נוסע ברכבת". בכך הופך האדם "גורל"   ל"יעוד", והופך להיות שותף  של הקב"ה ביצירה ובמעשה בראשית.</a:t>
            </a: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30</a:t>
            </a:fld>
            <a:endParaRPr lang="he-IL"/>
          </a:p>
        </p:txBody>
      </p:sp>
    </p:spTree>
    <p:extLst>
      <p:ext uri="{BB962C8B-B14F-4D97-AF65-F5344CB8AC3E}">
        <p14:creationId xmlns:p14="http://schemas.microsoft.com/office/powerpoint/2010/main" val="179447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31</a:t>
            </a:fld>
            <a:endParaRPr lang="he-IL"/>
          </a:p>
        </p:txBody>
      </p:sp>
    </p:spTree>
    <p:extLst>
      <p:ext uri="{BB962C8B-B14F-4D97-AF65-F5344CB8AC3E}">
        <p14:creationId xmlns:p14="http://schemas.microsoft.com/office/powerpoint/2010/main" val="84727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התשובה שמקבל האדם לשאלת הסבל היא: הייסורים- נועדו לרומם את האדם ולטהר אותו.</a:t>
            </a:r>
          </a:p>
          <a:p>
            <a:r>
              <a:rPr lang="he-IL" dirty="0"/>
              <a:t>  אסור לאדם להשאיר את הייסורים בחללו של עולם, ללא התעלות מוסרית, וללא התקדמות נפשית-  רוחנית.</a:t>
            </a:r>
          </a:p>
          <a:p>
            <a:r>
              <a:rPr lang="he-IL" dirty="0"/>
              <a:t>•כאשר הקב"ה משפיע שפע ברכה וטובה על האדם, עליו להכיר טובה לקב"ה, ולהשפיע בעצמו טובה לאחרים: בצדקה, במעשי חסד, בתרומה לחברה בכל תחומי החיים, במהלך זה מבטא האדם את השתעבדותו לקב"ה, ואת הכרת הטוב אליו.</a:t>
            </a:r>
          </a:p>
          <a:p>
            <a:endParaRPr lang="he-IL" dirty="0"/>
          </a:p>
          <a:p>
            <a:r>
              <a:rPr lang="he-IL" dirty="0"/>
              <a:t>•לעיתים, אדם שלא מבטא את קשר החיים שלו אל הקב"ה במעשי חסד ובנתינה חיובית, עלול להיפגש עם קשיים וייסורים ועל ידם לטהר את עצמו, ולהתחבר לקב"ה בדרך זו. </a:t>
            </a: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32</a:t>
            </a:fld>
            <a:endParaRPr lang="he-IL"/>
          </a:p>
        </p:txBody>
      </p:sp>
    </p:spTree>
    <p:extLst>
      <p:ext uri="{BB962C8B-B14F-4D97-AF65-F5344CB8AC3E}">
        <p14:creationId xmlns:p14="http://schemas.microsoft.com/office/powerpoint/2010/main" val="190368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kern="1200" dirty="0">
                <a:solidFill>
                  <a:schemeClr val="tx1"/>
                </a:solidFill>
                <a:effectLst/>
                <a:latin typeface="+mn-lt"/>
                <a:ea typeface="+mn-ea"/>
                <a:cs typeface="+mn-cs"/>
              </a:rPr>
              <a:t>עמי קדם האליליים </a:t>
            </a:r>
            <a:r>
              <a:rPr lang="he-IL" sz="1200" kern="1200" dirty="0">
                <a:solidFill>
                  <a:schemeClr val="tx1"/>
                </a:solidFill>
                <a:effectLst/>
                <a:latin typeface="+mn-lt"/>
                <a:ea typeface="+mn-ea"/>
                <a:cs typeface="+mn-cs"/>
              </a:rPr>
              <a:t>האמינו במציאותם של שני אלים: אל טוב ואל רע.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הם היו פוחדים מהאל הרע שעושה דברים רעים בעולם, ואוהבים את האל </a:t>
            </a:r>
            <a:r>
              <a:rPr lang="he-IL" sz="1200" b="0" kern="1200" dirty="0">
                <a:solidFill>
                  <a:schemeClr val="tx1"/>
                </a:solidFill>
                <a:effectLst/>
                <a:latin typeface="+mn-lt"/>
                <a:ea typeface="+mn-ea"/>
                <a:cs typeface="+mn-cs"/>
              </a:rPr>
              <a:t>הטוב שעושה טוב בעולם.</a:t>
            </a:r>
            <a:endParaRPr lang="en-US" sz="1200" b="0" kern="1200" dirty="0">
              <a:solidFill>
                <a:schemeClr val="tx1"/>
              </a:solidFill>
              <a:effectLst/>
              <a:latin typeface="+mn-lt"/>
              <a:ea typeface="+mn-ea"/>
              <a:cs typeface="+mn-cs"/>
            </a:endParaRPr>
          </a:p>
          <a:p>
            <a:pPr lvl="0" rtl="1"/>
            <a:r>
              <a:rPr lang="he-IL" sz="1200" b="1" kern="1200" dirty="0">
                <a:solidFill>
                  <a:schemeClr val="tx1"/>
                </a:solidFill>
                <a:effectLst/>
                <a:latin typeface="+mn-lt"/>
                <a:ea typeface="+mn-ea"/>
                <a:cs typeface="+mn-cs"/>
              </a:rPr>
              <a:t>ע"פ אמונתו ותורתנו הקדושה</a:t>
            </a:r>
            <a:r>
              <a:rPr lang="he-IL" sz="1200" kern="1200" dirty="0">
                <a:solidFill>
                  <a:schemeClr val="tx1"/>
                </a:solidFill>
                <a:effectLst/>
                <a:latin typeface="+mn-lt"/>
                <a:ea typeface="+mn-ea"/>
                <a:cs typeface="+mn-cs"/>
              </a:rPr>
              <a:t>: הקבה אינו מוריד מאחריותו</a:t>
            </a:r>
            <a:r>
              <a:rPr lang="he-IL" sz="1200" kern="1200" baseline="0" dirty="0">
                <a:solidFill>
                  <a:schemeClr val="tx1"/>
                </a:solidFill>
                <a:effectLst/>
                <a:latin typeface="+mn-lt"/>
                <a:ea typeface="+mn-ea"/>
                <a:cs typeface="+mn-cs"/>
              </a:rPr>
              <a:t> כלום אלא הכל מאת ה' .</a:t>
            </a:r>
          </a:p>
          <a:p>
            <a:pPr lvl="0" rtl="1"/>
            <a:r>
              <a:rPr lang="he-IL" sz="1200" kern="1200" dirty="0">
                <a:solidFill>
                  <a:schemeClr val="tx1"/>
                </a:solidFill>
                <a:effectLst/>
                <a:latin typeface="+mn-lt"/>
                <a:ea typeface="+mn-ea"/>
                <a:cs typeface="+mn-cs"/>
              </a:rPr>
              <a:t>הקב"ה הוא אחד, וממנו יוצא רק טוב וחסד. אלא עפ"י מיעוט הבנתנו נראה שיש גם רע, אך </a:t>
            </a:r>
            <a:r>
              <a:rPr lang="he-IL" sz="1200" b="1" kern="1200" dirty="0">
                <a:solidFill>
                  <a:schemeClr val="tx1"/>
                </a:solidFill>
                <a:effectLst/>
                <a:latin typeface="+mn-lt"/>
                <a:ea typeface="+mn-ea"/>
                <a:cs typeface="+mn-cs"/>
              </a:rPr>
              <a:t>מצד האמת המוחלטת</a:t>
            </a:r>
            <a:r>
              <a:rPr lang="he-IL" sz="1200" kern="1200" dirty="0">
                <a:solidFill>
                  <a:schemeClr val="tx1"/>
                </a:solidFill>
                <a:effectLst/>
                <a:latin typeface="+mn-lt"/>
                <a:ea typeface="+mn-ea"/>
                <a:cs typeface="+mn-cs"/>
              </a:rPr>
              <a:t>- גם הוא טוב. מכיוון שלעיתים כחלק מתהליך של בניין מחודש צריך להרוס את המציאות הקודמת, אך הרס זה הוא לצורך תיקון ובניין.</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וכך מתוך הבנה שה' אחד- מבינים שגם הטוב וגם הרע מכוונים לטובה, וכולם באים מאת הקב"ה.</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4</a:t>
            </a:fld>
            <a:endParaRPr lang="he-IL"/>
          </a:p>
        </p:txBody>
      </p:sp>
    </p:spTree>
    <p:extLst>
      <p:ext uri="{BB962C8B-B14F-4D97-AF65-F5344CB8AC3E}">
        <p14:creationId xmlns:p14="http://schemas.microsoft.com/office/powerpoint/2010/main" val="328185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התשובה שמקבל האדם לשאלת הסבל היא: הייסורים- נועדו לרומם את האדם ולטהר אותו.</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אסור לאדם להשאיר את הייסורים בחללו של עולם, ללא התעלות מוסרית, וללא התקדמות נפשית-  רוחנית.</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33</a:t>
            </a:fld>
            <a:endParaRPr lang="he-IL"/>
          </a:p>
        </p:txBody>
      </p:sp>
    </p:spTree>
    <p:extLst>
      <p:ext uri="{BB962C8B-B14F-4D97-AF65-F5344CB8AC3E}">
        <p14:creationId xmlns:p14="http://schemas.microsoft.com/office/powerpoint/2010/main" val="3007174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 משל</a:t>
            </a:r>
            <a:r>
              <a:rPr lang="he-IL" dirty="0"/>
              <a:t>: אדם מתבונן על שטיח ארוג ומיוחד, אך הוא מתבונן רק על </a:t>
            </a:r>
            <a:r>
              <a:rPr lang="he-IL" dirty="0" err="1"/>
              <a:t>צידו</a:t>
            </a:r>
            <a:r>
              <a:rPr lang="he-IL" dirty="0"/>
              <a:t> ולא על שטחו העליון.  באופן כזה, כמובן </a:t>
            </a:r>
            <a:r>
              <a:rPr lang="he-IL" b="1" dirty="0"/>
              <a:t>לא יוכל </a:t>
            </a:r>
            <a:r>
              <a:rPr lang="he-IL" dirty="0"/>
              <a:t>האדם לראות את יופיו המיוחד של השטיח.</a:t>
            </a:r>
          </a:p>
          <a:p>
            <a:r>
              <a:rPr lang="he-IL" dirty="0"/>
              <a:t> </a:t>
            </a:r>
            <a:r>
              <a:rPr lang="he-IL" b="1" dirty="0"/>
              <a:t>נמשל: </a:t>
            </a:r>
            <a:r>
              <a:rPr lang="he-IL" dirty="0"/>
              <a:t>אדם מתבונן בעולם במבט שטחי וחלקי ולכן רואה את הרע. רק במבט אלוקי שלם ניתן לראות את כל הטוב בעולם.</a:t>
            </a: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34</a:t>
            </a:fld>
            <a:endParaRPr lang="he-IL"/>
          </a:p>
        </p:txBody>
      </p:sp>
    </p:spTree>
    <p:extLst>
      <p:ext uri="{BB962C8B-B14F-4D97-AF65-F5344CB8AC3E}">
        <p14:creationId xmlns:p14="http://schemas.microsoft.com/office/powerpoint/2010/main" val="4276452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כאשר הקב"ה משפיע שפע ברכה וטובה על האדם, עליו להכיר טובה לקב"ה, ולהשפיע בעצמו טובה לאחרים: בצדקה, במעשי חסד, בתרומה לחברה בכל תחומי החיים, במהלך זה מבטא האדם את השתעבדותו לקב"ה, ואת הכרת הטוב אליו.</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לעיתים, אדם שלא מבטא את קשר החיים שלו אל הקב"ה במעשי חסד ובנתינה חיובית, עלול להיפגש עם קשיים וייסורים ועל ידם לטהר את עצמו, ולהתחבר לקב"ה בדרך זו.      </a:t>
            </a:r>
            <a:endParaRPr lang="en-US" sz="1200" kern="1200" dirty="0">
              <a:solidFill>
                <a:schemeClr val="tx1"/>
              </a:solidFill>
              <a:effectLst/>
              <a:latin typeface="+mn-lt"/>
              <a:ea typeface="+mn-ea"/>
              <a:cs typeface="+mn-cs"/>
            </a:endParaRPr>
          </a:p>
          <a:p>
            <a:pPr rtl="1"/>
            <a:r>
              <a:rPr lang="he-IL"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he-IL" dirty="0"/>
          </a:p>
          <a:p>
            <a:endParaRPr lang="he-IL" dirty="0"/>
          </a:p>
          <a:p>
            <a:r>
              <a:rPr lang="he-IL" dirty="0"/>
              <a:t>לסיכום, הרב </a:t>
            </a:r>
            <a:r>
              <a:rPr lang="he-IL" dirty="0" err="1"/>
              <a:t>סולובצ'יק</a:t>
            </a:r>
            <a:r>
              <a:rPr lang="he-IL" dirty="0"/>
              <a:t> מצביע על דרכו של בן היעוד בהתמודדות עם הסבל והרוע כדרך הראויה וכאתגר המשמעותי שהיהדות מציבה בפני האדם. </a:t>
            </a: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35</a:t>
            </a:fld>
            <a:endParaRPr lang="he-IL"/>
          </a:p>
        </p:txBody>
      </p:sp>
    </p:spTree>
    <p:extLst>
      <p:ext uri="{BB962C8B-B14F-4D97-AF65-F5344CB8AC3E}">
        <p14:creationId xmlns:p14="http://schemas.microsoft.com/office/powerpoint/2010/main" val="1903513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37</a:t>
            </a:fld>
            <a:endParaRPr lang="he-IL"/>
          </a:p>
        </p:txBody>
      </p:sp>
    </p:spTree>
    <p:extLst>
      <p:ext uri="{BB962C8B-B14F-4D97-AF65-F5344CB8AC3E}">
        <p14:creationId xmlns:p14="http://schemas.microsoft.com/office/powerpoint/2010/main" val="1181956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38</a:t>
            </a:fld>
            <a:endParaRPr lang="he-IL"/>
          </a:p>
        </p:txBody>
      </p:sp>
    </p:spTree>
    <p:extLst>
      <p:ext uri="{BB962C8B-B14F-4D97-AF65-F5344CB8AC3E}">
        <p14:creationId xmlns:p14="http://schemas.microsoft.com/office/powerpoint/2010/main" val="309097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משל לשני סוחרים שיצאו לעסוק בסחורתם במדינת הים. כשהיו בדרך, אחד מהם נפצע והפסיד את ההפלגה.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התחיל לחרף ולגדף. לאחר מספר ימים שמע שהספינה טבעה בדרך, והתחיל להודות ולשבח לקב"ה.</a:t>
            </a:r>
            <a:endParaRPr lang="en-US" sz="1200" kern="1200" dirty="0">
              <a:solidFill>
                <a:schemeClr val="tx1"/>
              </a:solidFill>
              <a:effectLst/>
              <a:latin typeface="+mn-lt"/>
              <a:ea typeface="+mn-ea"/>
              <a:cs typeface="+mn-cs"/>
            </a:endParaRPr>
          </a:p>
          <a:p>
            <a:r>
              <a:rPr lang="he-IL" sz="1200" kern="1200" dirty="0">
                <a:solidFill>
                  <a:schemeClr val="tx1"/>
                </a:solidFill>
                <a:effectLst/>
                <a:latin typeface="+mn-lt"/>
                <a:ea typeface="+mn-ea"/>
                <a:cs typeface="+mn-cs"/>
              </a:rPr>
              <a:t>ממדרש זה ניתן ללמוד: שגם תקלה/צרה שיש לאדם- היא לטובתו בסופו של דבר.</a:t>
            </a:r>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7</a:t>
            </a:fld>
            <a:endParaRPr lang="he-IL"/>
          </a:p>
        </p:txBody>
      </p:sp>
    </p:spTree>
    <p:extLst>
      <p:ext uri="{BB962C8B-B14F-4D97-AF65-F5344CB8AC3E}">
        <p14:creationId xmlns:p14="http://schemas.microsoft.com/office/powerpoint/2010/main" val="188939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 אדם רואה את התמונה היותר רחבה ואז רואה מכלול של </a:t>
            </a:r>
            <a:r>
              <a:rPr lang="he-IL" dirty="0" err="1"/>
              <a:t>ארועים</a:t>
            </a:r>
            <a:r>
              <a:rPr lang="he-IL" dirty="0"/>
              <a:t> ואז הצרה מקבלת משמעות .</a:t>
            </a:r>
          </a:p>
          <a:p>
            <a:r>
              <a:rPr lang="he-IL" dirty="0"/>
              <a:t>ב. כאשר רואים זאת כמה פעמים מבינים זאת יותר טוב </a:t>
            </a: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8</a:t>
            </a:fld>
            <a:endParaRPr lang="he-IL"/>
          </a:p>
        </p:txBody>
      </p:sp>
    </p:spTree>
    <p:extLst>
      <p:ext uri="{BB962C8B-B14F-4D97-AF65-F5344CB8AC3E}">
        <p14:creationId xmlns:p14="http://schemas.microsoft.com/office/powerpoint/2010/main" val="273600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u="none" strike="noStrike"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הקב"ה מעמיד </a:t>
            </a:r>
            <a:r>
              <a:rPr lang="he-IL" sz="1200" kern="1200" dirty="0" err="1">
                <a:solidFill>
                  <a:schemeClr val="tx1"/>
                </a:solidFill>
                <a:effectLst/>
                <a:latin typeface="+mn-lt"/>
                <a:ea typeface="+mn-ea"/>
                <a:cs typeface="+mn-cs"/>
              </a:rPr>
              <a:t>נסיונות</a:t>
            </a:r>
            <a:r>
              <a:rPr lang="he-IL" sz="1200" kern="1200" dirty="0">
                <a:solidFill>
                  <a:schemeClr val="tx1"/>
                </a:solidFill>
                <a:effectLst/>
                <a:latin typeface="+mn-lt"/>
                <a:ea typeface="+mn-ea"/>
                <a:cs typeface="+mn-cs"/>
              </a:rPr>
              <a:t> רק למי שמסוגל לעמוד בהם. קיימים כמה סוגים של </a:t>
            </a:r>
            <a:r>
              <a:rPr lang="he-IL" sz="1200" kern="1200" dirty="0" err="1">
                <a:solidFill>
                  <a:schemeClr val="tx1"/>
                </a:solidFill>
                <a:effectLst/>
                <a:latin typeface="+mn-lt"/>
                <a:ea typeface="+mn-ea"/>
                <a:cs typeface="+mn-cs"/>
              </a:rPr>
              <a:t>נסיונות</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1. כמו עיבוד של פשתן טוב- גורם להשביח ולהעצים את הקיים.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2. כמו נקישה על כלי חזק- לברר ולהוכיח את החוסן הקיים.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3. כמו נתינת משא על בהמה המסוגלת לכך- התאמת המשימה הנדרשת לאישיות שיכולה לשאת אותה.</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9</a:t>
            </a:fld>
            <a:endParaRPr lang="he-IL"/>
          </a:p>
        </p:txBody>
      </p:sp>
    </p:spTree>
    <p:extLst>
      <p:ext uri="{BB962C8B-B14F-4D97-AF65-F5344CB8AC3E}">
        <p14:creationId xmlns:p14="http://schemas.microsoft.com/office/powerpoint/2010/main" val="411635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10</a:t>
            </a:fld>
            <a:endParaRPr lang="he-IL"/>
          </a:p>
        </p:txBody>
      </p:sp>
    </p:spTree>
    <p:extLst>
      <p:ext uri="{BB962C8B-B14F-4D97-AF65-F5344CB8AC3E}">
        <p14:creationId xmlns:p14="http://schemas.microsoft.com/office/powerpoint/2010/main" val="200689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סרטון ראשון מציג</a:t>
            </a:r>
            <a:r>
              <a:rPr lang="he-IL" baseline="0" dirty="0"/>
              <a:t> </a:t>
            </a:r>
            <a:r>
              <a:rPr lang="he-IL" dirty="0"/>
              <a:t> על מקטע על הסתכלות פרטים בטבע </a:t>
            </a:r>
          </a:p>
          <a:p>
            <a:r>
              <a:rPr lang="he-IL" dirty="0"/>
              <a:t>סרטון שני מתאר את היחס בין כל המרכיבים</a:t>
            </a:r>
            <a:r>
              <a:rPr lang="he-IL" baseline="0" dirty="0"/>
              <a:t> בטבע המזינים ומתייחסים זה אל זה .</a:t>
            </a:r>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13</a:t>
            </a:fld>
            <a:endParaRPr lang="he-IL"/>
          </a:p>
        </p:txBody>
      </p:sp>
    </p:spTree>
    <p:extLst>
      <p:ext uri="{BB962C8B-B14F-4D97-AF65-F5344CB8AC3E}">
        <p14:creationId xmlns:p14="http://schemas.microsoft.com/office/powerpoint/2010/main" val="234423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כאשר אדם מתבונן בעולם הטבע, הוא יכול לראות את החכמה והצדק של הבורא.</a:t>
            </a:r>
          </a:p>
          <a:p>
            <a:r>
              <a:rPr lang="he-IL" dirty="0"/>
              <a:t>ניתן לראות כיצד ברא הקב"ה בהתאמה לכל יצור את צרכיו הייחודיים: לטורפים- איברים   המתאימים  לכך, ולנטרפים- איברים המתאימים לכך [יכולת לברוח].</a:t>
            </a:r>
          </a:p>
          <a:p>
            <a:endParaRPr lang="he-IL" dirty="0"/>
          </a:p>
          <a:p>
            <a:r>
              <a:rPr lang="he-IL" dirty="0"/>
              <a:t>כאשר רואים את התמונה הכוללת – גם אם לא ניתן להבין את כל פרטיה – מבינים שהקב"ה יוצר הכל בצדק והכל מתוכנן ומחושב כראוי.</a:t>
            </a:r>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15</a:t>
            </a:fld>
            <a:endParaRPr lang="he-IL"/>
          </a:p>
        </p:txBody>
      </p:sp>
    </p:spTree>
    <p:extLst>
      <p:ext uri="{BB962C8B-B14F-4D97-AF65-F5344CB8AC3E}">
        <p14:creationId xmlns:p14="http://schemas.microsoft.com/office/powerpoint/2010/main" val="6354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אדם שמסגל לעצמו מבט אמוני כזה על המציאות- יגיע למדרגה שיאמר "גם זו לטובה", הצרות יקלו בעיניו וישמח בחייו.</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אדם כזה יתנחם ואף ישמח, מתוך מחשבה שיש בייסוריו כפרה על חטאים שעשה, ומתוך מחשבה על השכר בעולם הבא.</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18BA3742-930F-495E-898B-7D025D34A2DE}" type="slidenum">
              <a:rPr lang="he-IL" smtClean="0"/>
              <a:t>19</a:t>
            </a:fld>
            <a:endParaRPr lang="he-IL"/>
          </a:p>
        </p:txBody>
      </p:sp>
    </p:spTree>
    <p:extLst>
      <p:ext uri="{BB962C8B-B14F-4D97-AF65-F5344CB8AC3E}">
        <p14:creationId xmlns:p14="http://schemas.microsoft.com/office/powerpoint/2010/main" val="1567289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e-IL"/>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Content Placeholder 3"/>
          <p:cNvSpPr>
            <a:spLocks noGrp="1"/>
          </p:cNvSpPr>
          <p:nvPr>
            <p:ph sz="quarter" idx="13"/>
          </p:nvPr>
        </p:nvSpPr>
        <p:spPr>
          <a:xfrm>
            <a:off x="913774" y="3051012"/>
            <a:ext cx="5106027"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3" name="Content Placeholder 5"/>
          <p:cNvSpPr>
            <a:spLocks noGrp="1"/>
          </p:cNvSpPr>
          <p:nvPr>
            <p:ph sz="quarter" idx="14"/>
          </p:nvPr>
        </p:nvSpPr>
        <p:spPr>
          <a:xfrm>
            <a:off x="6172200" y="3051012"/>
            <a:ext cx="5105401"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e-IL"/>
              <a:t>לחץ כדי לערוך סגנון כותרת של תבנית בסיס</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youtube.com/watch?v=4h9re1bHt4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4h9re1bHt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GTwLvh6n76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youtu.be/VFoIJXSoUj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0"/>
            <a:ext cx="12192000" cy="6858000"/>
          </a:xfrm>
          <a:prstGeom prst="rect">
            <a:avLst/>
          </a:prstGeom>
        </p:spPr>
      </p:pic>
      <p:sp>
        <p:nvSpPr>
          <p:cNvPr id="2" name="כותרת 1"/>
          <p:cNvSpPr>
            <a:spLocks noGrp="1"/>
          </p:cNvSpPr>
          <p:nvPr>
            <p:ph type="ctrTitle"/>
          </p:nvPr>
        </p:nvSpPr>
        <p:spPr>
          <a:xfrm>
            <a:off x="4711700" y="2362200"/>
            <a:ext cx="4954588" cy="2509213"/>
          </a:xfrm>
        </p:spPr>
        <p:txBody>
          <a:bodyPr>
            <a:noAutofit/>
          </a:bodyPr>
          <a:lstStyle/>
          <a:p>
            <a:r>
              <a:rPr lang="he-IL" sz="6000" b="1" dirty="0">
                <a:solidFill>
                  <a:srgbClr val="002060"/>
                </a:solidFill>
                <a:latin typeface="David" panose="020E0502060401010101" pitchFamily="34" charset="-79"/>
                <a:cs typeface="David" panose="020E0502060401010101" pitchFamily="34" charset="-79"/>
              </a:rPr>
              <a:t>דרכי התמודדות של אדם </a:t>
            </a:r>
            <a:br>
              <a:rPr lang="he-IL" sz="6000" b="1" dirty="0">
                <a:solidFill>
                  <a:srgbClr val="002060"/>
                </a:solidFill>
                <a:latin typeface="David" panose="020E0502060401010101" pitchFamily="34" charset="-79"/>
                <a:cs typeface="David" panose="020E0502060401010101" pitchFamily="34" charset="-79"/>
              </a:rPr>
            </a:br>
            <a:r>
              <a:rPr lang="he-IL" sz="6000" b="1" dirty="0">
                <a:solidFill>
                  <a:srgbClr val="002060"/>
                </a:solidFill>
                <a:latin typeface="David" panose="020E0502060401010101" pitchFamily="34" charset="-79"/>
                <a:cs typeface="David" panose="020E0502060401010101" pitchFamily="34" charset="-79"/>
              </a:rPr>
              <a:t>מאמין עם משבר </a:t>
            </a:r>
            <a:br>
              <a:rPr lang="he-IL" sz="6000" b="1" dirty="0">
                <a:solidFill>
                  <a:srgbClr val="002060"/>
                </a:solidFill>
                <a:latin typeface="David" panose="020E0502060401010101" pitchFamily="34" charset="-79"/>
                <a:cs typeface="David" panose="020E0502060401010101" pitchFamily="34" charset="-79"/>
              </a:rPr>
            </a:br>
            <a:br>
              <a:rPr lang="he-IL" sz="4000" dirty="0">
                <a:solidFill>
                  <a:srgbClr val="002060"/>
                </a:solidFill>
              </a:rPr>
            </a:br>
            <a:r>
              <a:rPr lang="he-IL" sz="2800" b="1" dirty="0">
                <a:solidFill>
                  <a:srgbClr val="002060"/>
                </a:solidFill>
              </a:rPr>
              <a:t>(עמודים 144-155)</a:t>
            </a:r>
          </a:p>
        </p:txBody>
      </p:sp>
      <p:sp>
        <p:nvSpPr>
          <p:cNvPr id="3" name="כותרת משנה 2"/>
          <p:cNvSpPr>
            <a:spLocks noGrp="1"/>
          </p:cNvSpPr>
          <p:nvPr>
            <p:ph type="subTitle" idx="1"/>
          </p:nvPr>
        </p:nvSpPr>
        <p:spPr>
          <a:xfrm>
            <a:off x="372268" y="5753099"/>
            <a:ext cx="2986088" cy="647702"/>
          </a:xfrm>
        </p:spPr>
        <p:txBody>
          <a:bodyPr>
            <a:noAutofit/>
          </a:bodyPr>
          <a:lstStyle/>
          <a:p>
            <a:r>
              <a:rPr lang="he-IL" sz="3200" b="1" dirty="0">
                <a:solidFill>
                  <a:srgbClr val="FFFF00"/>
                </a:solidFill>
                <a:latin typeface="David" panose="020E0502060401010101" pitchFamily="34" charset="-79"/>
                <a:cs typeface="David" panose="020E0502060401010101" pitchFamily="34" charset="-79"/>
              </a:rPr>
              <a:t>ד"ר רינה בן סבו </a:t>
            </a:r>
          </a:p>
        </p:txBody>
      </p:sp>
    </p:spTree>
    <p:extLst>
      <p:ext uri="{BB962C8B-B14F-4D97-AF65-F5344CB8AC3E}">
        <p14:creationId xmlns:p14="http://schemas.microsoft.com/office/powerpoint/2010/main" val="3784477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457200" y="231731"/>
            <a:ext cx="11277600" cy="1032604"/>
          </a:xfrm>
          <a:solidFill>
            <a:srgbClr val="FFC000"/>
          </a:solidFill>
        </p:spPr>
        <p:txBody>
          <a:bodyPr>
            <a:noAutofit/>
          </a:bodyPr>
          <a:lstStyle/>
          <a:p>
            <a:pPr marL="0" lvl="0" indent="0" algn="ctr">
              <a:buNone/>
            </a:pPr>
            <a:r>
              <a:rPr lang="he-IL" sz="4400" b="1" dirty="0"/>
              <a:t>בדוגמאות שמביא המדרש בולטים היבטים שונים: </a:t>
            </a:r>
            <a:endParaRPr lang="en-US" sz="4400" b="1" dirty="0"/>
          </a:p>
        </p:txBody>
      </p:sp>
      <p:sp>
        <p:nvSpPr>
          <p:cNvPr id="2" name="מלבן 1"/>
          <p:cNvSpPr/>
          <p:nvPr/>
        </p:nvSpPr>
        <p:spPr>
          <a:xfrm>
            <a:off x="4787900" y="1552600"/>
            <a:ext cx="7124700" cy="1323439"/>
          </a:xfrm>
          <a:prstGeom prst="rect">
            <a:avLst/>
          </a:prstGeom>
          <a:solidFill>
            <a:schemeClr val="accent4">
              <a:lumMod val="40000"/>
              <a:lumOff val="60000"/>
            </a:schemeClr>
          </a:solidFill>
        </p:spPr>
        <p:txBody>
          <a:bodyPr wrap="square">
            <a:spAutoFit/>
          </a:bodyPr>
          <a:lstStyle/>
          <a:p>
            <a:pPr algn="ctr"/>
            <a:r>
              <a:rPr lang="he-IL" sz="4000" b="1" dirty="0">
                <a:cs typeface="+mj-cs"/>
              </a:rPr>
              <a:t>הניסיון כמשפר את רמתו הרוחנית של האדם ויכולתו להתמודד עם קשיים.</a:t>
            </a:r>
          </a:p>
        </p:txBody>
      </p:sp>
      <p:sp>
        <p:nvSpPr>
          <p:cNvPr id="4" name="מלבן 3"/>
          <p:cNvSpPr/>
          <p:nvPr/>
        </p:nvSpPr>
        <p:spPr>
          <a:xfrm>
            <a:off x="6569516" y="3336270"/>
            <a:ext cx="3815468" cy="707886"/>
          </a:xfrm>
          <a:prstGeom prst="rect">
            <a:avLst/>
          </a:prstGeom>
          <a:solidFill>
            <a:schemeClr val="accent6">
              <a:lumMod val="60000"/>
              <a:lumOff val="40000"/>
            </a:schemeClr>
          </a:solidFill>
        </p:spPr>
        <p:txBody>
          <a:bodyPr wrap="none">
            <a:spAutoFit/>
          </a:bodyPr>
          <a:lstStyle/>
          <a:p>
            <a:r>
              <a:rPr lang="he-IL" sz="4000" b="1" dirty="0">
                <a:cs typeface="+mj-cs"/>
              </a:rPr>
              <a:t>בעל הניסיון כשליח.</a:t>
            </a:r>
          </a:p>
        </p:txBody>
      </p:sp>
      <p:sp>
        <p:nvSpPr>
          <p:cNvPr id="5" name="מלבן 4"/>
          <p:cNvSpPr/>
          <p:nvPr/>
        </p:nvSpPr>
        <p:spPr>
          <a:xfrm>
            <a:off x="4787900" y="4504387"/>
            <a:ext cx="6946900" cy="1938992"/>
          </a:xfrm>
          <a:prstGeom prst="rect">
            <a:avLst/>
          </a:prstGeom>
          <a:solidFill>
            <a:schemeClr val="tx2">
              <a:lumMod val="60000"/>
              <a:lumOff val="40000"/>
            </a:schemeClr>
          </a:solidFill>
        </p:spPr>
        <p:txBody>
          <a:bodyPr wrap="square">
            <a:spAutoFit/>
          </a:bodyPr>
          <a:lstStyle/>
          <a:p>
            <a:pPr algn="r"/>
            <a:r>
              <a:rPr lang="he-IL" sz="4000" b="1" dirty="0">
                <a:cs typeface="+mj-cs"/>
              </a:rPr>
              <a:t>הקב"ה מעמיד בניסיון רק אנשים עם כוחות נפש להתגבר על הקושי.</a:t>
            </a:r>
          </a:p>
          <a:p>
            <a:pPr algn="r"/>
            <a:endParaRPr lang="he-IL" sz="4000" b="1" dirty="0">
              <a:cs typeface="+mj-cs"/>
            </a:endParaRPr>
          </a:p>
        </p:txBody>
      </p:sp>
      <p:sp>
        <p:nvSpPr>
          <p:cNvPr id="6" name="הסבר ענן 5"/>
          <p:cNvSpPr/>
          <p:nvPr/>
        </p:nvSpPr>
        <p:spPr>
          <a:xfrm>
            <a:off x="35156" y="1769367"/>
            <a:ext cx="4470400" cy="3695700"/>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383462" y="2442284"/>
            <a:ext cx="3773790" cy="2062103"/>
          </a:xfrm>
          <a:prstGeom prst="rect">
            <a:avLst/>
          </a:prstGeom>
          <a:noFill/>
        </p:spPr>
        <p:txBody>
          <a:bodyPr wrap="none" lIns="91440" tIns="45720" rIns="91440" bIns="45720">
            <a:spAutoFit/>
          </a:bodyPr>
          <a:lstStyle/>
          <a:p>
            <a:pPr algn="ctr"/>
            <a:r>
              <a:rPr lang="he-IL" sz="3200" b="1" cap="none" spc="0" dirty="0">
                <a:ln w="0"/>
                <a:solidFill>
                  <a:schemeClr val="tx1"/>
                </a:solidFill>
              </a:rPr>
              <a:t>כיצד נתמוך באדם </a:t>
            </a:r>
          </a:p>
          <a:p>
            <a:pPr algn="ctr"/>
            <a:r>
              <a:rPr lang="he-IL" sz="3200" b="1" dirty="0">
                <a:ln w="0"/>
              </a:rPr>
              <a:t>הנמצא במשבר על פי </a:t>
            </a:r>
          </a:p>
          <a:p>
            <a:pPr algn="ctr"/>
            <a:r>
              <a:rPr lang="he-IL" sz="3200" b="1" dirty="0">
                <a:ln w="0"/>
              </a:rPr>
              <a:t>הדוגמאות </a:t>
            </a:r>
          </a:p>
          <a:p>
            <a:pPr algn="ctr"/>
            <a:r>
              <a:rPr lang="he-IL" sz="3200" b="1" dirty="0">
                <a:ln w="0"/>
              </a:rPr>
              <a:t>המובאות במדרש?</a:t>
            </a:r>
            <a:endParaRPr lang="he-IL" sz="3200" b="1" cap="none" spc="0" dirty="0">
              <a:ln w="0"/>
              <a:solidFill>
                <a:schemeClr val="tx1"/>
              </a:solidFill>
            </a:endParaRPr>
          </a:p>
        </p:txBody>
      </p:sp>
    </p:spTree>
    <p:extLst>
      <p:ext uri="{BB962C8B-B14F-4D97-AF65-F5344CB8AC3E}">
        <p14:creationId xmlns:p14="http://schemas.microsoft.com/office/powerpoint/2010/main" val="1839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פיצוץ 1 3">
            <a:extLst>
              <a:ext uri="{FF2B5EF4-FFF2-40B4-BE49-F238E27FC236}">
                <a16:creationId xmlns:a16="http://schemas.microsoft.com/office/drawing/2014/main" id="{83CB65C5-CC21-572F-B082-0585F9AEF9AB}"/>
              </a:ext>
            </a:extLst>
          </p:cNvPr>
          <p:cNvSpPr>
            <a:spLocks noGrp="1"/>
          </p:cNvSpPr>
          <p:nvPr>
            <p:ph sz="quarter" idx="13"/>
          </p:nvPr>
        </p:nvSpPr>
        <p:spPr>
          <a:xfrm>
            <a:off x="1275644" y="191910"/>
            <a:ext cx="9189156" cy="549769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85000" lnSpcReduction="20000"/>
          </a:bodyPr>
          <a:lstStyle/>
          <a:p>
            <a:pPr marL="0" indent="0" algn="ctr">
              <a:buNone/>
            </a:pPr>
            <a:r>
              <a:rPr lang="he-IL" sz="3200" dirty="0"/>
              <a:t>כיצד נתמודד עם מציאות של רוע ועוול בעולם?</a:t>
            </a:r>
          </a:p>
          <a:p>
            <a:pPr marL="0" indent="0" algn="ctr">
              <a:buNone/>
            </a:pPr>
            <a:r>
              <a:rPr lang="he-IL" sz="3200" dirty="0">
                <a:latin typeface="Guttman Yad-Brush" panose="02010401010101010101" pitchFamily="2" charset="-79"/>
                <a:cs typeface="Guttman Yad-Brush" panose="02010401010101010101" pitchFamily="2" charset="-79"/>
              </a:rPr>
              <a:t>נבחן את שיטתו של </a:t>
            </a:r>
            <a:r>
              <a:rPr lang="he-IL" sz="3200" dirty="0" err="1">
                <a:latin typeface="Guttman Yad-Brush" panose="02010401010101010101" pitchFamily="2" charset="-79"/>
                <a:cs typeface="Guttman Yad-Brush" panose="02010401010101010101" pitchFamily="2" charset="-79"/>
              </a:rPr>
              <a:t>ריה"ל</a:t>
            </a:r>
            <a:r>
              <a:rPr lang="he-IL" sz="3200" dirty="0">
                <a:latin typeface="Guttman Yad-Brush" panose="02010401010101010101" pitchFamily="2" charset="-79"/>
                <a:cs typeface="Guttman Yad-Brush" panose="02010401010101010101" pitchFamily="2" charset="-79"/>
              </a:rPr>
              <a:t> בספר הכוזרי .</a:t>
            </a:r>
          </a:p>
        </p:txBody>
      </p:sp>
    </p:spTree>
    <p:extLst>
      <p:ext uri="{BB962C8B-B14F-4D97-AF65-F5344CB8AC3E}">
        <p14:creationId xmlns:p14="http://schemas.microsoft.com/office/powerpoint/2010/main" val="51638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בועת מחשבה: ענן 3">
            <a:extLst>
              <a:ext uri="{FF2B5EF4-FFF2-40B4-BE49-F238E27FC236}">
                <a16:creationId xmlns:a16="http://schemas.microsoft.com/office/drawing/2014/main" id="{7733DA7E-BCA0-AB6E-56AD-AB74B5B62EF4}"/>
              </a:ext>
            </a:extLst>
          </p:cNvPr>
          <p:cNvSpPr/>
          <p:nvPr/>
        </p:nvSpPr>
        <p:spPr>
          <a:xfrm>
            <a:off x="1569156" y="1704622"/>
            <a:ext cx="7168444" cy="384951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מהן התחושות העולות בך כשאת צופה בסרטון?  חשבי גם על היעלים וגם על </a:t>
            </a:r>
            <a:r>
              <a:rPr lang="he-IL" dirty="0" err="1"/>
              <a:t>הקורקודיל</a:t>
            </a:r>
            <a:r>
              <a:rPr lang="he-IL" dirty="0"/>
              <a:t>......</a:t>
            </a:r>
          </a:p>
        </p:txBody>
      </p:sp>
      <p:pic>
        <p:nvPicPr>
          <p:cNvPr id="6" name="תמונה 5">
            <a:extLst>
              <a:ext uri="{FF2B5EF4-FFF2-40B4-BE49-F238E27FC236}">
                <a16:creationId xmlns:a16="http://schemas.microsoft.com/office/drawing/2014/main" id="{AE84815B-9B23-3C9D-08A6-23633AD9F8DC}"/>
              </a:ext>
            </a:extLst>
          </p:cNvPr>
          <p:cNvPicPr>
            <a:picLocks noChangeAspect="1"/>
          </p:cNvPicPr>
          <p:nvPr/>
        </p:nvPicPr>
        <p:blipFill>
          <a:blip r:embed="rId2"/>
          <a:stretch>
            <a:fillRect/>
          </a:stretch>
        </p:blipFill>
        <p:spPr>
          <a:xfrm>
            <a:off x="9814433" y="577805"/>
            <a:ext cx="1463167" cy="1966130"/>
          </a:xfrm>
          <a:prstGeom prst="rect">
            <a:avLst/>
          </a:prstGeom>
        </p:spPr>
      </p:pic>
      <p:pic>
        <p:nvPicPr>
          <p:cNvPr id="1026" name="Picture 2" descr="Crazy Print » מדבקת קיר צבעונית קרוקודיל דגם “David”">
            <a:extLst>
              <a:ext uri="{FF2B5EF4-FFF2-40B4-BE49-F238E27FC236}">
                <a16:creationId xmlns:a16="http://schemas.microsoft.com/office/drawing/2014/main" id="{5C4DC335-5331-5D1A-1382-5EA40FBD29CF}"/>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29570" y="4263497"/>
            <a:ext cx="3424237" cy="3424237"/>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81B6E996-E15D-E20F-AD66-A2D4CFE66E32}"/>
              </a:ext>
            </a:extLst>
          </p:cNvPr>
          <p:cNvSpPr txBox="1"/>
          <p:nvPr/>
        </p:nvSpPr>
        <p:spPr>
          <a:xfrm>
            <a:off x="2731911" y="757956"/>
            <a:ext cx="6096000" cy="369332"/>
          </a:xfrm>
          <a:prstGeom prst="rect">
            <a:avLst/>
          </a:prstGeom>
          <a:noFill/>
        </p:spPr>
        <p:txBody>
          <a:bodyPr wrap="square">
            <a:spAutoFit/>
          </a:bodyPr>
          <a:lstStyle/>
          <a:p>
            <a:r>
              <a:rPr kumimoji="0" lang="he-IL" sz="1800" b="0" i="0" u="none" strike="noStrike" kern="0" cap="none" spc="0" normalizeH="0" baseline="0" noProof="0" dirty="0">
                <a:ln>
                  <a:noFill/>
                </a:ln>
                <a:solidFill>
                  <a:sysClr val="windowText" lastClr="000000"/>
                </a:solidFill>
                <a:effectLst/>
                <a:uLnTx/>
                <a:uFillTx/>
                <a:hlinkClick r:id="rId4"/>
              </a:rPr>
              <a:t>https://www.youtube.com/watch?v=4h9re1bHt40</a:t>
            </a:r>
            <a:endParaRPr lang="he-IL" dirty="0"/>
          </a:p>
        </p:txBody>
      </p:sp>
    </p:spTree>
    <p:extLst>
      <p:ext uri="{BB962C8B-B14F-4D97-AF65-F5344CB8AC3E}">
        <p14:creationId xmlns:p14="http://schemas.microsoft.com/office/powerpoint/2010/main" val="144722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8401673" y="1530866"/>
            <a:ext cx="1261884" cy="523220"/>
          </a:xfrm>
          <a:prstGeom prst="rect">
            <a:avLst/>
          </a:prstGeom>
          <a:solidFill>
            <a:schemeClr val="bg2">
              <a:lumMod val="75000"/>
            </a:schemeClr>
          </a:solidFill>
        </p:spPr>
        <p:txBody>
          <a:bodyPr wrap="none" lIns="91440" tIns="45720" rIns="91440" bIns="45720">
            <a:spAutoFit/>
          </a:bodyPr>
          <a:lstStyle/>
          <a:p>
            <a:pPr algn="ctr"/>
            <a:r>
              <a:rPr lang="he-IL" sz="2800" b="0" cap="none" spc="0" dirty="0">
                <a:ln w="0"/>
                <a:solidFill>
                  <a:schemeClr val="tx1"/>
                </a:solidFill>
              </a:rPr>
              <a:t>סרטון 1</a:t>
            </a:r>
          </a:p>
        </p:txBody>
      </p:sp>
      <p:sp>
        <p:nvSpPr>
          <p:cNvPr id="7" name="מלבן 6"/>
          <p:cNvSpPr/>
          <p:nvPr/>
        </p:nvSpPr>
        <p:spPr>
          <a:xfrm>
            <a:off x="8566772" y="3693755"/>
            <a:ext cx="1261885" cy="523220"/>
          </a:xfrm>
          <a:prstGeom prst="rect">
            <a:avLst/>
          </a:prstGeom>
          <a:solidFill>
            <a:schemeClr val="bg2">
              <a:lumMod val="75000"/>
            </a:schemeClr>
          </a:solidFill>
        </p:spPr>
        <p:txBody>
          <a:bodyPr wrap="none" lIns="91440" tIns="45720" rIns="91440" bIns="45720">
            <a:spAutoFit/>
          </a:bodyPr>
          <a:lstStyle/>
          <a:p>
            <a:pPr algn="ctr"/>
            <a:r>
              <a:rPr lang="he-IL" sz="2800" b="0" cap="none" spc="0" dirty="0">
                <a:ln w="0"/>
                <a:solidFill>
                  <a:schemeClr val="tx1"/>
                </a:solidFill>
              </a:rPr>
              <a:t>סרטון 2</a:t>
            </a:r>
          </a:p>
        </p:txBody>
      </p:sp>
      <p:sp>
        <p:nvSpPr>
          <p:cNvPr id="9" name="מלבן 8"/>
          <p:cNvSpPr/>
          <p:nvPr/>
        </p:nvSpPr>
        <p:spPr>
          <a:xfrm>
            <a:off x="2078116" y="2350700"/>
            <a:ext cx="7344768" cy="523220"/>
          </a:xfrm>
          <a:prstGeom prst="rect">
            <a:avLst/>
          </a:prstGeom>
        </p:spPr>
        <p:txBody>
          <a:bodyPr wrap="none">
            <a:spAutoFit/>
          </a:bodyPr>
          <a:lstStyle/>
          <a:p>
            <a:r>
              <a:rPr lang="en-US" sz="2800" dirty="0">
                <a:cs typeface="+mj-cs"/>
                <a:hlinkClick r:id="rId3"/>
              </a:rPr>
              <a:t>https://www.youtube.com/watch?v=4h9re1bHt40</a:t>
            </a:r>
            <a:endParaRPr lang="he-IL" sz="2800" dirty="0">
              <a:cs typeface="+mj-cs"/>
            </a:endParaRPr>
          </a:p>
        </p:txBody>
      </p:sp>
      <p:sp>
        <p:nvSpPr>
          <p:cNvPr id="12" name="מלבן 11">
            <a:hlinkClick r:id="rId4"/>
          </p:cNvPr>
          <p:cNvSpPr/>
          <p:nvPr/>
        </p:nvSpPr>
        <p:spPr>
          <a:xfrm>
            <a:off x="2631133" y="4908034"/>
            <a:ext cx="6566581" cy="461665"/>
          </a:xfrm>
          <a:prstGeom prst="rect">
            <a:avLst/>
          </a:prstGeom>
        </p:spPr>
        <p:txBody>
          <a:bodyPr wrap="square">
            <a:spAutoFit/>
          </a:bodyPr>
          <a:lstStyle/>
          <a:p>
            <a:r>
              <a:rPr lang="en-US" sz="2400" dirty="0"/>
              <a:t>https://www.youtube.com/watch?v=GTwLvh6n76U</a:t>
            </a:r>
            <a:endParaRPr lang="he-IL" sz="2400" dirty="0"/>
          </a:p>
        </p:txBody>
      </p:sp>
    </p:spTree>
    <p:extLst>
      <p:ext uri="{BB962C8B-B14F-4D97-AF65-F5344CB8AC3E}">
        <p14:creationId xmlns:p14="http://schemas.microsoft.com/office/powerpoint/2010/main" val="43716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14ECDA-5138-04BB-6FB7-29CD8BE1679E}"/>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D343E29-92CE-A682-E87A-6857BEE4FD7E}"/>
              </a:ext>
            </a:extLst>
          </p:cNvPr>
          <p:cNvSpPr>
            <a:spLocks noGrp="1"/>
          </p:cNvSpPr>
          <p:nvPr>
            <p:ph sz="quarter" idx="13"/>
          </p:nvPr>
        </p:nvSpPr>
        <p:spPr/>
        <p:txBody>
          <a:bodyPr/>
          <a:lstStyle/>
          <a:p>
            <a:endParaRPr lang="he-IL"/>
          </a:p>
        </p:txBody>
      </p:sp>
    </p:spTree>
    <p:extLst>
      <p:ext uri="{BB962C8B-B14F-4D97-AF65-F5344CB8AC3E}">
        <p14:creationId xmlns:p14="http://schemas.microsoft.com/office/powerpoint/2010/main" val="148367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בועת מחשבה: ענן 2">
            <a:extLst>
              <a:ext uri="{FF2B5EF4-FFF2-40B4-BE49-F238E27FC236}">
                <a16:creationId xmlns:a16="http://schemas.microsoft.com/office/drawing/2014/main" id="{B3F38F8C-B84B-CD96-DDB5-E9625CB28461}"/>
              </a:ext>
            </a:extLst>
          </p:cNvPr>
          <p:cNvSpPr/>
          <p:nvPr/>
        </p:nvSpPr>
        <p:spPr>
          <a:xfrm>
            <a:off x="0" y="2336800"/>
            <a:ext cx="4305825" cy="4521200"/>
          </a:xfrm>
          <a:prstGeom prst="cloudCallout">
            <a:avLst>
              <a:gd name="adj1" fmla="val 102020"/>
              <a:gd name="adj2" fmla="val 29141"/>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tx1"/>
                </a:solidFill>
              </a:rPr>
              <a:t>1</a:t>
            </a:r>
            <a:r>
              <a:rPr lang="he-IL" sz="2400" b="1" dirty="0">
                <a:solidFill>
                  <a:schemeClr val="tx1"/>
                </a:solidFill>
              </a:rPr>
              <a:t>.מהו הקושי </a:t>
            </a:r>
            <a:r>
              <a:rPr lang="he-IL" sz="2400" b="1" dirty="0" err="1">
                <a:solidFill>
                  <a:schemeClr val="tx1"/>
                </a:solidFill>
              </a:rPr>
              <a:t>האמוני</a:t>
            </a:r>
            <a:r>
              <a:rPr lang="he-IL" sz="2400" b="1" dirty="0">
                <a:solidFill>
                  <a:schemeClr val="tx1"/>
                </a:solidFill>
              </a:rPr>
              <a:t> העלול להתעורר לנו מההתבוננות בסרטון?</a:t>
            </a:r>
          </a:p>
          <a:p>
            <a:pPr algn="ctr"/>
            <a:r>
              <a:rPr lang="he-IL" sz="3200" b="1" dirty="0">
                <a:solidFill>
                  <a:schemeClr val="tx1"/>
                </a:solidFill>
              </a:rPr>
              <a:t>2</a:t>
            </a:r>
            <a:r>
              <a:rPr lang="he-IL" sz="2400" b="1" dirty="0">
                <a:solidFill>
                  <a:schemeClr val="tx1"/>
                </a:solidFill>
              </a:rPr>
              <a:t>. מהו העקרון </a:t>
            </a:r>
            <a:r>
              <a:rPr lang="he-IL" sz="2400" b="1" dirty="0" err="1">
                <a:solidFill>
                  <a:schemeClr val="tx1"/>
                </a:solidFill>
              </a:rPr>
              <a:t>האמוני</a:t>
            </a:r>
            <a:r>
              <a:rPr lang="he-IL" sz="2400" b="1" dirty="0">
                <a:solidFill>
                  <a:schemeClr val="tx1"/>
                </a:solidFill>
              </a:rPr>
              <a:t> אותו מלמד אותנו </a:t>
            </a:r>
            <a:r>
              <a:rPr lang="he-IL" sz="2400" b="1" dirty="0" err="1">
                <a:solidFill>
                  <a:schemeClr val="tx1"/>
                </a:solidFill>
              </a:rPr>
              <a:t>ריה"ל</a:t>
            </a:r>
            <a:r>
              <a:rPr lang="he-IL" sz="2400" b="1" dirty="0">
                <a:solidFill>
                  <a:schemeClr val="tx1"/>
                </a:solidFill>
              </a:rPr>
              <a:t>?</a:t>
            </a:r>
          </a:p>
          <a:p>
            <a:pPr algn="ctr"/>
            <a:endParaRPr lang="he-IL" dirty="0"/>
          </a:p>
        </p:txBody>
      </p:sp>
      <p:sp>
        <p:nvSpPr>
          <p:cNvPr id="2" name="כותרת 1"/>
          <p:cNvSpPr>
            <a:spLocks noGrp="1"/>
          </p:cNvSpPr>
          <p:nvPr>
            <p:ph type="title"/>
          </p:nvPr>
        </p:nvSpPr>
        <p:spPr>
          <a:xfrm>
            <a:off x="2647793" y="826345"/>
            <a:ext cx="6896413" cy="880083"/>
          </a:xfrm>
          <a:solidFill>
            <a:schemeClr val="accent1">
              <a:lumMod val="60000"/>
              <a:lumOff val="40000"/>
            </a:schemeClr>
          </a:solidFill>
        </p:spPr>
        <p:txBody>
          <a:bodyPr>
            <a:normAutofit/>
          </a:bodyPr>
          <a:lstStyle/>
          <a:p>
            <a:r>
              <a:rPr lang="he-IL" sz="2800" b="1" dirty="0"/>
              <a:t>ר' יהודה הלוי – "הכוזרי", מאמר שלישי, סעיף י"א </a:t>
            </a:r>
          </a:p>
        </p:txBody>
      </p:sp>
      <p:sp>
        <p:nvSpPr>
          <p:cNvPr id="4" name="מלבן 3"/>
          <p:cNvSpPr/>
          <p:nvPr/>
        </p:nvSpPr>
        <p:spPr>
          <a:xfrm>
            <a:off x="85553" y="152400"/>
            <a:ext cx="11827047" cy="600164"/>
          </a:xfrm>
          <a:prstGeom prst="rect">
            <a:avLst/>
          </a:prstGeom>
          <a:solidFill>
            <a:srgbClr val="FFFF00"/>
          </a:solidFill>
        </p:spPr>
        <p:txBody>
          <a:bodyPr wrap="square">
            <a:spAutoFit/>
          </a:bodyPr>
          <a:lstStyle/>
          <a:p>
            <a:pPr lvl="0" algn="r" rtl="1">
              <a:lnSpc>
                <a:spcPct val="150000"/>
              </a:lnSpc>
              <a:spcAft>
                <a:spcPts val="0"/>
              </a:spcAft>
              <a:tabLst>
                <a:tab pos="375920" algn="l"/>
              </a:tabLst>
            </a:pPr>
            <a:r>
              <a:rPr lang="he-IL" sz="2400" b="1" dirty="0">
                <a:latin typeface="Garamond" panose="02020404030301010803" pitchFamily="18" charset="0"/>
                <a:ea typeface="Times New Roman" panose="02020603050405020304" pitchFamily="18" charset="0"/>
                <a:cs typeface="David" panose="020E0502060401010101" pitchFamily="34" charset="-79"/>
              </a:rPr>
              <a:t>הקב"ה מונע עוול בבריאה (בעלי חיים) אלא שהאדם בשכלו מצומצם לא תמיד מסוגל להבין את דרכי ה'.</a:t>
            </a:r>
            <a:r>
              <a:rPr lang="he-IL" sz="1200" dirty="0">
                <a:latin typeface="Garamond" panose="02020404030301010803" pitchFamily="18" charset="0"/>
                <a:ea typeface="Times New Roman" panose="02020603050405020304" pitchFamily="18" charset="0"/>
                <a:cs typeface="David" panose="020E0502060401010101" pitchFamily="34" charset="-79"/>
              </a:rPr>
              <a:t> </a:t>
            </a:r>
            <a:endParaRPr lang="en-US" sz="1600" dirty="0">
              <a:effectLst/>
              <a:latin typeface="Garamond" panose="02020404030301010803" pitchFamily="18" charset="0"/>
              <a:ea typeface="Times New Roman" panose="02020603050405020304" pitchFamily="18" charset="0"/>
              <a:cs typeface="Miriam" panose="020B0502050101010101" pitchFamily="34" charset="-79"/>
            </a:endParaRPr>
          </a:p>
        </p:txBody>
      </p:sp>
      <p:sp>
        <p:nvSpPr>
          <p:cNvPr id="5" name="מלבן 4"/>
          <p:cNvSpPr/>
          <p:nvPr/>
        </p:nvSpPr>
        <p:spPr>
          <a:xfrm>
            <a:off x="3225801" y="1706428"/>
            <a:ext cx="8966199" cy="3347840"/>
          </a:xfrm>
          <a:prstGeom prst="rect">
            <a:avLst/>
          </a:prstGeom>
          <a:noFill/>
        </p:spPr>
        <p:txBody>
          <a:bodyPr wrap="square">
            <a:spAutoFit/>
          </a:bodyPr>
          <a:lstStyle/>
          <a:p>
            <a:pPr algn="ctr">
              <a:lnSpc>
                <a:spcPct val="150000"/>
              </a:lnSpc>
            </a:pPr>
            <a:r>
              <a:rPr lang="he-IL" sz="2400" b="1" dirty="0"/>
              <a:t>אָמַר הֶחָבֵר: ...וְאַחַר כָּךְ יִשֵּׁב בְּלִבּוֹ אֶת עִנְיָן 'צִדּוּק הַדִּין', לְמַעַן יִהְיֶה לוֹ לְמָגֵן וּלְמַחֲסֶה מִן הַפְּגָעִים וְהַצָּרוֹת הַמִּתְרַחֲשִׁים בָּעוֹלָם הַזֶּה. </a:t>
            </a:r>
            <a:r>
              <a:rPr lang="he-IL" sz="2400" b="1" dirty="0">
                <a:solidFill>
                  <a:srgbClr val="FF0000"/>
                </a:solidFill>
              </a:rPr>
              <a:t>וְכֵן </a:t>
            </a:r>
            <a:r>
              <a:rPr lang="he-IL" sz="2400" b="1" dirty="0" err="1">
                <a:solidFill>
                  <a:srgbClr val="FF0000"/>
                </a:solidFill>
              </a:rPr>
              <a:t>תְּיֻשַּׁב</a:t>
            </a:r>
            <a:r>
              <a:rPr lang="he-IL" sz="2400" b="1" dirty="0">
                <a:solidFill>
                  <a:srgbClr val="FF0000"/>
                </a:solidFill>
              </a:rPr>
              <a:t> בְּנַפְשׁוֹ מִדַּת צִדְקוֹ שֶׁל הַבּוֹרֵא בְּכָל בַּעֲלֵי הַחַיִּים, אוֹתָם הוּא מְכַלְכֵּל וּמַנְהִיג בְּחָכְמָה שֶׁדַּעַת אֱנוֹשׁ מַשִּׂיגָה לֹא אֶת פְּרָטֶיהָ, כִּי אִם אֶת כְּלָלָהּ,</a:t>
            </a:r>
          </a:p>
          <a:p>
            <a:pPr algn="ctr">
              <a:lnSpc>
                <a:spcPct val="150000"/>
              </a:lnSpc>
            </a:pPr>
            <a:r>
              <a:rPr lang="he-IL" sz="2400" b="1" dirty="0">
                <a:solidFill>
                  <a:srgbClr val="FF0000"/>
                </a:solidFill>
              </a:rPr>
              <a:t>עַד כַּמָּה שֶׁאָנוּ רוֹאִים מַה מְתֻקֶּנֶת יְצִירַת בַּעֲלֵי הַחַיִּים </a:t>
            </a:r>
          </a:p>
          <a:p>
            <a:pPr algn="ctr">
              <a:lnSpc>
                <a:spcPct val="150000"/>
              </a:lnSpc>
            </a:pPr>
            <a:r>
              <a:rPr lang="he-IL" sz="2400" b="1" dirty="0">
                <a:solidFill>
                  <a:srgbClr val="FF0000"/>
                </a:solidFill>
              </a:rPr>
              <a:t>וּמַה נִשְׂגָּבוֹת הַפְּלָאוֹת הַכְּלוּלוֹת בָּהּ</a:t>
            </a:r>
          </a:p>
        </p:txBody>
      </p:sp>
    </p:spTree>
    <p:extLst>
      <p:ext uri="{BB962C8B-B14F-4D97-AF65-F5344CB8AC3E}">
        <p14:creationId xmlns:p14="http://schemas.microsoft.com/office/powerpoint/2010/main" val="12002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394200" y="1016000"/>
            <a:ext cx="7251700" cy="4893647"/>
          </a:xfrm>
          <a:prstGeom prst="rect">
            <a:avLst/>
          </a:prstGeom>
          <a:solidFill>
            <a:schemeClr val="accent5">
              <a:lumMod val="75000"/>
            </a:schemeClr>
          </a:solidFill>
        </p:spPr>
        <p:txBody>
          <a:bodyPr wrap="square">
            <a:spAutoFit/>
          </a:bodyPr>
          <a:lstStyle/>
          <a:p>
            <a:pPr algn="ctr">
              <a:lnSpc>
                <a:spcPct val="150000"/>
              </a:lnSpc>
            </a:pPr>
            <a:endParaRPr lang="he-IL" sz="1200" b="1" dirty="0">
              <a:solidFill>
                <a:schemeClr val="bg1"/>
              </a:solidFill>
            </a:endParaRPr>
          </a:p>
          <a:p>
            <a:pPr algn="ctr">
              <a:lnSpc>
                <a:spcPct val="150000"/>
              </a:lnSpc>
            </a:pPr>
            <a:r>
              <a:rPr lang="he-IL" sz="2800" b="1" dirty="0">
                <a:solidFill>
                  <a:schemeClr val="bg1"/>
                </a:solidFill>
              </a:rPr>
              <a:t>וְאִם יָבוֹא </a:t>
            </a:r>
            <a:r>
              <a:rPr lang="he-IL" sz="2800" b="1" dirty="0">
                <a:solidFill>
                  <a:srgbClr val="FFFF00"/>
                </a:solidFill>
              </a:rPr>
              <a:t>שָׂטָן הַסְּבָרָה </a:t>
            </a:r>
            <a:r>
              <a:rPr lang="he-IL" sz="2800" b="1" dirty="0">
                <a:solidFill>
                  <a:schemeClr val="bg1"/>
                </a:solidFill>
              </a:rPr>
              <a:t>לְהַקְשׁוֹת לְפָנָיו עַל כָּךְ מִן הָעֹל הַנַּעֲשֶׂה</a:t>
            </a:r>
            <a:r>
              <a:rPr lang="he-IL" sz="2800" b="1" dirty="0">
                <a:solidFill>
                  <a:srgbClr val="FFFF00"/>
                </a:solidFill>
              </a:rPr>
              <a:t> לָאַרְנֶבֶת </a:t>
            </a:r>
            <a:r>
              <a:rPr lang="he-IL" sz="2800" b="1" dirty="0">
                <a:solidFill>
                  <a:schemeClr val="bg1"/>
                </a:solidFill>
              </a:rPr>
              <a:t>כַּאֲשֶׁר הִיא מַאֲכָל </a:t>
            </a:r>
            <a:r>
              <a:rPr lang="he-IL" sz="2800" b="1" dirty="0">
                <a:solidFill>
                  <a:srgbClr val="FFFF00"/>
                </a:solidFill>
              </a:rPr>
              <a:t>לַצָּבוֹעַ, כִּזְבוּב לָעַכָּבִישׁ, </a:t>
            </a:r>
            <a:r>
              <a:rPr lang="he-IL" sz="2800" b="1" dirty="0">
                <a:solidFill>
                  <a:schemeClr val="bg1"/>
                </a:solidFill>
              </a:rPr>
              <a:t>יָשִׁיב לוֹ הַשֵּׂכֶל וְיִגְעַר בּוֹ בְּאָמְרוֹ: כֵּיצַד </a:t>
            </a:r>
            <a:r>
              <a:rPr lang="he-IL" sz="2800" b="1" dirty="0" err="1">
                <a:solidFill>
                  <a:schemeClr val="bg1"/>
                </a:solidFill>
              </a:rPr>
              <a:t>אֲיַחֵס</a:t>
            </a:r>
            <a:r>
              <a:rPr lang="he-IL" sz="2800" b="1" dirty="0">
                <a:solidFill>
                  <a:schemeClr val="bg1"/>
                </a:solidFill>
              </a:rPr>
              <a:t> אֶת הָעֹל לֶחָכָם </a:t>
            </a:r>
            <a:r>
              <a:rPr lang="he-IL" sz="2800" b="1" dirty="0" err="1">
                <a:solidFill>
                  <a:schemeClr val="bg1"/>
                </a:solidFill>
              </a:rPr>
              <a:t>שֶׁנִּתְבָּרֵר</a:t>
            </a:r>
            <a:r>
              <a:rPr lang="he-IL" sz="2800" b="1" dirty="0">
                <a:solidFill>
                  <a:schemeClr val="bg1"/>
                </a:solidFill>
              </a:rPr>
              <a:t> לִי צִדְקוֹ וְשֶׁאֵינוֹ צָרִיךְ לְעֹל? </a:t>
            </a:r>
            <a:r>
              <a:rPr lang="he-IL" sz="2800" b="1" dirty="0">
                <a:solidFill>
                  <a:srgbClr val="FFFF00"/>
                </a:solidFill>
              </a:rPr>
              <a:t>אִלּוּ הָיָה צֵיד הָאַרְנֶבֶת עַל יְדֵי הַצָּבוֹעַ וְצֵיד הַזְּבוּב עַל יְדֵי הָעַכָּבִישׁ דָּבָר שֶׁבַּמִּקְרֶה, הָיִיתִי מַאֲמִין </a:t>
            </a:r>
            <a:r>
              <a:rPr lang="he-IL" sz="2800" b="1" dirty="0" err="1">
                <a:solidFill>
                  <a:srgbClr val="FFFF00"/>
                </a:solidFill>
              </a:rPr>
              <a:t>שֶׁהַכֹּל</a:t>
            </a:r>
            <a:r>
              <a:rPr lang="he-IL" sz="2800" b="1" dirty="0">
                <a:solidFill>
                  <a:srgbClr val="FFFF00"/>
                </a:solidFill>
              </a:rPr>
              <a:t> מִקְרֶה</a:t>
            </a:r>
            <a:r>
              <a:rPr lang="he-IL" sz="2800" b="1" dirty="0">
                <a:solidFill>
                  <a:schemeClr val="bg1"/>
                </a:solidFill>
              </a:rPr>
              <a:t>, </a:t>
            </a:r>
          </a:p>
        </p:txBody>
      </p:sp>
      <p:pic>
        <p:nvPicPr>
          <p:cNvPr id="5" name="תמונה 4"/>
          <p:cNvPicPr>
            <a:picLocks noChangeAspect="1"/>
          </p:cNvPicPr>
          <p:nvPr/>
        </p:nvPicPr>
        <p:blipFill>
          <a:blip r:embed="rId2"/>
          <a:stretch>
            <a:fillRect/>
          </a:stretch>
        </p:blipFill>
        <p:spPr>
          <a:xfrm>
            <a:off x="401982" y="158750"/>
            <a:ext cx="2747617" cy="1974850"/>
          </a:xfrm>
          <a:prstGeom prst="rect">
            <a:avLst/>
          </a:prstGeom>
        </p:spPr>
      </p:pic>
      <p:pic>
        <p:nvPicPr>
          <p:cNvPr id="6" name="תמונה 5"/>
          <p:cNvPicPr>
            <a:picLocks noChangeAspect="1"/>
          </p:cNvPicPr>
          <p:nvPr/>
        </p:nvPicPr>
        <p:blipFill>
          <a:blip r:embed="rId3"/>
          <a:stretch>
            <a:fillRect/>
          </a:stretch>
        </p:blipFill>
        <p:spPr>
          <a:xfrm>
            <a:off x="1350962" y="2497931"/>
            <a:ext cx="2733675" cy="1676400"/>
          </a:xfrm>
          <a:prstGeom prst="rect">
            <a:avLst/>
          </a:prstGeom>
        </p:spPr>
      </p:pic>
      <p:pic>
        <p:nvPicPr>
          <p:cNvPr id="7" name="תמונה 6"/>
          <p:cNvPicPr>
            <a:picLocks noChangeAspect="1"/>
          </p:cNvPicPr>
          <p:nvPr/>
        </p:nvPicPr>
        <p:blipFill>
          <a:blip r:embed="rId4"/>
          <a:stretch>
            <a:fillRect/>
          </a:stretch>
        </p:blipFill>
        <p:spPr>
          <a:xfrm>
            <a:off x="297656" y="4767262"/>
            <a:ext cx="2619375" cy="1743075"/>
          </a:xfrm>
          <a:prstGeom prst="rect">
            <a:avLst/>
          </a:prstGeom>
        </p:spPr>
      </p:pic>
    </p:spTree>
    <p:extLst>
      <p:ext uri="{BB962C8B-B14F-4D97-AF65-F5344CB8AC3E}">
        <p14:creationId xmlns:p14="http://schemas.microsoft.com/office/powerpoint/2010/main" val="19504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סגרת משופעת 1"/>
          <p:cNvSpPr/>
          <p:nvPr/>
        </p:nvSpPr>
        <p:spPr>
          <a:xfrm>
            <a:off x="0" y="0"/>
            <a:ext cx="12192000"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p:cNvSpPr>
            <a:spLocks noGrp="1"/>
          </p:cNvSpPr>
          <p:nvPr>
            <p:ph sz="quarter" idx="13"/>
          </p:nvPr>
        </p:nvSpPr>
        <p:spPr>
          <a:xfrm>
            <a:off x="1136650" y="1054100"/>
            <a:ext cx="9918700" cy="4800600"/>
          </a:xfrm>
          <a:solidFill>
            <a:srgbClr val="FFFF99"/>
          </a:solidFill>
        </p:spPr>
        <p:txBody>
          <a:bodyPr>
            <a:noAutofit/>
          </a:bodyPr>
          <a:lstStyle/>
          <a:p>
            <a:pPr marL="0" indent="0" algn="ctr">
              <a:buNone/>
            </a:pPr>
            <a:r>
              <a:rPr lang="he-IL" sz="4000" b="1" dirty="0" err="1"/>
              <a:t>ריה"ל</a:t>
            </a:r>
            <a:r>
              <a:rPr lang="he-IL" sz="4000" b="1" dirty="0"/>
              <a:t> לימד אותנו להתבונן בהנהגת הבורא לא רק בהקשר של בני אדם אלא מתוך התבוננות במציאות כולה. התבוננות כזאת, תביא אותנו לידי מסקנה כי הבריאה כולה מונהגת בחכמה רבה על ידי בורא עולם. הקדוש ברוך הוא דואג לאזן את סדרי הבריאה ולמנוע עוול . </a:t>
            </a:r>
          </a:p>
          <a:p>
            <a:pPr marL="0" indent="0" algn="ctr">
              <a:buNone/>
            </a:pPr>
            <a:endParaRPr lang="he-IL" sz="4000" b="1" dirty="0"/>
          </a:p>
        </p:txBody>
      </p:sp>
    </p:spTree>
    <p:extLst>
      <p:ext uri="{BB962C8B-B14F-4D97-AF65-F5344CB8AC3E}">
        <p14:creationId xmlns:p14="http://schemas.microsoft.com/office/powerpoint/2010/main" val="152869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00400" y="0"/>
            <a:ext cx="8991600" cy="6740307"/>
          </a:xfrm>
          <a:prstGeom prst="rect">
            <a:avLst/>
          </a:prstGeom>
          <a:solidFill>
            <a:schemeClr val="accent5">
              <a:lumMod val="75000"/>
            </a:schemeClr>
          </a:solidFill>
        </p:spPr>
        <p:txBody>
          <a:bodyPr wrap="square">
            <a:spAutoFit/>
          </a:bodyPr>
          <a:lstStyle/>
          <a:p>
            <a:pPr algn="ctr">
              <a:lnSpc>
                <a:spcPct val="150000"/>
              </a:lnSpc>
            </a:pPr>
            <a:r>
              <a:rPr lang="he-IL" sz="3200" b="1" dirty="0">
                <a:solidFill>
                  <a:schemeClr val="bg1"/>
                </a:solidFill>
              </a:rPr>
              <a:t>אוּלָם הֲרֵי אֲנִי רוֹאֶה כִּי הֶחָכָם הַצַּדִּיק הַמַּנְהִיג נָתַן </a:t>
            </a:r>
            <a:r>
              <a:rPr lang="he-IL" sz="3200" b="1" dirty="0">
                <a:solidFill>
                  <a:srgbClr val="FF0000"/>
                </a:solidFill>
              </a:rPr>
              <a:t>לָאַרְיֵה </a:t>
            </a:r>
            <a:r>
              <a:rPr lang="he-IL" sz="3200" b="1" dirty="0">
                <a:solidFill>
                  <a:schemeClr val="bg1"/>
                </a:solidFill>
              </a:rPr>
              <a:t>גְּבוּרָה </a:t>
            </a:r>
            <a:r>
              <a:rPr lang="he-IL" sz="3200" b="1" dirty="0" err="1">
                <a:solidFill>
                  <a:schemeClr val="bg1"/>
                </a:solidFill>
              </a:rPr>
              <a:t>וִיכֹלֶת</a:t>
            </a:r>
            <a:r>
              <a:rPr lang="he-IL" sz="3200" b="1" dirty="0">
                <a:solidFill>
                  <a:schemeClr val="bg1"/>
                </a:solidFill>
              </a:rPr>
              <a:t>, וְהִתְקִין לוֹ כְּלֵי הַצַּיִד, שִׁנַּיִם </a:t>
            </a:r>
            <a:r>
              <a:rPr lang="he-IL" sz="3200" b="1" dirty="0" err="1">
                <a:solidFill>
                  <a:schemeClr val="bg1"/>
                </a:solidFill>
              </a:rPr>
              <a:t>וְצִפֹּרְנַיִם</a:t>
            </a:r>
            <a:r>
              <a:rPr lang="he-IL" sz="3200" b="1" dirty="0">
                <a:solidFill>
                  <a:schemeClr val="bg1"/>
                </a:solidFill>
              </a:rPr>
              <a:t>, וְכֵן שָׂם ב</a:t>
            </a:r>
            <a:r>
              <a:rPr lang="he-IL" sz="3200" b="1" dirty="0">
                <a:solidFill>
                  <a:srgbClr val="FF0000"/>
                </a:solidFill>
              </a:rPr>
              <a:t>ָּעַכָּבִישׁ</a:t>
            </a:r>
            <a:r>
              <a:rPr lang="he-IL" sz="3200" b="1" dirty="0">
                <a:solidFill>
                  <a:schemeClr val="bg1"/>
                </a:solidFill>
              </a:rPr>
              <a:t> אֶת רוּחַ הַתַּחְבּוּלָה לַעֲשׂוֹת לוֹ אֶת אֲרִיגָתוֹ כִּלְבוּשׁ בְּלִי שֶׁלָּמַד זֹאת הָעַכָּבִישׁ, לְמַעַן </a:t>
            </a:r>
            <a:r>
              <a:rPr lang="he-IL" sz="3200" b="1" dirty="0" err="1">
                <a:solidFill>
                  <a:schemeClr val="bg1"/>
                </a:solidFill>
              </a:rPr>
              <a:t>יֶאֱרֹג</a:t>
            </a:r>
            <a:r>
              <a:rPr lang="he-IL" sz="3200" b="1" dirty="0">
                <a:solidFill>
                  <a:schemeClr val="bg1"/>
                </a:solidFill>
              </a:rPr>
              <a:t> רְשָׁתוֹת לַזְּבוּב, וְעָשָׂה לוֹ כֵּלִים הָרְאוּיִים לִמְלָאכָה זוֹ, וְזִמֵּן לוֹ אֶת הַזְּבוּב לְמִחְיָה וּלְכַלְכָּלָה, כְּשֵׁם שֶׁזִּמֵּן לְרַבִּים מִדְּגֵי הַיָּם דָּגִים אֲחֵרִים לְמָזוֹן, - מָה אוֹמַר אֵפוֹא אִם לֹא כִּי כָּל זֶה בָּא מֵחָכְמָה שֶׁאֵין אֲנִי מַשִּׂיג אוֹתָהּ? </a:t>
            </a:r>
          </a:p>
          <a:p>
            <a:pPr algn="ctr">
              <a:lnSpc>
                <a:spcPct val="150000"/>
              </a:lnSpc>
            </a:pPr>
            <a:r>
              <a:rPr lang="he-IL" sz="3200" b="1" dirty="0">
                <a:solidFill>
                  <a:srgbClr val="FFFF00"/>
                </a:solidFill>
              </a:rPr>
              <a:t>אֵין לִי כִּי אִם לְהַצְדִּיק אֶת מִי שֶׁנִּקְרָא 'הַצּוּר תָּמִים פָּעֳלוֹ'.</a:t>
            </a:r>
          </a:p>
        </p:txBody>
      </p:sp>
      <p:pic>
        <p:nvPicPr>
          <p:cNvPr id="6" name="תמונה 5"/>
          <p:cNvPicPr>
            <a:picLocks noChangeAspect="1"/>
          </p:cNvPicPr>
          <p:nvPr/>
        </p:nvPicPr>
        <p:blipFill>
          <a:blip r:embed="rId2"/>
          <a:stretch>
            <a:fillRect/>
          </a:stretch>
        </p:blipFill>
        <p:spPr>
          <a:xfrm>
            <a:off x="245384" y="384175"/>
            <a:ext cx="2695575" cy="1695450"/>
          </a:xfrm>
          <a:prstGeom prst="rect">
            <a:avLst/>
          </a:prstGeom>
        </p:spPr>
      </p:pic>
      <p:pic>
        <p:nvPicPr>
          <p:cNvPr id="8" name="תמונה 7"/>
          <p:cNvPicPr>
            <a:picLocks noChangeAspect="1"/>
          </p:cNvPicPr>
          <p:nvPr/>
        </p:nvPicPr>
        <p:blipFill>
          <a:blip r:embed="rId3"/>
          <a:stretch>
            <a:fillRect/>
          </a:stretch>
        </p:blipFill>
        <p:spPr>
          <a:xfrm>
            <a:off x="245383" y="2579687"/>
            <a:ext cx="2627997" cy="1754188"/>
          </a:xfrm>
          <a:prstGeom prst="rect">
            <a:avLst/>
          </a:prstGeom>
        </p:spPr>
      </p:pic>
      <p:pic>
        <p:nvPicPr>
          <p:cNvPr id="9" name="תמונה 8"/>
          <p:cNvPicPr>
            <a:picLocks noChangeAspect="1"/>
          </p:cNvPicPr>
          <p:nvPr/>
        </p:nvPicPr>
        <p:blipFill>
          <a:blip r:embed="rId4"/>
          <a:stretch>
            <a:fillRect/>
          </a:stretch>
        </p:blipFill>
        <p:spPr>
          <a:xfrm>
            <a:off x="245383" y="4833937"/>
            <a:ext cx="2661785" cy="1609725"/>
          </a:xfrm>
          <a:prstGeom prst="rect">
            <a:avLst/>
          </a:prstGeom>
        </p:spPr>
      </p:pic>
    </p:spTree>
    <p:extLst>
      <p:ext uri="{BB962C8B-B14F-4D97-AF65-F5344CB8AC3E}">
        <p14:creationId xmlns:p14="http://schemas.microsoft.com/office/powerpoint/2010/main" val="16712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0" y="0"/>
            <a:ext cx="12192000" cy="6858000"/>
          </a:xfrm>
          <a:solidFill>
            <a:schemeClr val="bg2">
              <a:lumMod val="75000"/>
            </a:schemeClr>
          </a:solidFill>
        </p:spPr>
        <p:txBody>
          <a:bodyPr>
            <a:noAutofit/>
          </a:bodyPr>
          <a:lstStyle/>
          <a:p>
            <a:pPr marL="0" indent="0" algn="ctr">
              <a:buNone/>
            </a:pPr>
            <a:r>
              <a:rPr lang="he-IL" sz="4000" b="1" dirty="0">
                <a:solidFill>
                  <a:srgbClr val="FFFF00"/>
                </a:solidFill>
              </a:rPr>
              <a:t>     וּמִי </a:t>
            </a:r>
            <a:r>
              <a:rPr lang="he-IL" sz="4000" b="1" dirty="0" err="1">
                <a:solidFill>
                  <a:srgbClr val="FFFF00"/>
                </a:solidFill>
              </a:rPr>
              <a:t>שֶׁנִּתְיַשֵּׁב</a:t>
            </a:r>
            <a:r>
              <a:rPr lang="he-IL" sz="4000" b="1" dirty="0">
                <a:solidFill>
                  <a:srgbClr val="FFFF00"/>
                </a:solidFill>
              </a:rPr>
              <a:t> כָּל זֶה בְּדַעְתּוֹ יַגִּיעַ לְמַדְרֵגָה הַמְסַפֶּרֶת עַל</a:t>
            </a:r>
          </a:p>
          <a:p>
            <a:pPr marL="0" indent="0" algn="ctr">
              <a:buNone/>
            </a:pPr>
            <a:r>
              <a:rPr lang="he-IL" sz="4000" b="1" dirty="0">
                <a:solidFill>
                  <a:srgbClr val="FFFF00"/>
                </a:solidFill>
              </a:rPr>
              <a:t> </a:t>
            </a:r>
            <a:r>
              <a:rPr lang="he-IL" sz="4400" b="1" dirty="0"/>
              <a:t>'נַחו</a:t>
            </a:r>
            <a:r>
              <a:rPr lang="he-IL" sz="4400" b="1" dirty="0">
                <a:solidFill>
                  <a:schemeClr val="accent1">
                    <a:lumMod val="60000"/>
                    <a:lumOff val="40000"/>
                  </a:schemeClr>
                </a:solidFill>
              </a:rPr>
              <a:t>ּ</a:t>
            </a:r>
            <a:r>
              <a:rPr lang="he-IL" sz="4400" b="1" dirty="0"/>
              <a:t>ם אִישׁ גַּם זוֹ</a:t>
            </a:r>
            <a:r>
              <a:rPr lang="he-IL" sz="4000" b="1" dirty="0"/>
              <a:t>' </a:t>
            </a:r>
            <a:r>
              <a:rPr lang="he-IL" sz="4000" b="1" dirty="0">
                <a:solidFill>
                  <a:srgbClr val="FFFF00"/>
                </a:solidFill>
              </a:rPr>
              <a:t>אֲשֶׁר עַל כָּל צָרָה </a:t>
            </a:r>
            <a:r>
              <a:rPr lang="he-IL" sz="4000" b="1" dirty="0" err="1">
                <a:solidFill>
                  <a:srgbClr val="FFFF00"/>
                </a:solidFill>
              </a:rPr>
              <a:t>שֶׁהָיְתָה</a:t>
            </a:r>
            <a:r>
              <a:rPr lang="he-IL" sz="4000" b="1" dirty="0">
                <a:solidFill>
                  <a:srgbClr val="FFFF00"/>
                </a:solidFill>
              </a:rPr>
              <a:t> בָּאָה עָלָיו הָיָה אוֹמֵר: </a:t>
            </a:r>
            <a:r>
              <a:rPr lang="he-IL" sz="4400" b="1" dirty="0"/>
              <a:t>"גַּם זוֹ לְטוֹבָה!" </a:t>
            </a:r>
            <a:r>
              <a:rPr lang="he-IL" sz="4000" b="1" dirty="0">
                <a:solidFill>
                  <a:srgbClr val="FFFF00"/>
                </a:solidFill>
              </a:rPr>
              <a:t>(תַּעֲנִית </a:t>
            </a:r>
            <a:r>
              <a:rPr lang="he-IL" sz="4000" b="1" dirty="0" err="1">
                <a:solidFill>
                  <a:srgbClr val="FFFF00"/>
                </a:solidFill>
              </a:rPr>
              <a:t>כא</a:t>
            </a:r>
            <a:r>
              <a:rPr lang="he-IL" sz="4000" b="1" dirty="0">
                <a:solidFill>
                  <a:srgbClr val="FFFF00"/>
                </a:solidFill>
              </a:rPr>
              <a:t>) וְיִחְיֶה חַיֵּי נַחַת תָּמִיד, כִּי תָּקֵלְנָה בְּעֵינָיו הַצָּרוֹת, וְיִתָּכֵן כִּי יִשְׂמַח בָּהֶן בְּהַרְגִּישׁוֹ כִּי חֵטְא שֶׁהָיָה עָלָיו </a:t>
            </a:r>
            <a:r>
              <a:rPr lang="he-IL" sz="4000" b="1" dirty="0" err="1">
                <a:solidFill>
                  <a:srgbClr val="FFFF00"/>
                </a:solidFill>
              </a:rPr>
              <a:t>נִתְכַּפֵּר</a:t>
            </a:r>
            <a:r>
              <a:rPr lang="he-IL" sz="4000" b="1" dirty="0">
                <a:solidFill>
                  <a:srgbClr val="FFFF00"/>
                </a:solidFill>
              </a:rPr>
              <a:t> בְּכָךְ, כַּאֲשֶׁר יַרְגִּישׁ אָדָם הַפּוֹרֵעַ חוֹבוֹ כִּי הוּקַל לוֹ וְהוּא שָׂמֵח בְּזֶה - וְיִשְׂמַח לַשָּׂכָר וְלַגְּמוּל הַצְּפוּנִים לוֹ, וְיִקְנֶה לִבְנֵי אָדָם מִתּוֹךְ שִׂמְחָה אֶת הַהַדְרָכָה לַעֲמִידָה בְּסֵבֶל וּלְהַצְדָּקַת הָאֱלוֹהַּ, וְיִשְׂמַח עַל </a:t>
            </a:r>
            <a:r>
              <a:rPr lang="he-IL" sz="4000" b="1" dirty="0" err="1">
                <a:solidFill>
                  <a:srgbClr val="FFFF00"/>
                </a:solidFill>
              </a:rPr>
              <a:t>הַתְּהִלָּה</a:t>
            </a:r>
            <a:r>
              <a:rPr lang="he-IL" sz="4000" b="1" dirty="0">
                <a:solidFill>
                  <a:srgbClr val="FFFF00"/>
                </a:solidFill>
              </a:rPr>
              <a:t> וְהַתִּפְאֶרֶת הַיּוֹצֵאת לוֹ מִזֶּה.</a:t>
            </a:r>
          </a:p>
        </p:txBody>
      </p:sp>
    </p:spTree>
    <p:extLst>
      <p:ext uri="{BB962C8B-B14F-4D97-AF65-F5344CB8AC3E}">
        <p14:creationId xmlns:p14="http://schemas.microsoft.com/office/powerpoint/2010/main" val="83762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75248" y="275617"/>
            <a:ext cx="7011651" cy="854683"/>
          </a:xfrm>
          <a:solidFill>
            <a:srgbClr val="FFFF00"/>
          </a:solidFill>
        </p:spPr>
        <p:txBody>
          <a:bodyPr>
            <a:normAutofit/>
          </a:bodyPr>
          <a:lstStyle/>
          <a:p>
            <a:r>
              <a:rPr lang="he-IL" sz="4000" b="1"/>
              <a:t>א.  הטוב והרע מאת ה' ותכליתם לטוב</a:t>
            </a:r>
          </a:p>
        </p:txBody>
      </p:sp>
      <p:sp>
        <p:nvSpPr>
          <p:cNvPr id="4" name="מלבן 3"/>
          <p:cNvSpPr/>
          <p:nvPr/>
        </p:nvSpPr>
        <p:spPr>
          <a:xfrm>
            <a:off x="259724" y="1362839"/>
            <a:ext cx="11442700" cy="5183150"/>
          </a:xfrm>
          <a:prstGeom prst="rect">
            <a:avLst/>
          </a:prstGeom>
          <a:solidFill>
            <a:schemeClr val="accent1">
              <a:lumMod val="40000"/>
              <a:lumOff val="60000"/>
            </a:schemeClr>
          </a:solidFill>
        </p:spPr>
        <p:txBody>
          <a:bodyPr wrap="square">
            <a:spAutoFit/>
          </a:bodyPr>
          <a:lstStyle/>
          <a:p>
            <a:pPr algn="ctr">
              <a:lnSpc>
                <a:spcPct val="150000"/>
              </a:lnSpc>
            </a:pPr>
            <a:r>
              <a:rPr lang="he-IL" sz="2800" b="1" dirty="0"/>
              <a:t>"בְּשָׁעָה שֶׁהוֹצִיאוּ אֶת רבי עֲקִיבָא לַהֲרִיגָה זְמַן קְרִיאַת שְׁמַע הָיָה, וְהָיוּ </a:t>
            </a:r>
            <a:r>
              <a:rPr lang="he-IL" sz="2800" b="1" dirty="0" err="1"/>
              <a:t>סוֹרְקִין</a:t>
            </a:r>
            <a:r>
              <a:rPr lang="he-IL" sz="2800" b="1" dirty="0"/>
              <a:t> אֶת בְּשָׂרוֹ בְּמַסְרְקוֹת שֶׁל בַּרְזֶל, וְהָיָה מִתְכַּוֵּן לְקַבֵּל עָלָיו עֹל מַלְכוּת שָׁמַיִם בְּאַהֲבָה. אָמְרוּ לוֹ תַּלְמִידָיו: רַבֵּנוּ! עַד כָּאן? אָמַר לָהֶם: כָּל יָמַי הָיִיתִי מִצְטַעֵר עַל פָּסוּק זֶה: "וּבְכָל נַפְשְׁךָ" – </a:t>
            </a:r>
            <a:r>
              <a:rPr lang="he-IL" sz="2800" b="1" dirty="0" err="1"/>
              <a:t>וַאֲפִלּו</a:t>
            </a:r>
            <a:r>
              <a:rPr lang="he-IL" sz="2800" b="1" dirty="0"/>
              <a:t>ּ הוּא נוֹטֵל אֶת נִשְׁמָתְךָ; אָמַרְתִּי: מָתַי יָבוֹא לְיָדִי </a:t>
            </a:r>
            <a:r>
              <a:rPr lang="he-IL" sz="2800" b="1" dirty="0" err="1"/>
              <a:t>וַאֲקַיְּמֶנּו</a:t>
            </a:r>
            <a:r>
              <a:rPr lang="he-IL" sz="2800" b="1" dirty="0"/>
              <a:t>ּ! </a:t>
            </a:r>
            <a:r>
              <a:rPr lang="he-IL" sz="2800" b="1" dirty="0" err="1"/>
              <a:t>וְעַכְשָׁו</a:t>
            </a:r>
            <a:r>
              <a:rPr lang="he-IL" sz="2800" b="1" dirty="0"/>
              <a:t> שֶׁבָּא לְיָדִי – לֹא </a:t>
            </a:r>
            <a:r>
              <a:rPr lang="he-IL" sz="2800" b="1" dirty="0" err="1"/>
              <a:t>אֲקַיְּמֶנּו</a:t>
            </a:r>
            <a:r>
              <a:rPr lang="he-IL" sz="2800" b="1" dirty="0"/>
              <a:t>ּ? הָיָה מַאֲרִיךְ </a:t>
            </a:r>
            <a:r>
              <a:rPr lang="he-IL" sz="2800" b="1" dirty="0" err="1"/>
              <a:t>בְּ"אֶחָד</a:t>
            </a:r>
            <a:r>
              <a:rPr lang="he-IL" sz="2800" b="1" dirty="0"/>
              <a:t>" עַד שֶׁיָּצְאָה נִשְׁמָתוֹ </a:t>
            </a:r>
            <a:r>
              <a:rPr lang="he-IL" sz="2800" b="1" dirty="0" err="1"/>
              <a:t>בְּ"אֶחָד</a:t>
            </a:r>
            <a:r>
              <a:rPr lang="he-IL" sz="2800" b="1" dirty="0"/>
              <a:t>". יָצְאָה בַּת קוֹל וְאָמְרָה: אַשְׁרֶיךָ, רבי עֲקִיבָא, שֶׁיָּצְאָה נִשְׁמָתְךָ </a:t>
            </a:r>
            <a:r>
              <a:rPr lang="he-IL" sz="2800" b="1" dirty="0" err="1"/>
              <a:t>בְּ"אֶחָד</a:t>
            </a:r>
            <a:r>
              <a:rPr lang="he-IL" sz="2800" b="1" dirty="0"/>
              <a:t>"; אָמְרוּ מַלְאֲכֵי הַשָּׁרֵת לִפְנֵי הַקָּדוֹשׁ בָּרוּךְ הוּא: </a:t>
            </a:r>
            <a:r>
              <a:rPr lang="he-IL" sz="2800" b="1" dirty="0" err="1"/>
              <a:t>רִבּוֹנו</a:t>
            </a:r>
            <a:r>
              <a:rPr lang="he-IL" sz="2800" b="1" dirty="0"/>
              <a:t>ֹ שֶׁל עוֹלָם, זוֹ תּוֹרָה וְזֶה שְׂכָרָהּ?... יָצְאָה בַּת קוֹל וְאָמְרָה לוֹ: אַשְׁרֶיךָ, רבי עֲקִיבָא, שֶׁאַתָּה מְזֻמָּן לְחַיֵּי הָעוֹלָם הַבָּא!"</a:t>
            </a:r>
          </a:p>
        </p:txBody>
      </p:sp>
    </p:spTree>
    <p:extLst>
      <p:ext uri="{BB962C8B-B14F-4D97-AF65-F5344CB8AC3E}">
        <p14:creationId xmlns:p14="http://schemas.microsoft.com/office/powerpoint/2010/main" val="42131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216400" y="265837"/>
            <a:ext cx="7632700" cy="6247864"/>
          </a:xfrm>
          <a:prstGeom prst="rect">
            <a:avLst/>
          </a:prstGeom>
          <a:solidFill>
            <a:schemeClr val="bg2">
              <a:lumMod val="75000"/>
            </a:schemeClr>
          </a:solidFill>
        </p:spPr>
        <p:txBody>
          <a:bodyPr wrap="square">
            <a:spAutoFit/>
          </a:bodyPr>
          <a:lstStyle/>
          <a:p>
            <a:pPr algn="ctr"/>
            <a:r>
              <a:rPr lang="he-IL" sz="4000" b="1" dirty="0">
                <a:solidFill>
                  <a:schemeClr val="bg1"/>
                </a:solidFill>
              </a:rPr>
              <a:t>כָּל זֶה עַל יַחַס הֶחָסִיד אֶל צָרוֹתָיו הַפְּרָטִיּוֹת. אוּלָם כָּךְ יִנְהַג גַּם בְּצָרוֹת הַכְּלָל: כִּי בְּהַעֲלוֹת בִּלְבּוּלֵי הַסְּבָרָה עַל לִבּוֹ אֶת אֹרֶךְ </a:t>
            </a:r>
            <a:r>
              <a:rPr lang="he-IL" sz="4000" b="1" dirty="0" err="1">
                <a:solidFill>
                  <a:schemeClr val="bg1"/>
                </a:solidFill>
              </a:rPr>
              <a:t>הַ'גָּלוּת</a:t>
            </a:r>
            <a:r>
              <a:rPr lang="he-IL" sz="4000" b="1" dirty="0">
                <a:solidFill>
                  <a:schemeClr val="bg1"/>
                </a:solidFill>
              </a:rPr>
              <a:t>' וְאֶת פִּזוּר הָאֻמָּה וְאֶת הַדִּלְדּוּל וְהַהִתְמַעֲטוּת אֲלֵיהֶם הִגִּיעָה - יִתְנַחֵם תְּחִלָּה </a:t>
            </a:r>
            <a:r>
              <a:rPr lang="he-IL" sz="4000" b="1" dirty="0" err="1">
                <a:solidFill>
                  <a:schemeClr val="bg1"/>
                </a:solidFill>
              </a:rPr>
              <a:t>בְּ'צִדּוּק</a:t>
            </a:r>
            <a:r>
              <a:rPr lang="he-IL" sz="4000" b="1" dirty="0">
                <a:solidFill>
                  <a:schemeClr val="bg1"/>
                </a:solidFill>
              </a:rPr>
              <a:t> הַדִּין', כְּמוֹ שֶׁאָמַרְתִּי, וְאַחַר כָּךְ </a:t>
            </a:r>
            <a:r>
              <a:rPr lang="he-IL" sz="4000" b="1" dirty="0" err="1">
                <a:solidFill>
                  <a:schemeClr val="bg1"/>
                </a:solidFill>
              </a:rPr>
              <a:t>בְּנִכְיוֹן</a:t>
            </a:r>
            <a:r>
              <a:rPr lang="he-IL" sz="4000" b="1" dirty="0">
                <a:solidFill>
                  <a:schemeClr val="bg1"/>
                </a:solidFill>
              </a:rPr>
              <a:t> עֹנֶשׁ הָעֲווֹנוֹת, וְאַחַר כָּךְ בַּשָּׂכָר וּבַגְּמוּל הַצְּפוּנִים </a:t>
            </a:r>
            <a:r>
              <a:rPr lang="he-IL" sz="4000" b="1" dirty="0" err="1">
                <a:solidFill>
                  <a:schemeClr val="bg1"/>
                </a:solidFill>
              </a:rPr>
              <a:t>לָ'עוֹלָם</a:t>
            </a:r>
            <a:r>
              <a:rPr lang="he-IL" sz="4000" b="1" dirty="0">
                <a:solidFill>
                  <a:schemeClr val="bg1"/>
                </a:solidFill>
              </a:rPr>
              <a:t> הַבָּא' וּבַהִדָּבְקוּת </a:t>
            </a:r>
            <a:r>
              <a:rPr lang="he-IL" sz="4000" b="1" dirty="0" err="1">
                <a:solidFill>
                  <a:schemeClr val="bg1"/>
                </a:solidFill>
              </a:rPr>
              <a:t>בָּעִנְיָן</a:t>
            </a:r>
            <a:r>
              <a:rPr lang="he-IL" sz="4000" b="1" dirty="0">
                <a:solidFill>
                  <a:schemeClr val="bg1"/>
                </a:solidFill>
              </a:rPr>
              <a:t> </a:t>
            </a:r>
            <a:r>
              <a:rPr lang="he-IL" sz="4000" b="1" dirty="0" err="1">
                <a:solidFill>
                  <a:schemeClr val="bg1"/>
                </a:solidFill>
              </a:rPr>
              <a:t>הָאֱלֹהִי</a:t>
            </a:r>
            <a:r>
              <a:rPr lang="he-IL" sz="4000" b="1" dirty="0">
                <a:solidFill>
                  <a:schemeClr val="bg1"/>
                </a:solidFill>
              </a:rPr>
              <a:t> </a:t>
            </a:r>
            <a:r>
              <a:rPr lang="he-IL" sz="4000" b="1" dirty="0" err="1">
                <a:solidFill>
                  <a:schemeClr val="bg1"/>
                </a:solidFill>
              </a:rPr>
              <a:t>בָּ'עוֹלָם</a:t>
            </a:r>
            <a:r>
              <a:rPr lang="he-IL" sz="4000" b="1" dirty="0">
                <a:solidFill>
                  <a:schemeClr val="bg1"/>
                </a:solidFill>
              </a:rPr>
              <a:t> הַזֶּה'. </a:t>
            </a:r>
          </a:p>
        </p:txBody>
      </p:sp>
      <p:sp>
        <p:nvSpPr>
          <p:cNvPr id="5" name="הסבר ענן 4"/>
          <p:cNvSpPr/>
          <p:nvPr/>
        </p:nvSpPr>
        <p:spPr>
          <a:xfrm>
            <a:off x="0" y="1104900"/>
            <a:ext cx="3962400" cy="4330700"/>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57513" y="2003595"/>
            <a:ext cx="3047374" cy="2308324"/>
          </a:xfrm>
          <a:prstGeom prst="rect">
            <a:avLst/>
          </a:prstGeom>
          <a:noFill/>
        </p:spPr>
        <p:txBody>
          <a:bodyPr wrap="square" lIns="91440" tIns="45720" rIns="91440" bIns="45720">
            <a:spAutoFit/>
          </a:bodyPr>
          <a:lstStyle/>
          <a:p>
            <a:pPr algn="ctr"/>
            <a:r>
              <a:rPr lang="he-IL" sz="3600" b="1" cap="none" spc="0" dirty="0">
                <a:ln w="0"/>
                <a:solidFill>
                  <a:schemeClr val="tx1"/>
                </a:solidFill>
              </a:rPr>
              <a:t>אלו נחמות</a:t>
            </a:r>
          </a:p>
          <a:p>
            <a:pPr algn="ctr"/>
            <a:r>
              <a:rPr lang="he-IL" sz="3600" b="1" dirty="0">
                <a:ln w="0"/>
              </a:rPr>
              <a:t>הציע </a:t>
            </a:r>
            <a:r>
              <a:rPr lang="he-IL" sz="3600" b="1" dirty="0" err="1">
                <a:ln w="0"/>
              </a:rPr>
              <a:t>ריה"ל</a:t>
            </a:r>
            <a:endParaRPr lang="he-IL" sz="3600" b="1" dirty="0">
              <a:ln w="0"/>
            </a:endParaRPr>
          </a:p>
          <a:p>
            <a:pPr algn="ctr"/>
            <a:r>
              <a:rPr lang="he-IL" sz="3600" b="1" cap="none" spc="0" dirty="0">
                <a:ln w="0"/>
                <a:solidFill>
                  <a:schemeClr val="tx1"/>
                </a:solidFill>
              </a:rPr>
              <a:t>להתגברות על הסבל? </a:t>
            </a:r>
          </a:p>
        </p:txBody>
      </p:sp>
    </p:spTree>
    <p:extLst>
      <p:ext uri="{BB962C8B-B14F-4D97-AF65-F5344CB8AC3E}">
        <p14:creationId xmlns:p14="http://schemas.microsoft.com/office/powerpoint/2010/main" val="9363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סגרת משופעת 5"/>
          <p:cNvSpPr/>
          <p:nvPr/>
        </p:nvSpPr>
        <p:spPr>
          <a:xfrm>
            <a:off x="0" y="0"/>
            <a:ext cx="12192000"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450975" y="1052036"/>
            <a:ext cx="9290050" cy="4401205"/>
          </a:xfrm>
          <a:prstGeom prst="rect">
            <a:avLst/>
          </a:prstGeom>
          <a:solidFill>
            <a:srgbClr val="FFFF99"/>
          </a:solidFill>
        </p:spPr>
        <p:txBody>
          <a:bodyPr wrap="square">
            <a:spAutoFit/>
          </a:bodyPr>
          <a:lstStyle/>
          <a:p>
            <a:pPr algn="ctr"/>
            <a:r>
              <a:rPr lang="he-IL" sz="4000" b="1" dirty="0"/>
              <a:t>תחושת עוול אצל האדם נובעת מאי-יכולתו להבין את דרכי הבורא.  אדם צריך לדעת כי יש תכלית ומשמעות לייסוריו הן בהקשר של מחילת עוונות והן בהקשר של חיי עולם הבא כגמול על ייסוריו. התבוננות כזאת תעצב אצל האדם השקפה מעין: "גם זו לטובה", וגם תקווה לעתיד טוב.</a:t>
            </a:r>
          </a:p>
        </p:txBody>
      </p:sp>
    </p:spTree>
    <p:extLst>
      <p:ext uri="{BB962C8B-B14F-4D97-AF65-F5344CB8AC3E}">
        <p14:creationId xmlns:p14="http://schemas.microsoft.com/office/powerpoint/2010/main" val="855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02773" y="1372164"/>
            <a:ext cx="8357226" cy="829283"/>
          </a:xfrm>
          <a:solidFill>
            <a:schemeClr val="accent1"/>
          </a:solidFill>
        </p:spPr>
        <p:txBody>
          <a:bodyPr/>
          <a:lstStyle/>
          <a:p>
            <a:r>
              <a:rPr lang="he-IL" b="1" dirty="0"/>
              <a:t>רמב"ם – מורה נבוכים , חלק שלישי , פרק י"ב </a:t>
            </a:r>
          </a:p>
        </p:txBody>
      </p:sp>
      <p:sp>
        <p:nvSpPr>
          <p:cNvPr id="4" name="מלבן 3"/>
          <p:cNvSpPr/>
          <p:nvPr/>
        </p:nvSpPr>
        <p:spPr>
          <a:xfrm>
            <a:off x="3060802" y="131206"/>
            <a:ext cx="9016584" cy="1077218"/>
          </a:xfrm>
          <a:prstGeom prst="rect">
            <a:avLst/>
          </a:prstGeom>
          <a:solidFill>
            <a:srgbClr val="FFFF00"/>
          </a:solidFill>
        </p:spPr>
        <p:txBody>
          <a:bodyPr wrap="square">
            <a:spAutoFit/>
          </a:bodyPr>
          <a:lstStyle/>
          <a:p>
            <a:pPr algn="ctr"/>
            <a:r>
              <a:rPr lang="he-IL" sz="3200" b="1" dirty="0"/>
              <a:t>ה. רב הרעות בעולם נגרמות על ידי בני האדם עצמם </a:t>
            </a:r>
          </a:p>
          <a:p>
            <a:pPr algn="ctr"/>
            <a:r>
              <a:rPr lang="he-IL" sz="3200" b="1" dirty="0"/>
              <a:t>(שלושה סוגי רעות).</a:t>
            </a:r>
          </a:p>
        </p:txBody>
      </p:sp>
      <p:sp>
        <p:nvSpPr>
          <p:cNvPr id="6" name="מלבן 5"/>
          <p:cNvSpPr/>
          <p:nvPr/>
        </p:nvSpPr>
        <p:spPr>
          <a:xfrm>
            <a:off x="5981386" y="2365187"/>
            <a:ext cx="6096000" cy="4031873"/>
          </a:xfrm>
          <a:prstGeom prst="rect">
            <a:avLst/>
          </a:prstGeom>
          <a:solidFill>
            <a:schemeClr val="tx2">
              <a:lumMod val="60000"/>
              <a:lumOff val="40000"/>
            </a:schemeClr>
          </a:solidFill>
        </p:spPr>
        <p:txBody>
          <a:bodyPr>
            <a:spAutoFit/>
          </a:bodyPr>
          <a:lstStyle/>
          <a:p>
            <a:pPr algn="ctr"/>
            <a:r>
              <a:rPr lang="he-IL" sz="3200" b="1" dirty="0"/>
              <a:t>"רבות עלה בדמיון ההמון כי הרעות בעולם יותר מן הטובות . </a:t>
            </a:r>
          </a:p>
          <a:p>
            <a:pPr algn="ctr"/>
            <a:r>
              <a:rPr lang="he-IL" sz="3200" b="1" dirty="0"/>
              <a:t>ואומרים כי פלא(=נדיר) הוא שימצא בעולם  טוב. אבל(=אלא) רעותיו רבים ותדירים, </a:t>
            </a:r>
          </a:p>
          <a:p>
            <a:pPr algn="ctr"/>
            <a:r>
              <a:rPr lang="he-IL" sz="3200" b="1" dirty="0"/>
              <a:t>ואין הטעות הזו אצל ההמון בלבד, אלא גם אצל מי שחושב שהוא יודע משהו" </a:t>
            </a:r>
          </a:p>
        </p:txBody>
      </p:sp>
      <p:sp>
        <p:nvSpPr>
          <p:cNvPr id="7" name="מלבן 6"/>
          <p:cNvSpPr/>
          <p:nvPr/>
        </p:nvSpPr>
        <p:spPr>
          <a:xfrm>
            <a:off x="2199289" y="2365187"/>
            <a:ext cx="3669248" cy="4154984"/>
          </a:xfrm>
          <a:prstGeom prst="rect">
            <a:avLst/>
          </a:prstGeom>
          <a:solidFill>
            <a:srgbClr val="00B050"/>
          </a:solidFill>
        </p:spPr>
        <p:txBody>
          <a:bodyPr wrap="square">
            <a:spAutoFit/>
          </a:bodyPr>
          <a:lstStyle/>
          <a:p>
            <a:pPr algn="ctr"/>
            <a:r>
              <a:rPr lang="he-IL" sz="2400" b="1" dirty="0"/>
              <a:t>כלומר רוב בני האדם חושבים  שהרע בעולם  מרובה מהטוב . </a:t>
            </a:r>
          </a:p>
          <a:p>
            <a:pPr algn="ctr"/>
            <a:endParaRPr lang="he-IL" sz="2400" b="1" dirty="0"/>
          </a:p>
          <a:p>
            <a:pPr algn="ctr"/>
            <a:r>
              <a:rPr lang="he-IL" sz="2400" b="1" dirty="0"/>
              <a:t>מחשבה זו  קיימת לא רק אצל בני האדם הפשוטים . </a:t>
            </a:r>
          </a:p>
          <a:p>
            <a:pPr algn="ctr"/>
            <a:r>
              <a:rPr lang="he-IL" sz="2400" b="1" dirty="0"/>
              <a:t>אלא גם  אנשים הרואים עצמם כחכמים חושבים כך .  </a:t>
            </a:r>
          </a:p>
          <a:p>
            <a:pPr algn="ctr"/>
            <a:endParaRPr lang="he-IL" sz="2400" b="1" dirty="0"/>
          </a:p>
          <a:p>
            <a:pPr algn="ctr"/>
            <a:r>
              <a:rPr lang="he-IL" sz="2400" b="1" dirty="0"/>
              <a:t>מחשבה זו מוטעית </a:t>
            </a:r>
          </a:p>
          <a:p>
            <a:pPr algn="ctr"/>
            <a:endParaRPr lang="he-IL" sz="2400" b="1" dirty="0"/>
          </a:p>
        </p:txBody>
      </p:sp>
      <p:pic>
        <p:nvPicPr>
          <p:cNvPr id="2050" name="Picture 2" descr="https://lh6.googleusercontent.com/wY-zW8zsVmRCe6adeZUnl-YF__1R8UleNFfYkbcPGqRQRXXPB7Smvy2SXFJUZHj9Vulyoabn97YTqiLhTdrVoTXhGeK9lZwrkn1_z5tYUXt2gscJWu_MvpTDT2jDgpuscDtjV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2" y="4854562"/>
            <a:ext cx="1847306" cy="1847307"/>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1258309" y="5578317"/>
            <a:ext cx="814316" cy="830997"/>
          </a:xfrm>
          <a:prstGeom prst="rect">
            <a:avLst/>
          </a:prstGeom>
        </p:spPr>
        <p:txBody>
          <a:bodyPr wrap="square">
            <a:spAutoFit/>
          </a:bodyPr>
          <a:lstStyle/>
          <a:p>
            <a:r>
              <a:rPr lang="he-IL" sz="1200" b="1" dirty="0"/>
              <a:t>צער </a:t>
            </a:r>
          </a:p>
          <a:p>
            <a:r>
              <a:rPr lang="he-IL" sz="1200" b="1" dirty="0"/>
              <a:t>ייסורים</a:t>
            </a:r>
          </a:p>
          <a:p>
            <a:r>
              <a:rPr lang="he-IL" sz="1200" b="1" dirty="0"/>
              <a:t>מחלות </a:t>
            </a:r>
          </a:p>
          <a:p>
            <a:r>
              <a:rPr lang="he-IL" sz="1200" b="1" dirty="0"/>
              <a:t>דאגות</a:t>
            </a:r>
          </a:p>
        </p:txBody>
      </p:sp>
      <p:sp>
        <p:nvSpPr>
          <p:cNvPr id="9" name="מלבן 8"/>
          <p:cNvSpPr/>
          <p:nvPr/>
        </p:nvSpPr>
        <p:spPr>
          <a:xfrm>
            <a:off x="-77861" y="5162818"/>
            <a:ext cx="807671" cy="830997"/>
          </a:xfrm>
          <a:prstGeom prst="rect">
            <a:avLst/>
          </a:prstGeom>
        </p:spPr>
        <p:txBody>
          <a:bodyPr wrap="square">
            <a:spAutoFit/>
          </a:bodyPr>
          <a:lstStyle/>
          <a:p>
            <a:pPr algn="r" rtl="1">
              <a:spcBef>
                <a:spcPts val="0"/>
              </a:spcBef>
              <a:spcAft>
                <a:spcPts val="0"/>
              </a:spcAft>
            </a:pPr>
            <a:r>
              <a:rPr lang="he-IL" sz="1200" b="1" dirty="0">
                <a:solidFill>
                  <a:srgbClr val="000000"/>
                </a:solidFill>
                <a:latin typeface="Calibri" panose="020F0502020204030204" pitchFamily="34" charset="0"/>
              </a:rPr>
              <a:t>נחת בריאות </a:t>
            </a:r>
            <a:endParaRPr lang="he-IL" sz="1200" b="1" dirty="0"/>
          </a:p>
          <a:p>
            <a:pPr algn="r" rtl="1">
              <a:spcBef>
                <a:spcPts val="0"/>
              </a:spcBef>
              <a:spcAft>
                <a:spcPts val="0"/>
              </a:spcAft>
            </a:pPr>
            <a:r>
              <a:rPr lang="he-IL" sz="1200" b="1" dirty="0">
                <a:solidFill>
                  <a:srgbClr val="000000"/>
                </a:solidFill>
                <a:latin typeface="Calibri" panose="020F0502020204030204" pitchFamily="34" charset="0"/>
              </a:rPr>
              <a:t>אושר עושר</a:t>
            </a:r>
            <a:endParaRPr lang="he-IL" sz="1200" b="1" dirty="0"/>
          </a:p>
        </p:txBody>
      </p:sp>
    </p:spTree>
    <p:extLst>
      <p:ext uri="{BB962C8B-B14F-4D97-AF65-F5344CB8AC3E}">
        <p14:creationId xmlns:p14="http://schemas.microsoft.com/office/powerpoint/2010/main" val="145090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85146" y="152178"/>
            <a:ext cx="3526298" cy="855441"/>
          </a:xfrm>
          <a:solidFill>
            <a:srgbClr val="FFFF00"/>
          </a:solidFill>
        </p:spPr>
        <p:txBody>
          <a:bodyPr/>
          <a:lstStyle/>
          <a:p>
            <a:r>
              <a:rPr lang="he-IL" b="1" dirty="0"/>
              <a:t>הסיבה לטעות זו</a:t>
            </a:r>
          </a:p>
        </p:txBody>
      </p:sp>
      <p:sp>
        <p:nvSpPr>
          <p:cNvPr id="4" name="מלבן 3"/>
          <p:cNvSpPr/>
          <p:nvPr/>
        </p:nvSpPr>
        <p:spPr>
          <a:xfrm>
            <a:off x="6018662" y="1269877"/>
            <a:ext cx="5773002" cy="5262979"/>
          </a:xfrm>
          <a:prstGeom prst="rect">
            <a:avLst/>
          </a:prstGeom>
          <a:solidFill>
            <a:srgbClr val="00B050"/>
          </a:solidFill>
        </p:spPr>
        <p:txBody>
          <a:bodyPr wrap="square">
            <a:spAutoFit/>
          </a:bodyPr>
          <a:lstStyle/>
          <a:p>
            <a:pPr algn="ctr"/>
            <a:r>
              <a:rPr lang="he-IL" sz="2800" b="1" dirty="0"/>
              <a:t>"ההמון בוחנים את המציאות רק לפי מצבם האישי . </a:t>
            </a:r>
          </a:p>
          <a:p>
            <a:pPr algn="ctr"/>
            <a:r>
              <a:rPr lang="he-IL" sz="2800" b="1" dirty="0"/>
              <a:t>ומדמה כל סכל (= אדם טיפש) כי כל המציאות </a:t>
            </a:r>
          </a:p>
          <a:p>
            <a:pPr algn="ctr"/>
            <a:r>
              <a:rPr lang="he-IL" sz="2800" b="1" dirty="0"/>
              <a:t>(צריכה לפעול ) למען אישיותו, וכאילו אין שם (בבריאה) מציאות כי אם הוא בלבד, </a:t>
            </a:r>
          </a:p>
          <a:p>
            <a:pPr algn="ctr"/>
            <a:r>
              <a:rPr lang="he-IL" sz="2800" b="1" dirty="0"/>
              <a:t>ואם אירע לו דבר הפך מה שרצה,   החליט ופסק כי כל המציאות רע </a:t>
            </a:r>
          </a:p>
          <a:p>
            <a:pPr algn="ctr"/>
            <a:r>
              <a:rPr lang="he-IL" sz="2800" b="1" dirty="0"/>
              <a:t>ואלו התבונן האדם במציאות ...וידע אפסות ישותו בה , כי אז היה מתברר לו האמת."  </a:t>
            </a:r>
          </a:p>
        </p:txBody>
      </p:sp>
      <p:sp>
        <p:nvSpPr>
          <p:cNvPr id="5" name="מלבן 4"/>
          <p:cNvSpPr/>
          <p:nvPr/>
        </p:nvSpPr>
        <p:spPr>
          <a:xfrm>
            <a:off x="261894" y="1449614"/>
            <a:ext cx="5486401" cy="4708981"/>
          </a:xfrm>
          <a:prstGeom prst="rect">
            <a:avLst/>
          </a:prstGeom>
          <a:solidFill>
            <a:srgbClr val="00B0F0"/>
          </a:solidFill>
        </p:spPr>
        <p:txBody>
          <a:bodyPr wrap="square">
            <a:spAutoFit/>
          </a:bodyPr>
          <a:lstStyle/>
          <a:p>
            <a:pPr algn="r" rtl="1">
              <a:lnSpc>
                <a:spcPct val="150000"/>
              </a:lnSpc>
            </a:pPr>
            <a:r>
              <a:rPr lang="he-IL" sz="2000" b="1" dirty="0">
                <a:solidFill>
                  <a:srgbClr val="002060"/>
                </a:solidFill>
                <a:latin typeface="Arial" panose="020B0604020202020204" pitchFamily="34" charset="0"/>
              </a:rPr>
              <a:t>אנשים בוחנים את המציאות רק לפי מצבם האישי , או מצב בני האדם האחרים . ולכן מגיעים למסקנה שהרע בעולם  מרובה מן הטוב  אך אם היו מתבוננים על הבריאה כולה , כגון התבוננות  בכוכבים וביסודות הטבע, ולא רק על עולמם של בני האדם. היו רואים שהעולם הוא יפה ומסודר להפליא, וכמובן שהטוב גדול לאין ערוך מהרע . </a:t>
            </a:r>
            <a:endParaRPr lang="he-IL" sz="2000" b="1" dirty="0"/>
          </a:p>
          <a:p>
            <a:pPr algn="r" rtl="1">
              <a:lnSpc>
                <a:spcPct val="150000"/>
              </a:lnSpc>
            </a:pPr>
            <a:r>
              <a:rPr lang="he-IL" sz="2000" b="1" dirty="0">
                <a:solidFill>
                  <a:srgbClr val="002060"/>
                </a:solidFill>
                <a:latin typeface="Arial" panose="020B0604020202020204" pitchFamily="34" charset="0"/>
              </a:rPr>
              <a:t>בני האדם נוטים לראות את עצמם במרכז העולם , ולכן כשרואים אדם שחלה מכיוון שלא נהג באורח חיים בריא, מתפלאים מדוע באה לו הרעה הזו ? </a:t>
            </a:r>
            <a:endParaRPr lang="he-IL" sz="2000" b="1" dirty="0"/>
          </a:p>
        </p:txBody>
      </p:sp>
    </p:spTree>
    <p:extLst>
      <p:ext uri="{BB962C8B-B14F-4D97-AF65-F5344CB8AC3E}">
        <p14:creationId xmlns:p14="http://schemas.microsoft.com/office/powerpoint/2010/main" val="36886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הסבר אליפטי 5"/>
          <p:cNvSpPr/>
          <p:nvPr/>
        </p:nvSpPr>
        <p:spPr>
          <a:xfrm>
            <a:off x="109182" y="1385316"/>
            <a:ext cx="5345999" cy="4121624"/>
          </a:xfrm>
          <a:prstGeom prst="wedgeEllipseCallout">
            <a:avLst>
              <a:gd name="adj1" fmla="val 57030"/>
              <a:gd name="adj2" fmla="val 40977"/>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2647666" y="263676"/>
            <a:ext cx="6460566" cy="828146"/>
          </a:xfrm>
          <a:solidFill>
            <a:srgbClr val="FFFF00"/>
          </a:solidFill>
        </p:spPr>
        <p:txBody>
          <a:bodyPr/>
          <a:lstStyle/>
          <a:p>
            <a:r>
              <a:rPr lang="he-IL" b="1" dirty="0"/>
              <a:t>התבוננות נכונה על המציאות </a:t>
            </a:r>
          </a:p>
        </p:txBody>
      </p:sp>
      <p:sp>
        <p:nvSpPr>
          <p:cNvPr id="4" name="מלבן 3"/>
          <p:cNvSpPr/>
          <p:nvPr/>
        </p:nvSpPr>
        <p:spPr>
          <a:xfrm>
            <a:off x="5877949" y="1385316"/>
            <a:ext cx="6096000" cy="5320687"/>
          </a:xfrm>
          <a:prstGeom prst="rect">
            <a:avLst/>
          </a:prstGeom>
          <a:solidFill>
            <a:srgbClr val="FFC000"/>
          </a:solidFill>
        </p:spPr>
        <p:txBody>
          <a:bodyPr>
            <a:spAutoFit/>
          </a:bodyPr>
          <a:lstStyle/>
          <a:p>
            <a:pPr algn="ctr">
              <a:lnSpc>
                <a:spcPct val="150000"/>
              </a:lnSpc>
            </a:pPr>
            <a:r>
              <a:rPr lang="he-IL" sz="2400" dirty="0">
                <a:latin typeface="David" panose="020E0502060401010101" pitchFamily="34" charset="-79"/>
                <a:cs typeface="David" panose="020E0502060401010101" pitchFamily="34" charset="-79"/>
              </a:rPr>
              <a:t> בני האדם צריך לדעת את ערכם  ביחס לבריאה .</a:t>
            </a:r>
          </a:p>
          <a:p>
            <a:pPr algn="ctr">
              <a:lnSpc>
                <a:spcPct val="150000"/>
              </a:lnSpc>
            </a:pPr>
            <a:r>
              <a:rPr lang="he-IL" sz="2400" dirty="0">
                <a:latin typeface="David" panose="020E0502060401010101" pitchFamily="34" charset="-79"/>
                <a:cs typeface="David" panose="020E0502060401010101" pitchFamily="34" charset="-79"/>
              </a:rPr>
              <a:t>"אדם להבל דמה.." </a:t>
            </a:r>
          </a:p>
          <a:p>
            <a:pPr algn="ctr">
              <a:lnSpc>
                <a:spcPct val="150000"/>
              </a:lnSpc>
            </a:pPr>
            <a:endParaRPr lang="he-IL" sz="1050" dirty="0">
              <a:latin typeface="David" panose="020E0502060401010101" pitchFamily="34" charset="-79"/>
              <a:cs typeface="David" panose="020E0502060401010101" pitchFamily="34" charset="-79"/>
            </a:endParaRPr>
          </a:p>
          <a:p>
            <a:pPr algn="ctr">
              <a:lnSpc>
                <a:spcPct val="150000"/>
              </a:lnSpc>
            </a:pPr>
            <a:r>
              <a:rPr lang="he-IL" sz="2400" dirty="0">
                <a:latin typeface="David" panose="020E0502060401010101" pitchFamily="34" charset="-79"/>
                <a:cs typeface="David" panose="020E0502060401010101" pitchFamily="34" charset="-79"/>
              </a:rPr>
              <a:t>"ואל יטעה ויחשוב כי המציאות בגלל אישיותו בלבד,  אלא מין האדם הוא הפחות מכל מה שיש בו ביחס לנמצאים העליונים.  (כגון ביחס למלאכים)  הרי אין יחס באמת בינו לבינם  , אלא שהאדם הוא הנכבד בכל ההוויה בעולמנו השפל(הגשמי) ...ואף עם זאת הרי מציאותו - טובה גדולה לו , וחסד מאת ה' במה שייחדו בו </a:t>
            </a:r>
            <a:r>
              <a:rPr lang="he-IL" sz="2400" dirty="0" err="1">
                <a:latin typeface="David" panose="020E0502060401010101" pitchFamily="34" charset="-79"/>
                <a:cs typeface="David" panose="020E0502060401010101" pitchFamily="34" charset="-79"/>
              </a:rPr>
              <a:t>ועשאו</a:t>
            </a:r>
            <a:r>
              <a:rPr lang="he-IL" sz="2400" dirty="0">
                <a:latin typeface="David" panose="020E0502060401010101" pitchFamily="34" charset="-79"/>
                <a:cs typeface="David" panose="020E0502060401010101" pitchFamily="34" charset="-79"/>
              </a:rPr>
              <a:t> שלם". </a:t>
            </a:r>
          </a:p>
        </p:txBody>
      </p:sp>
      <p:sp>
        <p:nvSpPr>
          <p:cNvPr id="5" name="מלבן 4"/>
          <p:cNvSpPr/>
          <p:nvPr/>
        </p:nvSpPr>
        <p:spPr>
          <a:xfrm>
            <a:off x="443708" y="2039904"/>
            <a:ext cx="4676946" cy="3046988"/>
          </a:xfrm>
          <a:prstGeom prst="rect">
            <a:avLst/>
          </a:prstGeom>
        </p:spPr>
        <p:txBody>
          <a:bodyPr wrap="square">
            <a:spAutoFit/>
          </a:bodyPr>
          <a:lstStyle/>
          <a:p>
            <a:pPr algn="ctr"/>
            <a:r>
              <a:rPr lang="he-IL" sz="2400" b="1" dirty="0">
                <a:solidFill>
                  <a:srgbClr val="002060"/>
                </a:solidFill>
                <a:latin typeface="Arial" panose="020B0604020202020204" pitchFamily="34" charset="0"/>
              </a:rPr>
              <a:t>בני אדם טועים לחשוב שהם מרכז העולם , אך זה לא נכון . והראיה לכך היא שבני האדם נחותים  יחסית מהנבראים בעולמות העליונים</a:t>
            </a:r>
          </a:p>
          <a:p>
            <a:pPr algn="ctr"/>
            <a:r>
              <a:rPr lang="he-IL" sz="2400" b="1" dirty="0">
                <a:solidFill>
                  <a:srgbClr val="002060"/>
                </a:solidFill>
                <a:latin typeface="Arial" panose="020B0604020202020204" pitchFamily="34" charset="0"/>
              </a:rPr>
              <a:t> (בעולם הרוחני). אומנם בעולם החומרי בני האדם נחשבים ליצורים נכבדים וחשובים , ודבר זה הוא מחסד ה'  ורצונו . </a:t>
            </a:r>
            <a:endParaRPr lang="he-IL" sz="2000" b="1" dirty="0"/>
          </a:p>
        </p:txBody>
      </p:sp>
    </p:spTree>
    <p:extLst>
      <p:ext uri="{BB962C8B-B14F-4D97-AF65-F5344CB8AC3E}">
        <p14:creationId xmlns:p14="http://schemas.microsoft.com/office/powerpoint/2010/main" val="235545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441836" y="400173"/>
            <a:ext cx="8555425" cy="830997"/>
          </a:xfrm>
          <a:prstGeom prst="rect">
            <a:avLst/>
          </a:prstGeom>
          <a:solidFill>
            <a:srgbClr val="FFC000"/>
          </a:solidFill>
        </p:spPr>
        <p:txBody>
          <a:bodyPr wrap="square">
            <a:spAutoFit/>
          </a:bodyPr>
          <a:lstStyle/>
          <a:p>
            <a:r>
              <a:rPr lang="he-IL" sz="4800" b="1" dirty="0"/>
              <a:t>הרע בעולם נובע משלוש סיבות </a:t>
            </a:r>
          </a:p>
        </p:txBody>
      </p:sp>
      <p:sp>
        <p:nvSpPr>
          <p:cNvPr id="6" name="חץ למטה 5"/>
          <p:cNvSpPr/>
          <p:nvPr/>
        </p:nvSpPr>
        <p:spPr>
          <a:xfrm>
            <a:off x="1826241" y="1644352"/>
            <a:ext cx="1651379" cy="2224585"/>
          </a:xfrm>
          <a:prstGeom prst="downArrow">
            <a:avLst>
              <a:gd name="adj1" fmla="val 50000"/>
              <a:gd name="adj2" fmla="val 5769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למטה 6"/>
          <p:cNvSpPr/>
          <p:nvPr/>
        </p:nvSpPr>
        <p:spPr>
          <a:xfrm>
            <a:off x="4822777" y="1701018"/>
            <a:ext cx="1539922" cy="2224585"/>
          </a:xfrm>
          <a:prstGeom prst="downArrow">
            <a:avLst>
              <a:gd name="adj1" fmla="val 50000"/>
              <a:gd name="adj2" fmla="val 5769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a:off x="7858836" y="1705968"/>
            <a:ext cx="1471683" cy="2224585"/>
          </a:xfrm>
          <a:prstGeom prst="downArrow">
            <a:avLst>
              <a:gd name="adj1" fmla="val 50000"/>
              <a:gd name="adj2" fmla="val 5769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7390828" y="4135793"/>
            <a:ext cx="2407693" cy="19516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1361932" y="4123898"/>
            <a:ext cx="2582271" cy="19516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4375244" y="4123898"/>
            <a:ext cx="2434989" cy="19516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7710332" y="4400401"/>
            <a:ext cx="1768687"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3600" b="1" cap="none" spc="0" dirty="0">
                <a:ln/>
                <a:solidFill>
                  <a:schemeClr val="accent3"/>
                </a:solidFill>
                <a:effectLst/>
              </a:rPr>
              <a:t>פגעים טבעיים</a:t>
            </a:r>
          </a:p>
        </p:txBody>
      </p:sp>
      <p:sp>
        <p:nvSpPr>
          <p:cNvPr id="14" name="מלבן 13"/>
          <p:cNvSpPr/>
          <p:nvPr/>
        </p:nvSpPr>
        <p:spPr>
          <a:xfrm>
            <a:off x="4765484" y="4400401"/>
            <a:ext cx="1768687"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3600" b="1" dirty="0">
                <a:ln/>
                <a:solidFill>
                  <a:schemeClr val="accent3"/>
                </a:solidFill>
              </a:rPr>
              <a:t>פגעים </a:t>
            </a:r>
          </a:p>
          <a:p>
            <a:pPr algn="ctr"/>
            <a:r>
              <a:rPr lang="he-IL" sz="3600" b="1" cap="none" spc="0" dirty="0">
                <a:ln/>
                <a:solidFill>
                  <a:schemeClr val="accent3"/>
                </a:solidFill>
                <a:effectLst/>
              </a:rPr>
              <a:t>אנושיים</a:t>
            </a:r>
          </a:p>
        </p:txBody>
      </p:sp>
      <p:sp>
        <p:nvSpPr>
          <p:cNvPr id="15" name="מלבן 14"/>
          <p:cNvSpPr/>
          <p:nvPr/>
        </p:nvSpPr>
        <p:spPr>
          <a:xfrm>
            <a:off x="1767588" y="4400401"/>
            <a:ext cx="1768687"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3600" b="1" cap="none" spc="0" dirty="0">
                <a:ln/>
                <a:solidFill>
                  <a:schemeClr val="accent3"/>
                </a:solidFill>
                <a:effectLst/>
              </a:rPr>
              <a:t>פגעים</a:t>
            </a:r>
          </a:p>
          <a:p>
            <a:pPr algn="ctr"/>
            <a:r>
              <a:rPr lang="he-IL" sz="3600" b="1" dirty="0">
                <a:ln/>
                <a:solidFill>
                  <a:schemeClr val="accent3"/>
                </a:solidFill>
              </a:rPr>
              <a:t>עצמיים </a:t>
            </a:r>
            <a:endParaRPr lang="he-IL" sz="3600" b="1" cap="none" spc="0" dirty="0">
              <a:ln/>
              <a:solidFill>
                <a:schemeClr val="accent3"/>
              </a:solidFill>
              <a:effectLst/>
            </a:endParaRPr>
          </a:p>
          <a:p>
            <a:pPr algn="ctr"/>
            <a:endParaRPr lang="he-IL" sz="3600" b="1" cap="none" spc="0" dirty="0">
              <a:ln/>
              <a:solidFill>
                <a:schemeClr val="accent3"/>
              </a:solidFill>
              <a:effectLst/>
            </a:endParaRPr>
          </a:p>
        </p:txBody>
      </p:sp>
    </p:spTree>
    <p:extLst>
      <p:ext uri="{BB962C8B-B14F-4D97-AF65-F5344CB8AC3E}">
        <p14:creationId xmlns:p14="http://schemas.microsoft.com/office/powerpoint/2010/main" val="353672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7048500" y="106492"/>
            <a:ext cx="4508500" cy="6611808"/>
          </a:xfrm>
          <a:solidFill>
            <a:srgbClr val="FFFF99"/>
          </a:solidFill>
        </p:spPr>
        <p:txBody>
          <a:bodyPr>
            <a:noAutofit/>
          </a:bodyPr>
          <a:lstStyle/>
          <a:p>
            <a:pPr marL="0" indent="0" algn="ctr">
              <a:buNone/>
            </a:pPr>
            <a:r>
              <a:rPr lang="he-IL" sz="3200" b="1" dirty="0"/>
              <a:t>הַמִּין הָרִאשׁוֹן מִן הָרָעוֹת, מַה שֶׁיֶּאֱרַע לְאָדָם מִצַּד טֶבַע </a:t>
            </a:r>
            <a:r>
              <a:rPr lang="he-IL" sz="3200" b="1" dirty="0" err="1"/>
              <a:t>הַהֲוָיָה</a:t>
            </a:r>
            <a:r>
              <a:rPr lang="he-IL" sz="3200" b="1" dirty="0"/>
              <a:t> וְהַהֶפְסֵד, כְּלוֹמַר מֵחֲמַת שֶׁהוּא בַּעַל חֹמֶר, כִּי מִשּׁוּם כָּךְ נִפְגָעִים מִקְצָת בְּנֵי אָדָם בְּמוּמִים וְחֶסְרוֹנוֹת </a:t>
            </a:r>
            <a:r>
              <a:rPr lang="he-IL" sz="3200" b="1" dirty="0" err="1"/>
              <a:t>מִלֵּדָה</a:t>
            </a:r>
            <a:r>
              <a:rPr lang="he-IL" sz="3200" b="1" dirty="0"/>
              <a:t>, אוֹ שֶׁיֶּאֶרְעוּ מֵחֲמַת </a:t>
            </a:r>
            <a:r>
              <a:rPr lang="he-IL" sz="3200" b="1" dirty="0" err="1"/>
              <a:t>שִׁנּוּיִם</a:t>
            </a:r>
            <a:r>
              <a:rPr lang="he-IL" sz="3200" b="1" dirty="0"/>
              <a:t> הַנַּעֲשִׂים בִּיסוֹדוֹת כְּקִלְקוּל </a:t>
            </a:r>
            <a:r>
              <a:rPr lang="he-IL" sz="3200" b="1" dirty="0" err="1"/>
              <a:t>הָאֲוִיר</a:t>
            </a:r>
            <a:r>
              <a:rPr lang="he-IL" sz="3200" b="1" dirty="0"/>
              <a:t> אוֹ הַבְּרָקִים וּשְׁקִיעַת הָאֲדָמָה</a:t>
            </a:r>
            <a:endParaRPr lang="he-IL" sz="3200" dirty="0"/>
          </a:p>
        </p:txBody>
      </p:sp>
      <p:sp>
        <p:nvSpPr>
          <p:cNvPr id="4" name="תרשים זרימה: תהליך חלופי 3"/>
          <p:cNvSpPr/>
          <p:nvPr/>
        </p:nvSpPr>
        <p:spPr>
          <a:xfrm>
            <a:off x="242059" y="106492"/>
            <a:ext cx="5905500" cy="51181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u="sng" dirty="0"/>
              <a:t>פגעים טבעיים</a:t>
            </a:r>
          </a:p>
          <a:p>
            <a:pPr algn="ctr"/>
            <a:r>
              <a:rPr lang="he-IL" sz="3200" b="1" dirty="0"/>
              <a:t>פגעים אלו נדירים ביותר אך הם קיימים בעולם.</a:t>
            </a:r>
          </a:p>
          <a:p>
            <a:pPr algn="ctr"/>
            <a:r>
              <a:rPr lang="he-IL" sz="3200" b="1" dirty="0"/>
              <a:t>      פגעים באדם-פגמים מולדים. פגעים בטבע- שריפות ענק, רעידות אדמה, וכדו'.</a:t>
            </a:r>
          </a:p>
          <a:p>
            <a:pPr algn="ctr"/>
            <a:r>
              <a:rPr lang="he-IL" sz="3200" b="1" dirty="0"/>
              <a:t>      אך עדין רוב מוחלט של עולם הטבע מתפקד בצורה סדירה תקינה וטובה.</a:t>
            </a:r>
          </a:p>
        </p:txBody>
      </p:sp>
      <p:pic>
        <p:nvPicPr>
          <p:cNvPr id="2" name="תמונה 1"/>
          <p:cNvPicPr>
            <a:picLocks noChangeAspect="1"/>
          </p:cNvPicPr>
          <p:nvPr/>
        </p:nvPicPr>
        <p:blipFill>
          <a:blip r:embed="rId2"/>
          <a:stretch>
            <a:fillRect/>
          </a:stretch>
        </p:blipFill>
        <p:spPr>
          <a:xfrm>
            <a:off x="393062" y="5329876"/>
            <a:ext cx="2225818" cy="1388791"/>
          </a:xfrm>
          <a:prstGeom prst="rect">
            <a:avLst/>
          </a:prstGeom>
        </p:spPr>
      </p:pic>
      <p:pic>
        <p:nvPicPr>
          <p:cNvPr id="5" name="תמונה 4"/>
          <p:cNvPicPr>
            <a:picLocks noChangeAspect="1"/>
          </p:cNvPicPr>
          <p:nvPr/>
        </p:nvPicPr>
        <p:blipFill>
          <a:blip r:embed="rId3"/>
          <a:stretch>
            <a:fillRect/>
          </a:stretch>
        </p:blipFill>
        <p:spPr>
          <a:xfrm>
            <a:off x="3519821" y="5329877"/>
            <a:ext cx="2052139" cy="1388423"/>
          </a:xfrm>
          <a:prstGeom prst="rect">
            <a:avLst/>
          </a:prstGeom>
        </p:spPr>
      </p:pic>
    </p:spTree>
    <p:extLst>
      <p:ext uri="{BB962C8B-B14F-4D97-AF65-F5344CB8AC3E}">
        <p14:creationId xmlns:p14="http://schemas.microsoft.com/office/powerpoint/2010/main" val="9130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7378700" y="342900"/>
            <a:ext cx="4216400" cy="5930900"/>
          </a:xfrm>
          <a:solidFill>
            <a:srgbClr val="FFFF99"/>
          </a:solidFill>
        </p:spPr>
        <p:txBody>
          <a:bodyPr>
            <a:noAutofit/>
          </a:bodyPr>
          <a:lstStyle/>
          <a:p>
            <a:pPr marL="0" indent="0" algn="ctr">
              <a:buNone/>
            </a:pPr>
            <a:r>
              <a:rPr lang="he-IL" sz="4000" b="1" dirty="0"/>
              <a:t>וְהַמִּין הַשֵּׁנִי מִן הָרָעוֹת הוּא מַה שֶׁיֶּאֱרַע לִבְנֵי אָדָם זֶה מִזֶּה, </a:t>
            </a:r>
            <a:r>
              <a:rPr lang="he-IL" sz="4000" b="1" dirty="0" err="1"/>
              <a:t>כְּהִשְׁתַּלְטָם</a:t>
            </a:r>
            <a:r>
              <a:rPr lang="he-IL" sz="4000" b="1" dirty="0"/>
              <a:t> זֶה עַל זֶה. וְהָרָעוֹת הַלָּלוּ יָתֵר מֵרָעוֹת הַמִּין הָרִאשׁוֹן</a:t>
            </a:r>
            <a:endParaRPr lang="he-IL" sz="4000" dirty="0"/>
          </a:p>
        </p:txBody>
      </p:sp>
      <p:sp>
        <p:nvSpPr>
          <p:cNvPr id="4" name="תרשים זרימה: תהליך חלופי 3"/>
          <p:cNvSpPr/>
          <p:nvPr/>
        </p:nvSpPr>
        <p:spPr>
          <a:xfrm>
            <a:off x="532073" y="325082"/>
            <a:ext cx="5905500" cy="42332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4400" b="1" u="sng" dirty="0"/>
              <a:t>פגעים אנושיים</a:t>
            </a:r>
            <a:r>
              <a:rPr lang="he-IL" sz="4400" dirty="0"/>
              <a:t>:</a:t>
            </a:r>
          </a:p>
          <a:p>
            <a:pPr algn="ctr" rtl="1"/>
            <a:r>
              <a:rPr lang="he-IL" sz="4400" dirty="0"/>
              <a:t>פגעים אלו מצויים מעט יותר מהסוג הראשון.</a:t>
            </a:r>
            <a:endParaRPr lang="en-US" sz="4400" dirty="0"/>
          </a:p>
          <a:p>
            <a:pPr algn="ctr" rtl="1"/>
            <a:r>
              <a:rPr lang="he-IL" sz="4400" dirty="0"/>
              <a:t>    סוג זה כולל: רצח, גניבה, מלחמות וכדו'.</a:t>
            </a:r>
            <a:endParaRPr lang="en-US" sz="3600" dirty="0"/>
          </a:p>
        </p:txBody>
      </p:sp>
      <p:pic>
        <p:nvPicPr>
          <p:cNvPr id="6" name="תמונה 5"/>
          <p:cNvPicPr>
            <a:picLocks noChangeAspect="1"/>
          </p:cNvPicPr>
          <p:nvPr/>
        </p:nvPicPr>
        <p:blipFill>
          <a:blip r:embed="rId2"/>
          <a:stretch>
            <a:fillRect/>
          </a:stretch>
        </p:blipFill>
        <p:spPr>
          <a:xfrm>
            <a:off x="422796" y="4921724"/>
            <a:ext cx="2857500" cy="1600200"/>
          </a:xfrm>
          <a:prstGeom prst="rect">
            <a:avLst/>
          </a:prstGeom>
        </p:spPr>
      </p:pic>
      <p:pic>
        <p:nvPicPr>
          <p:cNvPr id="7" name="תמונה 6"/>
          <p:cNvPicPr>
            <a:picLocks noChangeAspect="1"/>
          </p:cNvPicPr>
          <p:nvPr/>
        </p:nvPicPr>
        <p:blipFill>
          <a:blip r:embed="rId3"/>
          <a:stretch>
            <a:fillRect/>
          </a:stretch>
        </p:blipFill>
        <p:spPr>
          <a:xfrm>
            <a:off x="3898851" y="4921724"/>
            <a:ext cx="2119811" cy="1451287"/>
          </a:xfrm>
          <a:prstGeom prst="rect">
            <a:avLst/>
          </a:prstGeom>
        </p:spPr>
      </p:pic>
    </p:spTree>
    <p:extLst>
      <p:ext uri="{BB962C8B-B14F-4D97-AF65-F5344CB8AC3E}">
        <p14:creationId xmlns:p14="http://schemas.microsoft.com/office/powerpoint/2010/main" val="42894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7035800" y="322392"/>
            <a:ext cx="4737100" cy="6230808"/>
          </a:xfrm>
          <a:solidFill>
            <a:srgbClr val="FFFF99"/>
          </a:solidFill>
        </p:spPr>
        <p:txBody>
          <a:bodyPr>
            <a:noAutofit/>
          </a:bodyPr>
          <a:lstStyle/>
          <a:p>
            <a:pPr marL="0" indent="0">
              <a:buNone/>
            </a:pPr>
            <a:r>
              <a:rPr lang="he-IL" sz="3600" b="1" dirty="0"/>
              <a:t>וְהַמִּין הַשְּׁלִישִׁי מִן הָרָעוֹת הוּא מַה שֶׁיֶּאֱרַע לְאָדָם מִמֶּנּוּ </a:t>
            </a:r>
            <a:r>
              <a:rPr lang="he-IL" sz="3600" b="1" dirty="0" err="1"/>
              <a:t>מִפְּעֻלָּתו</a:t>
            </a:r>
            <a:r>
              <a:rPr lang="he-IL" sz="3600" b="1" dirty="0"/>
              <a:t>ֹ הוּא עַצְמוֹ, וְזֶה הוּא הַמָּצוּי הַרְבֵּה, וְהָרָעוֹת הָאֵלֶּה יָתֵר מֵרָעוֹת הַמִּין הַשֵּׁנִי בְּהַרְבֵּה, וּמֵרָעוֹת הַמִּין הַזֶּה צוֹעֲקִים כָּל בְּנֵי אָדָם </a:t>
            </a:r>
          </a:p>
        </p:txBody>
      </p:sp>
      <p:sp>
        <p:nvSpPr>
          <p:cNvPr id="4" name="תרשים זרימה: תהליך חלופי 3"/>
          <p:cNvSpPr/>
          <p:nvPr/>
        </p:nvSpPr>
        <p:spPr>
          <a:xfrm>
            <a:off x="367919" y="127491"/>
            <a:ext cx="5905500" cy="48948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3600" b="1" u="sng" dirty="0"/>
              <a:t>פגעים עצמיים</a:t>
            </a:r>
            <a:endParaRPr lang="he-IL" sz="3600" dirty="0"/>
          </a:p>
          <a:p>
            <a:pPr algn="ctr" rtl="1"/>
            <a:r>
              <a:rPr lang="he-IL" sz="3600" dirty="0"/>
              <a:t>פגעים אלו הם המצויים ביותר.</a:t>
            </a:r>
            <a:endParaRPr lang="en-US" sz="3600" dirty="0"/>
          </a:p>
          <a:p>
            <a:pPr algn="ctr" rtl="1"/>
            <a:r>
              <a:rPr lang="he-IL" sz="3600" dirty="0"/>
              <a:t>    רוב בני האדם גורמים היזק לעצמם, בכך שהם צורכים דברים חומריים באופן קיצוני ולא מאוזן.</a:t>
            </a:r>
            <a:endParaRPr lang="en-US" sz="3600" dirty="0"/>
          </a:p>
          <a:p>
            <a:pPr algn="ctr" rtl="1"/>
            <a:r>
              <a:rPr lang="he-IL" sz="3600" dirty="0"/>
              <a:t>    היזק זה בא לידי ביטוי בשני היבטים- גופני ונפשי:</a:t>
            </a:r>
            <a:endParaRPr lang="en-US" sz="3600" dirty="0"/>
          </a:p>
        </p:txBody>
      </p:sp>
      <p:sp>
        <p:nvSpPr>
          <p:cNvPr id="2" name="מלבן 1"/>
          <p:cNvSpPr/>
          <p:nvPr/>
        </p:nvSpPr>
        <p:spPr>
          <a:xfrm>
            <a:off x="3840067" y="5214371"/>
            <a:ext cx="1808328" cy="1477328"/>
          </a:xfrm>
          <a:prstGeom prst="rect">
            <a:avLst/>
          </a:prstGeom>
          <a:solidFill>
            <a:srgbClr val="92D050"/>
          </a:solidFill>
        </p:spPr>
        <p:txBody>
          <a:bodyPr wrap="square">
            <a:spAutoFit/>
          </a:bodyPr>
          <a:lstStyle/>
          <a:p>
            <a:pPr algn="ctr"/>
            <a:r>
              <a:rPr lang="he-IL" b="1" dirty="0"/>
              <a:t>סיגריה מכילה בין 2000 </a:t>
            </a:r>
          </a:p>
          <a:p>
            <a:pPr algn="ctr"/>
            <a:r>
              <a:rPr lang="he-IL" b="1" dirty="0"/>
              <a:t>ל-4000 חומרים מסוכנים לבריאות. </a:t>
            </a:r>
          </a:p>
        </p:txBody>
      </p:sp>
      <p:sp>
        <p:nvSpPr>
          <p:cNvPr id="7" name="מלבן 6"/>
          <p:cNvSpPr/>
          <p:nvPr/>
        </p:nvSpPr>
        <p:spPr>
          <a:xfrm>
            <a:off x="216435" y="5352871"/>
            <a:ext cx="2452327" cy="1200329"/>
          </a:xfrm>
          <a:prstGeom prst="rect">
            <a:avLst/>
          </a:prstGeom>
          <a:solidFill>
            <a:schemeClr val="accent2">
              <a:lumMod val="40000"/>
              <a:lumOff val="60000"/>
            </a:schemeClr>
          </a:solidFill>
        </p:spPr>
        <p:txBody>
          <a:bodyPr wrap="square">
            <a:spAutoFit/>
          </a:bodyPr>
          <a:lstStyle/>
          <a:p>
            <a:pPr algn="ctr" rtl="1">
              <a:spcBef>
                <a:spcPts val="0"/>
              </a:spcBef>
              <a:spcAft>
                <a:spcPts val="0"/>
              </a:spcAft>
            </a:pPr>
            <a:r>
              <a:rPr lang="he-IL" b="1" dirty="0">
                <a:latin typeface="Arial" panose="020B0604020202020204" pitchFamily="34" charset="0"/>
              </a:rPr>
              <a:t>אחוז הנפטרים ממחלות הסרטן השונות הינו פי שניים בקרב מעשנים בהשוואה ללא מעשנים</a:t>
            </a:r>
            <a:endParaRPr lang="he-IL" b="1" dirty="0"/>
          </a:p>
        </p:txBody>
      </p:sp>
      <p:pic>
        <p:nvPicPr>
          <p:cNvPr id="8" name="תמונה 7"/>
          <p:cNvPicPr>
            <a:picLocks noChangeAspect="1"/>
          </p:cNvPicPr>
          <p:nvPr/>
        </p:nvPicPr>
        <p:blipFill>
          <a:blip r:embed="rId3"/>
          <a:stretch>
            <a:fillRect/>
          </a:stretch>
        </p:blipFill>
        <p:spPr>
          <a:xfrm>
            <a:off x="5578378" y="5841396"/>
            <a:ext cx="762381" cy="880210"/>
          </a:xfrm>
          <a:prstGeom prst="rect">
            <a:avLst/>
          </a:prstGeom>
        </p:spPr>
      </p:pic>
      <p:pic>
        <p:nvPicPr>
          <p:cNvPr id="9" name="תמונה 8"/>
          <p:cNvPicPr>
            <a:picLocks noChangeAspect="1"/>
          </p:cNvPicPr>
          <p:nvPr/>
        </p:nvPicPr>
        <p:blipFill>
          <a:blip r:embed="rId4"/>
          <a:stretch>
            <a:fillRect/>
          </a:stretch>
        </p:blipFill>
        <p:spPr>
          <a:xfrm>
            <a:off x="2492216" y="5953035"/>
            <a:ext cx="849186" cy="743376"/>
          </a:xfrm>
          <a:prstGeom prst="rect">
            <a:avLst/>
          </a:prstGeom>
        </p:spPr>
      </p:pic>
    </p:spTree>
    <p:extLst>
      <p:ext uri="{BB962C8B-B14F-4D97-AF65-F5344CB8AC3E}">
        <p14:creationId xmlns:p14="http://schemas.microsoft.com/office/powerpoint/2010/main" val="10254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27422" y="1306021"/>
            <a:ext cx="9493876" cy="843094"/>
          </a:xfrm>
          <a:solidFill>
            <a:schemeClr val="accent1"/>
          </a:solidFill>
        </p:spPr>
        <p:txBody>
          <a:bodyPr>
            <a:normAutofit/>
          </a:bodyPr>
          <a:lstStyle/>
          <a:p>
            <a:r>
              <a:rPr lang="he-IL" sz="2800" b="1" dirty="0"/>
              <a:t>הרב דב יוסף </a:t>
            </a:r>
            <a:r>
              <a:rPr lang="he-IL" sz="2800" b="1" dirty="0" err="1"/>
              <a:t>סולוביצי'ק</a:t>
            </a:r>
            <a:r>
              <a:rPr lang="he-IL" sz="2800" b="1" dirty="0"/>
              <a:t> –"קול דודי דופק", איש האמונה עמ' 65-71</a:t>
            </a:r>
          </a:p>
        </p:txBody>
      </p:sp>
      <p:sp>
        <p:nvSpPr>
          <p:cNvPr id="4" name="מלבן 3"/>
          <p:cNvSpPr/>
          <p:nvPr/>
        </p:nvSpPr>
        <p:spPr>
          <a:xfrm>
            <a:off x="4570440" y="103882"/>
            <a:ext cx="7471245" cy="1077218"/>
          </a:xfrm>
          <a:prstGeom prst="rect">
            <a:avLst/>
          </a:prstGeom>
          <a:solidFill>
            <a:srgbClr val="FFFF00"/>
          </a:solidFill>
        </p:spPr>
        <p:txBody>
          <a:bodyPr wrap="square">
            <a:spAutoFit/>
          </a:bodyPr>
          <a:lstStyle/>
          <a:p>
            <a:pPr algn="ctr"/>
            <a:r>
              <a:rPr lang="he-IL" sz="3200" b="1" dirty="0"/>
              <a:t>ו. האדם צריך לדעת כי לסבל יש משמעות </a:t>
            </a:r>
          </a:p>
          <a:p>
            <a:pPr algn="ctr"/>
            <a:r>
              <a:rPr lang="he-IL" sz="3200" b="1" dirty="0"/>
              <a:t>(הבחנה בין גורל לבין ייעוד) </a:t>
            </a:r>
          </a:p>
        </p:txBody>
      </p:sp>
      <p:sp>
        <p:nvSpPr>
          <p:cNvPr id="5" name="מלבן 4"/>
          <p:cNvSpPr/>
          <p:nvPr/>
        </p:nvSpPr>
        <p:spPr>
          <a:xfrm>
            <a:off x="272956" y="2305497"/>
            <a:ext cx="11491414" cy="4247317"/>
          </a:xfrm>
          <a:prstGeom prst="rect">
            <a:avLst/>
          </a:prstGeom>
          <a:solidFill>
            <a:srgbClr val="FFC000"/>
          </a:solidFill>
        </p:spPr>
        <p:txBody>
          <a:bodyPr wrap="square">
            <a:spAutoFit/>
          </a:bodyPr>
          <a:lstStyle/>
          <a:p>
            <a:pPr algn="ctr" rtl="1">
              <a:lnSpc>
                <a:spcPct val="150000"/>
              </a:lnSpc>
            </a:pPr>
            <a:r>
              <a:rPr lang="he-IL" sz="2800" b="1" dirty="0">
                <a:latin typeface="Garamond" panose="02020404030301010803" pitchFamily="18" charset="0"/>
                <a:ea typeface="Times New Roman" panose="02020603050405020304" pitchFamily="18" charset="0"/>
                <a:cs typeface="David" panose="020E0502060401010101" pitchFamily="34" charset="-79"/>
              </a:rPr>
              <a:t>הַעֲמָדַת שְׁאֵלַת הַסֵּבֶל, טוֹעֶנֶת הַיַּהֲדוּת, אֶפְשָׁרִית הִיא בִּשְׁתֵּי </a:t>
            </a:r>
            <a:r>
              <a:rPr lang="he-IL" sz="2800" b="1" dirty="0" err="1">
                <a:latin typeface="Garamond" panose="02020404030301010803" pitchFamily="18" charset="0"/>
                <a:ea typeface="Times New Roman" panose="02020603050405020304" pitchFamily="18" charset="0"/>
                <a:cs typeface="David" panose="020E0502060401010101" pitchFamily="34" charset="-79"/>
              </a:rPr>
              <a:t>דִימֶנְסִיּוֹת</a:t>
            </a:r>
            <a:r>
              <a:rPr lang="he-IL" sz="2800" b="1" dirty="0">
                <a:latin typeface="Garamond" panose="02020404030301010803" pitchFamily="18" charset="0"/>
                <a:ea typeface="Times New Roman" panose="02020603050405020304" pitchFamily="18" charset="0"/>
                <a:cs typeface="David" panose="020E0502060401010101" pitchFamily="34" charset="-79"/>
              </a:rPr>
              <a:t> נִפְרָדוֹת: </a:t>
            </a:r>
          </a:p>
          <a:p>
            <a:pPr algn="ctr" rtl="1">
              <a:lnSpc>
                <a:spcPct val="150000"/>
              </a:lnSpc>
            </a:pPr>
            <a:r>
              <a:rPr lang="he-IL" sz="3200" b="1" dirty="0">
                <a:solidFill>
                  <a:srgbClr val="7030A0"/>
                </a:solidFill>
                <a:latin typeface="Garamond" panose="02020404030301010803" pitchFamily="18" charset="0"/>
                <a:ea typeface="Times New Roman" panose="02020603050405020304" pitchFamily="18" charset="0"/>
                <a:cs typeface="David" panose="020E0502060401010101" pitchFamily="34" charset="-79"/>
              </a:rPr>
              <a:t>ג</a:t>
            </a:r>
            <a:r>
              <a:rPr lang="he-IL" sz="3600" b="1" dirty="0">
                <a:solidFill>
                  <a:srgbClr val="7030A0"/>
                </a:solidFill>
                <a:latin typeface="Garamond" panose="02020404030301010803" pitchFamily="18" charset="0"/>
                <a:ea typeface="Times New Roman" panose="02020603050405020304" pitchFamily="18" charset="0"/>
                <a:cs typeface="David" panose="020E0502060401010101" pitchFamily="34" charset="-79"/>
              </a:rPr>
              <a:t>ּוֹרָל</a:t>
            </a:r>
            <a:r>
              <a:rPr lang="he-IL" sz="3200" b="1" dirty="0">
                <a:solidFill>
                  <a:srgbClr val="7030A0"/>
                </a:solidFill>
                <a:latin typeface="Garamond" panose="02020404030301010803" pitchFamily="18" charset="0"/>
                <a:ea typeface="Times New Roman" panose="02020603050405020304" pitchFamily="18" charset="0"/>
                <a:cs typeface="David" panose="020E0502060401010101" pitchFamily="34" charset="-79"/>
              </a:rPr>
              <a:t> </a:t>
            </a:r>
            <a:r>
              <a:rPr lang="he-IL" sz="3600" b="1" dirty="0">
                <a:solidFill>
                  <a:srgbClr val="7030A0"/>
                </a:solidFill>
                <a:latin typeface="Garamond" panose="02020404030301010803" pitchFamily="18" charset="0"/>
                <a:ea typeface="Times New Roman" panose="02020603050405020304" pitchFamily="18" charset="0"/>
                <a:cs typeface="David" panose="020E0502060401010101" pitchFamily="34" charset="-79"/>
              </a:rPr>
              <a:t>וְיִעוּד. </a:t>
            </a:r>
            <a:r>
              <a:rPr lang="he-IL" sz="2800" b="1" dirty="0">
                <a:latin typeface="Garamond" panose="02020404030301010803" pitchFamily="18" charset="0"/>
                <a:ea typeface="Times New Roman" panose="02020603050405020304" pitchFamily="18" charset="0"/>
                <a:cs typeface="David" panose="020E0502060401010101" pitchFamily="34" charset="-79"/>
              </a:rPr>
              <a:t>הַיַּהֲדוּת הִבְחִינָה תָּמִיד בֵּין </a:t>
            </a:r>
            <a:r>
              <a:rPr lang="he-IL" sz="2800" b="1" dirty="0">
                <a:solidFill>
                  <a:srgbClr val="7030A0"/>
                </a:solidFill>
                <a:latin typeface="Garamond" panose="02020404030301010803" pitchFamily="18" charset="0"/>
                <a:ea typeface="Times New Roman" panose="02020603050405020304" pitchFamily="18" charset="0"/>
                <a:cs typeface="David" panose="020E0502060401010101" pitchFamily="34" charset="-79"/>
              </a:rPr>
              <a:t>קִיּוּם גּוֹרָלִי לְקִיּוּם </a:t>
            </a:r>
            <a:r>
              <a:rPr lang="he-IL" sz="2800" b="1" dirty="0" err="1">
                <a:solidFill>
                  <a:srgbClr val="7030A0"/>
                </a:solidFill>
                <a:latin typeface="Garamond" panose="02020404030301010803" pitchFamily="18" charset="0"/>
                <a:ea typeface="Times New Roman" panose="02020603050405020304" pitchFamily="18" charset="0"/>
                <a:cs typeface="David" panose="020E0502060401010101" pitchFamily="34" charset="-79"/>
              </a:rPr>
              <a:t>יִעוּדִי</a:t>
            </a:r>
            <a:r>
              <a:rPr lang="he-IL" sz="2800" b="1" dirty="0">
                <a:latin typeface="Garamond" panose="02020404030301010803" pitchFamily="18" charset="0"/>
                <a:ea typeface="Times New Roman" panose="02020603050405020304" pitchFamily="18" charset="0"/>
                <a:cs typeface="David" panose="020E0502060401010101" pitchFamily="34" charset="-79"/>
              </a:rPr>
              <a:t>, בֵּין </a:t>
            </a:r>
            <a:r>
              <a:rPr lang="he-IL" sz="2800" b="1" dirty="0" err="1">
                <a:latin typeface="Garamond" panose="02020404030301010803" pitchFamily="18" charset="0"/>
                <a:ea typeface="Times New Roman" panose="02020603050405020304" pitchFamily="18" charset="0"/>
                <a:cs typeface="David" panose="020E0502060401010101" pitchFamily="34" charset="-79"/>
              </a:rPr>
              <a:t>הָ"אֲנִי</a:t>
            </a:r>
            <a:r>
              <a:rPr lang="he-IL" sz="2800" b="1" dirty="0">
                <a:latin typeface="Garamond" panose="02020404030301010803" pitchFamily="18" charset="0"/>
                <a:ea typeface="Times New Roman" panose="02020603050405020304" pitchFamily="18" charset="0"/>
                <a:cs typeface="David" panose="020E0502060401010101" pitchFamily="34" charset="-79"/>
              </a:rPr>
              <a:t>" יְלִיד-הַגּוֹרָל </a:t>
            </a:r>
            <a:r>
              <a:rPr lang="he-IL" sz="2800" b="1" dirty="0" err="1">
                <a:latin typeface="Garamond" panose="02020404030301010803" pitchFamily="18" charset="0"/>
                <a:ea typeface="Times New Roman" panose="02020603050405020304" pitchFamily="18" charset="0"/>
                <a:cs typeface="David" panose="020E0502060401010101" pitchFamily="34" charset="-79"/>
              </a:rPr>
              <a:t>לְהָ"אֲנִי</a:t>
            </a:r>
            <a:r>
              <a:rPr lang="he-IL" sz="2800" b="1" dirty="0">
                <a:latin typeface="Garamond" panose="02020404030301010803" pitchFamily="18" charset="0"/>
                <a:ea typeface="Times New Roman" panose="02020603050405020304" pitchFamily="18" charset="0"/>
                <a:cs typeface="David" panose="020E0502060401010101" pitchFamily="34" charset="-79"/>
              </a:rPr>
              <a:t>" בֶּן-הַיִּעוּד. בְּהַבְחָנָה זוֹ צְפוּנָה תּוֹרַת הַסֵּבֶל שֶׁלָּנוּ.</a:t>
            </a:r>
            <a:endParaRPr lang="en-US" dirty="0">
              <a:latin typeface="Garamond" panose="02020404030301010803" pitchFamily="18" charset="0"/>
              <a:ea typeface="Times New Roman" panose="02020603050405020304" pitchFamily="18" charset="0"/>
              <a:cs typeface="Miriam" panose="020B0502050101010101" pitchFamily="34" charset="-79"/>
            </a:endParaRPr>
          </a:p>
          <a:p>
            <a:pPr algn="ctr">
              <a:lnSpc>
                <a:spcPct val="150000"/>
              </a:lnSpc>
            </a:pPr>
            <a:r>
              <a:rPr lang="he-IL" sz="2800" b="1" dirty="0">
                <a:latin typeface="Garamond" panose="02020404030301010803" pitchFamily="18" charset="0"/>
                <a:ea typeface="Times New Roman" panose="02020603050405020304" pitchFamily="18" charset="0"/>
                <a:cs typeface="David" panose="020E0502060401010101" pitchFamily="34" charset="-79"/>
              </a:rPr>
              <a:t>ק</a:t>
            </a:r>
            <a:r>
              <a:rPr lang="he-IL" sz="2800" b="1" dirty="0">
                <a:solidFill>
                  <a:srgbClr val="7030A0"/>
                </a:solidFill>
                <a:latin typeface="Garamond" panose="02020404030301010803" pitchFamily="18" charset="0"/>
                <a:ea typeface="Times New Roman" panose="02020603050405020304" pitchFamily="18" charset="0"/>
                <a:cs typeface="David" panose="020E0502060401010101" pitchFamily="34" charset="-79"/>
              </a:rPr>
              <a:t>ִיּוּם גּוֹרָלִי - כֵּיצַד</a:t>
            </a:r>
            <a:r>
              <a:rPr lang="he-IL" sz="2800" b="1" dirty="0">
                <a:latin typeface="Garamond" panose="02020404030301010803" pitchFamily="18" charset="0"/>
                <a:ea typeface="Times New Roman" panose="02020603050405020304" pitchFamily="18" charset="0"/>
                <a:cs typeface="David" panose="020E0502060401010101" pitchFamily="34" charset="-79"/>
              </a:rPr>
              <a:t>? זֶהוּ קִיּוּם מֵאֹנֶס, בִּבְחִינַת "עַל </a:t>
            </a:r>
            <a:r>
              <a:rPr lang="he-IL" sz="2800" b="1" dirty="0" err="1">
                <a:latin typeface="Garamond" panose="02020404030301010803" pitchFamily="18" charset="0"/>
                <a:ea typeface="Times New Roman" panose="02020603050405020304" pitchFamily="18" charset="0"/>
                <a:cs typeface="David" panose="020E0502060401010101" pitchFamily="34" charset="-79"/>
              </a:rPr>
              <a:t>כָּרְחָך</a:t>
            </a:r>
            <a:r>
              <a:rPr lang="he-IL" sz="2800" b="1" dirty="0">
                <a:latin typeface="Garamond" panose="02020404030301010803" pitchFamily="18" charset="0"/>
                <a:ea typeface="Times New Roman" panose="02020603050405020304" pitchFamily="18" charset="0"/>
                <a:cs typeface="David" panose="020E0502060401010101" pitchFamily="34" charset="-79"/>
              </a:rPr>
              <a:t>ְ אַתָּה חַי", קִיּוּם עֻבְדָּתִי, שָׁלוּב בְּשַׁרְשֶׁרֶת </a:t>
            </a:r>
            <a:r>
              <a:rPr lang="he-IL" sz="2800" b="1" dirty="0" err="1">
                <a:latin typeface="Garamond" panose="02020404030301010803" pitchFamily="18" charset="0"/>
                <a:ea typeface="Times New Roman" panose="02020603050405020304" pitchFamily="18" charset="0"/>
                <a:cs typeface="David" panose="020E0502060401010101" pitchFamily="34" charset="-79"/>
              </a:rPr>
              <a:t>חֻקִּיּוּת</a:t>
            </a:r>
            <a:r>
              <a:rPr lang="he-IL" sz="2800" b="1" dirty="0">
                <a:latin typeface="Garamond" panose="02020404030301010803" pitchFamily="18" charset="0"/>
                <a:ea typeface="Times New Roman" panose="02020603050405020304" pitchFamily="18" charset="0"/>
                <a:cs typeface="David" panose="020E0502060401010101" pitchFamily="34" charset="-79"/>
              </a:rPr>
              <a:t> מֵכָנִית, נְטוּלַת-מַשְׁמָעוּת, כִּוּוּן וְתַכְלִית, וּמְשֻׁעְבָּד </a:t>
            </a:r>
            <a:r>
              <a:rPr lang="he-IL" sz="2800" b="1" dirty="0" err="1">
                <a:latin typeface="Garamond" panose="02020404030301010803" pitchFamily="18" charset="0"/>
                <a:ea typeface="Times New Roman" panose="02020603050405020304" pitchFamily="18" charset="0"/>
                <a:cs typeface="David" panose="020E0502060401010101" pitchFamily="34" charset="-79"/>
              </a:rPr>
              <a:t>לְכֹחוֹת</a:t>
            </a:r>
            <a:r>
              <a:rPr lang="he-IL" sz="2800" b="1" dirty="0">
                <a:latin typeface="Garamond" panose="02020404030301010803" pitchFamily="18" charset="0"/>
                <a:ea typeface="Times New Roman" panose="02020603050405020304" pitchFamily="18" charset="0"/>
                <a:cs typeface="David" panose="020E0502060401010101" pitchFamily="34" charset="-79"/>
              </a:rPr>
              <a:t> סְבִיבָה שֶׁלְּתוֹכָהּ נִדְחָף הַיָּחִיד עַל-יְדֵי הַהַשְׁגָּחָה מִבְּלִי שֶׁנִּמְלְכָה בּוֹ עוֹבֵר לִדְחִיפָה זוֹ.</a:t>
            </a:r>
            <a:endParaRPr lang="he-IL" sz="4000" dirty="0"/>
          </a:p>
        </p:txBody>
      </p:sp>
    </p:spTree>
    <p:extLst>
      <p:ext uri="{BB962C8B-B14F-4D97-AF65-F5344CB8AC3E}">
        <p14:creationId xmlns:p14="http://schemas.microsoft.com/office/powerpoint/2010/main" val="350448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הסבר ענן 3"/>
          <p:cNvSpPr/>
          <p:nvPr/>
        </p:nvSpPr>
        <p:spPr>
          <a:xfrm>
            <a:off x="352471" y="143765"/>
            <a:ext cx="11493785" cy="5770265"/>
          </a:xfrm>
          <a:prstGeom prst="cloudCallout">
            <a:avLst/>
          </a:prstGeom>
          <a:solidFill>
            <a:srgbClr val="71E64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w="0"/>
              <a:solidFill>
                <a:schemeClr val="tx1"/>
              </a:solidFill>
              <a:effectLst>
                <a:outerShdw blurRad="38100" dist="19050" dir="2700000" algn="tl" rotWithShape="0">
                  <a:schemeClr val="dk1">
                    <a:alpha val="40000"/>
                  </a:schemeClr>
                </a:outerShdw>
              </a:effectLst>
            </a:endParaRPr>
          </a:p>
        </p:txBody>
      </p:sp>
      <p:sp>
        <p:nvSpPr>
          <p:cNvPr id="6" name="מלבן 5"/>
          <p:cNvSpPr/>
          <p:nvPr/>
        </p:nvSpPr>
        <p:spPr>
          <a:xfrm>
            <a:off x="1260764" y="948708"/>
            <a:ext cx="9702801" cy="3631763"/>
          </a:xfrm>
          <a:prstGeom prst="rect">
            <a:avLst/>
          </a:prstGeom>
          <a:noFill/>
        </p:spPr>
        <p:txBody>
          <a:bodyPr wrap="square" lIns="91440" tIns="45720" rIns="91440" bIns="45720">
            <a:spAutoFit/>
          </a:bodyPr>
          <a:lstStyle/>
          <a:p>
            <a:pPr algn="ctr"/>
            <a:r>
              <a:rPr lang="he-IL" sz="4400" b="1" dirty="0">
                <a:ln w="0"/>
                <a:solidFill>
                  <a:srgbClr val="FF0000"/>
                </a:solidFill>
              </a:rPr>
              <a:t>מדוע בשעה שסרקו את בשרו של </a:t>
            </a:r>
          </a:p>
          <a:p>
            <a:pPr algn="ctr"/>
            <a:r>
              <a:rPr lang="he-IL" sz="4400" b="1" dirty="0">
                <a:ln w="0"/>
                <a:solidFill>
                  <a:srgbClr val="FF0000"/>
                </a:solidFill>
              </a:rPr>
              <a:t>רבי עקיבא </a:t>
            </a:r>
          </a:p>
          <a:p>
            <a:pPr algn="ctr"/>
            <a:r>
              <a:rPr lang="he-IL" sz="4400" b="1" dirty="0">
                <a:ln w="0"/>
                <a:solidFill>
                  <a:srgbClr val="FF0000"/>
                </a:solidFill>
              </a:rPr>
              <a:t>במסרקות של ברזל וקרא: </a:t>
            </a:r>
          </a:p>
          <a:p>
            <a:pPr algn="ctr"/>
            <a:r>
              <a:rPr lang="he-IL" sz="4400" b="1" dirty="0">
                <a:ln w="0"/>
                <a:solidFill>
                  <a:srgbClr val="FF0000"/>
                </a:solidFill>
              </a:rPr>
              <a:t>"שמע ישראל ה' אלוקינו ה' אחד", </a:t>
            </a:r>
          </a:p>
          <a:p>
            <a:pPr algn="ctr"/>
            <a:r>
              <a:rPr lang="he-IL" sz="5400" b="1" dirty="0">
                <a:ln w="0"/>
                <a:solidFill>
                  <a:srgbClr val="002060"/>
                </a:solidFill>
              </a:rPr>
              <a:t>האריך דווקא במילה "אחד"? </a:t>
            </a:r>
            <a:endParaRPr lang="he-IL" sz="5400" b="1" cap="none" spc="0" dirty="0">
              <a:ln w="0"/>
              <a:solidFill>
                <a:srgbClr val="002060"/>
              </a:solidFill>
            </a:endParaRPr>
          </a:p>
        </p:txBody>
      </p:sp>
    </p:spTree>
    <p:extLst>
      <p:ext uri="{BB962C8B-B14F-4D97-AF65-F5344CB8AC3E}">
        <p14:creationId xmlns:p14="http://schemas.microsoft.com/office/powerpoint/2010/main" val="1823828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45910" y="337743"/>
            <a:ext cx="11013744" cy="6001643"/>
          </a:xfrm>
          <a:prstGeom prst="rect">
            <a:avLst/>
          </a:prstGeom>
          <a:solidFill>
            <a:srgbClr val="66FF66"/>
          </a:solidFill>
        </p:spPr>
        <p:txBody>
          <a:bodyPr wrap="square">
            <a:spAutoFit/>
          </a:bodyPr>
          <a:lstStyle/>
          <a:p>
            <a:pPr algn="ctr">
              <a:lnSpc>
                <a:spcPct val="150000"/>
              </a:lnSpc>
            </a:pPr>
            <a:r>
              <a:rPr lang="he-IL" sz="3200" b="1" dirty="0">
                <a:solidFill>
                  <a:srgbClr val="FF0000"/>
                </a:solidFill>
                <a:latin typeface="David" panose="020E0502060401010101" pitchFamily="34" charset="-79"/>
                <a:cs typeface="David" panose="020E0502060401010101" pitchFamily="34" charset="-79"/>
              </a:rPr>
              <a:t>קִיּוּם </a:t>
            </a:r>
            <a:r>
              <a:rPr lang="he-IL" sz="3200" b="1" dirty="0" err="1">
                <a:solidFill>
                  <a:srgbClr val="FF0000"/>
                </a:solidFill>
                <a:latin typeface="David" panose="020E0502060401010101" pitchFamily="34" charset="-79"/>
                <a:cs typeface="David" panose="020E0502060401010101" pitchFamily="34" charset="-79"/>
              </a:rPr>
              <a:t>יִעוּדִי</a:t>
            </a:r>
            <a:r>
              <a:rPr lang="he-IL" sz="3200" b="1" dirty="0">
                <a:solidFill>
                  <a:srgbClr val="FF0000"/>
                </a:solidFill>
                <a:latin typeface="David" panose="020E0502060401010101" pitchFamily="34" charset="-79"/>
                <a:cs typeface="David" panose="020E0502060401010101" pitchFamily="34" charset="-79"/>
              </a:rPr>
              <a:t> – כֵּיצַד? </a:t>
            </a:r>
            <a:r>
              <a:rPr lang="he-IL" sz="3200" b="1" dirty="0">
                <a:latin typeface="David" panose="020E0502060401010101" pitchFamily="34" charset="-79"/>
                <a:cs typeface="David" panose="020E0502060401010101" pitchFamily="34" charset="-79"/>
              </a:rPr>
              <a:t>זֶהוּ קִיּוּם פָּעִיל כְּשֶׁאָדָם </a:t>
            </a:r>
            <a:r>
              <a:rPr lang="he-IL" sz="3200" b="1" dirty="0" err="1">
                <a:latin typeface="David" panose="020E0502060401010101" pitchFamily="34" charset="-79"/>
                <a:cs typeface="David" panose="020E0502060401010101" pitchFamily="34" charset="-79"/>
              </a:rPr>
              <a:t>נִצָּב</a:t>
            </a:r>
            <a:r>
              <a:rPr lang="he-IL" sz="3200" b="1" dirty="0">
                <a:latin typeface="David" panose="020E0502060401010101" pitchFamily="34" charset="-79"/>
                <a:cs typeface="David" panose="020E0502060401010101" pitchFamily="34" charset="-79"/>
              </a:rPr>
              <a:t> לְעֻמַּת הַסְּבִיבָה, </a:t>
            </a:r>
            <a:r>
              <a:rPr lang="he-IL" sz="3200" b="1" dirty="0" err="1">
                <a:latin typeface="David" panose="020E0502060401010101" pitchFamily="34" charset="-79"/>
                <a:cs typeface="David" panose="020E0502060401010101" pitchFamily="34" charset="-79"/>
              </a:rPr>
              <a:t>שֶׁהֻשְׁלַך</a:t>
            </a:r>
            <a:r>
              <a:rPr lang="he-IL" sz="3200" b="1" dirty="0">
                <a:latin typeface="David" panose="020E0502060401010101" pitchFamily="34" charset="-79"/>
                <a:cs typeface="David" panose="020E0502060401010101" pitchFamily="34" charset="-79"/>
              </a:rPr>
              <a:t>ְ בָּהּ, מִתּוֹךְ הֲבָנַת יִחוּדוֹ </a:t>
            </a:r>
            <a:r>
              <a:rPr lang="he-IL" sz="3200" b="1" dirty="0" err="1">
                <a:latin typeface="David" panose="020E0502060401010101" pitchFamily="34" charset="-79"/>
                <a:cs typeface="David" panose="020E0502060401010101" pitchFamily="34" charset="-79"/>
              </a:rPr>
              <a:t>וּסְגֻלָּתו</a:t>
            </a:r>
            <a:r>
              <a:rPr lang="he-IL" sz="3200" b="1" dirty="0">
                <a:latin typeface="David" panose="020E0502060401010101" pitchFamily="34" charset="-79"/>
                <a:cs typeface="David" panose="020E0502060401010101" pitchFamily="34" charset="-79"/>
              </a:rPr>
              <a:t>ֹ. חֵרוּתוֹ </a:t>
            </a:r>
            <a:r>
              <a:rPr lang="he-IL" sz="3200" b="1" dirty="0" err="1">
                <a:latin typeface="David" panose="020E0502060401010101" pitchFamily="34" charset="-79"/>
                <a:cs typeface="David" panose="020E0502060401010101" pitchFamily="34" charset="-79"/>
              </a:rPr>
              <a:t>וִיכָלְתּו</a:t>
            </a:r>
            <a:r>
              <a:rPr lang="he-IL" sz="3200" b="1" dirty="0">
                <a:latin typeface="David" panose="020E0502060401010101" pitchFamily="34" charset="-79"/>
                <a:cs typeface="David" panose="020E0502060401010101" pitchFamily="34" charset="-79"/>
              </a:rPr>
              <a:t>ֹ שֶׁלֹּא לְקַפֵּחַ בְּמַאֲבָקוֹ עִם הַחוּץ אֶת עַצְמוּתוֹ וְעַצְמָאוּתוֹ. </a:t>
            </a:r>
            <a:r>
              <a:rPr lang="he-IL" sz="3200" b="1" dirty="0" err="1">
                <a:latin typeface="David" panose="020E0502060401010101" pitchFamily="34" charset="-79"/>
                <a:cs typeface="David" panose="020E0502060401010101" pitchFamily="34" charset="-79"/>
              </a:rPr>
              <a:t>סִסְמַת</a:t>
            </a:r>
            <a:r>
              <a:rPr lang="he-IL" sz="3200" b="1" dirty="0">
                <a:latin typeface="David" panose="020E0502060401010101" pitchFamily="34" charset="-79"/>
                <a:cs typeface="David" panose="020E0502060401010101" pitchFamily="34" charset="-79"/>
              </a:rPr>
              <a:t> </a:t>
            </a:r>
            <a:r>
              <a:rPr lang="he-IL" sz="3200" b="1" dirty="0" err="1">
                <a:latin typeface="David" panose="020E0502060401010101" pitchFamily="34" charset="-79"/>
                <a:cs typeface="David" panose="020E0502060401010101" pitchFamily="34" charset="-79"/>
              </a:rPr>
              <a:t>הָ"אֲנִי</a:t>
            </a:r>
            <a:r>
              <a:rPr lang="he-IL" sz="3200" b="1" dirty="0">
                <a:latin typeface="David" panose="020E0502060401010101" pitchFamily="34" charset="-79"/>
                <a:cs typeface="David" panose="020E0502060401010101" pitchFamily="34" charset="-79"/>
              </a:rPr>
              <a:t>" </a:t>
            </a:r>
            <a:r>
              <a:rPr lang="he-IL" sz="3200" b="1" dirty="0" err="1">
                <a:latin typeface="David" panose="020E0502060401010101" pitchFamily="34" charset="-79"/>
                <a:cs typeface="David" panose="020E0502060401010101" pitchFamily="34" charset="-79"/>
              </a:rPr>
              <a:t>הַיִּעוּדִי</a:t>
            </a:r>
            <a:r>
              <a:rPr lang="he-IL" sz="3200" b="1" dirty="0">
                <a:latin typeface="David" panose="020E0502060401010101" pitchFamily="34" charset="-79"/>
                <a:cs typeface="David" panose="020E0502060401010101" pitchFamily="34" charset="-79"/>
              </a:rPr>
              <a:t> הִיא: "</a:t>
            </a:r>
            <a:r>
              <a:rPr lang="he-IL" sz="3200" b="1" dirty="0">
                <a:solidFill>
                  <a:srgbClr val="FF0000"/>
                </a:solidFill>
                <a:latin typeface="David" panose="020E0502060401010101" pitchFamily="34" charset="-79"/>
                <a:cs typeface="David" panose="020E0502060401010101" pitchFamily="34" charset="-79"/>
              </a:rPr>
              <a:t>עַל </a:t>
            </a:r>
            <a:r>
              <a:rPr lang="he-IL" sz="3200" b="1" dirty="0" err="1">
                <a:solidFill>
                  <a:srgbClr val="FF0000"/>
                </a:solidFill>
                <a:latin typeface="David" panose="020E0502060401010101" pitchFamily="34" charset="-79"/>
                <a:cs typeface="David" panose="020E0502060401010101" pitchFamily="34" charset="-79"/>
              </a:rPr>
              <a:t>כָּרְחָך</a:t>
            </a:r>
            <a:r>
              <a:rPr lang="he-IL" sz="3200" b="1" dirty="0">
                <a:solidFill>
                  <a:srgbClr val="FF0000"/>
                </a:solidFill>
                <a:latin typeface="David" panose="020E0502060401010101" pitchFamily="34" charset="-79"/>
                <a:cs typeface="David" panose="020E0502060401010101" pitchFamily="34" charset="-79"/>
              </a:rPr>
              <a:t>ְ אַתָּה נוֹלָד וְעַל </a:t>
            </a:r>
            <a:r>
              <a:rPr lang="he-IL" sz="3200" b="1" dirty="0" err="1">
                <a:solidFill>
                  <a:srgbClr val="FF0000"/>
                </a:solidFill>
                <a:latin typeface="David" panose="020E0502060401010101" pitchFamily="34" charset="-79"/>
                <a:cs typeface="David" panose="020E0502060401010101" pitchFamily="34" charset="-79"/>
              </a:rPr>
              <a:t>כָּרְחָך</a:t>
            </a:r>
            <a:r>
              <a:rPr lang="he-IL" sz="3200" b="1" dirty="0">
                <a:solidFill>
                  <a:srgbClr val="FF0000"/>
                </a:solidFill>
                <a:latin typeface="David" panose="020E0502060401010101" pitchFamily="34" charset="-79"/>
                <a:cs typeface="David" panose="020E0502060401010101" pitchFamily="34" charset="-79"/>
              </a:rPr>
              <a:t>ְ אַתָּה מֵת אֲבָל בִּרְצוֹנְךָ </a:t>
            </a:r>
            <a:r>
              <a:rPr lang="he-IL" sz="3200" b="1" dirty="0" err="1">
                <a:solidFill>
                  <a:srgbClr val="FF0000"/>
                </a:solidFill>
                <a:latin typeface="David" panose="020E0502060401010101" pitchFamily="34" charset="-79"/>
                <a:cs typeface="David" panose="020E0502060401010101" pitchFamily="34" charset="-79"/>
              </a:rPr>
              <a:t>הַחָפְשִׁי</a:t>
            </a:r>
            <a:r>
              <a:rPr lang="he-IL" sz="3200" b="1" dirty="0">
                <a:solidFill>
                  <a:srgbClr val="FF0000"/>
                </a:solidFill>
                <a:latin typeface="David" panose="020E0502060401010101" pitchFamily="34" charset="-79"/>
                <a:cs typeface="David" panose="020E0502060401010101" pitchFamily="34" charset="-79"/>
              </a:rPr>
              <a:t> אַתָּה חַי".</a:t>
            </a:r>
            <a:r>
              <a:rPr lang="he-IL" sz="3200" b="1" dirty="0">
                <a:latin typeface="David" panose="020E0502060401010101" pitchFamily="34" charset="-79"/>
                <a:cs typeface="David" panose="020E0502060401010101" pitchFamily="34" charset="-79"/>
              </a:rPr>
              <a:t> הָאָדָם נוֹלָד </a:t>
            </a:r>
            <a:r>
              <a:rPr lang="he-IL" sz="3200" b="1" dirty="0" err="1">
                <a:latin typeface="David" panose="020E0502060401010101" pitchFamily="34" charset="-79"/>
                <a:cs typeface="David" panose="020E0502060401010101" pitchFamily="34" charset="-79"/>
              </a:rPr>
              <a:t>כְּאוֹבְּיֵקְט</a:t>
            </a:r>
            <a:r>
              <a:rPr lang="he-IL" sz="3200" b="1" dirty="0">
                <a:latin typeface="David" panose="020E0502060401010101" pitchFamily="34" charset="-79"/>
                <a:cs typeface="David" panose="020E0502060401010101" pitchFamily="34" charset="-79"/>
              </a:rPr>
              <a:t>, מֵת </a:t>
            </a:r>
            <a:r>
              <a:rPr lang="he-IL" sz="3200" b="1" dirty="0" err="1">
                <a:latin typeface="David" panose="020E0502060401010101" pitchFamily="34" charset="-79"/>
                <a:cs typeface="David" panose="020E0502060401010101" pitchFamily="34" charset="-79"/>
              </a:rPr>
              <a:t>כְּאוֹבְּיֵקְט</a:t>
            </a:r>
            <a:r>
              <a:rPr lang="he-IL" sz="3200" b="1" dirty="0">
                <a:latin typeface="David" panose="020E0502060401010101" pitchFamily="34" charset="-79"/>
                <a:cs typeface="David" panose="020E0502060401010101" pitchFamily="34" charset="-79"/>
              </a:rPr>
              <a:t>, אֲבָל </a:t>
            </a:r>
            <a:r>
              <a:rPr lang="he-IL" sz="3200" b="1" dirty="0" err="1">
                <a:latin typeface="David" panose="020E0502060401010101" pitchFamily="34" charset="-79"/>
                <a:cs typeface="David" panose="020E0502060401010101" pitchFamily="34" charset="-79"/>
              </a:rPr>
              <a:t>בִּיכָלְתּו</a:t>
            </a:r>
            <a:r>
              <a:rPr lang="he-IL" sz="3200" b="1" dirty="0">
                <a:latin typeface="David" panose="020E0502060401010101" pitchFamily="34" charset="-79"/>
                <a:cs typeface="David" panose="020E0502060401010101" pitchFamily="34" charset="-79"/>
              </a:rPr>
              <a:t>ֹ לִחְיוֹת </a:t>
            </a:r>
            <a:r>
              <a:rPr lang="he-IL" sz="3200" b="1" dirty="0" err="1">
                <a:latin typeface="David" panose="020E0502060401010101" pitchFamily="34" charset="-79"/>
                <a:cs typeface="David" panose="020E0502060401010101" pitchFamily="34" charset="-79"/>
              </a:rPr>
              <a:t>כְּסוּבְּיֵקְט</a:t>
            </a:r>
            <a:r>
              <a:rPr lang="he-IL" sz="3200" b="1" dirty="0">
                <a:latin typeface="David" panose="020E0502060401010101" pitchFamily="34" charset="-79"/>
                <a:cs typeface="David" panose="020E0502060401010101" pitchFamily="34" charset="-79"/>
              </a:rPr>
              <a:t>, כְּיוֹצֵר וּמְחַדֵּשׁ, הַמַּטְבִּיעַ עַל חַיָּיו אֶת חוֹתָמוֹ הָאִינְדִּיבִידוּאָלִי וְהַחוֹרֵג מִן </a:t>
            </a:r>
            <a:r>
              <a:rPr lang="he-IL" sz="3200" b="1" dirty="0" err="1">
                <a:latin typeface="David" panose="020E0502060401010101" pitchFamily="34" charset="-79"/>
                <a:cs typeface="David" panose="020E0502060401010101" pitchFamily="34" charset="-79"/>
              </a:rPr>
              <a:t>הָאַבְטוֹמָטִיּוּת</a:t>
            </a:r>
            <a:r>
              <a:rPr lang="he-IL" sz="3200" b="1" dirty="0">
                <a:latin typeface="David" panose="020E0502060401010101" pitchFamily="34" charset="-79"/>
                <a:cs typeface="David" panose="020E0502060401010101" pitchFamily="34" charset="-79"/>
              </a:rPr>
              <a:t> אֶל הַפְּעִילוּת הַיַּצְרָנִית. </a:t>
            </a:r>
            <a:r>
              <a:rPr lang="he-IL" sz="3200" b="1" dirty="0">
                <a:solidFill>
                  <a:srgbClr val="FF0000"/>
                </a:solidFill>
                <a:latin typeface="David" panose="020E0502060401010101" pitchFamily="34" charset="-79"/>
                <a:cs typeface="David" panose="020E0502060401010101" pitchFamily="34" charset="-79"/>
              </a:rPr>
              <a:t>תְּעוּדָתוֹ שֶׁל הָאָדָם בְּעוֹלָמוֹ, עַל פִּי הַיַּהֲדוּת, הִיא לַהֲפךְ גּוֹרָל לְיִעוּד; </a:t>
            </a:r>
          </a:p>
        </p:txBody>
      </p:sp>
    </p:spTree>
    <p:extLst>
      <p:ext uri="{BB962C8B-B14F-4D97-AF65-F5344CB8AC3E}">
        <p14:creationId xmlns:p14="http://schemas.microsoft.com/office/powerpoint/2010/main" val="268147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1523154373"/>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448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3"/>
          <a:stretch>
            <a:fillRect/>
          </a:stretch>
        </p:blipFill>
        <p:spPr>
          <a:xfrm>
            <a:off x="8238315" y="2032438"/>
            <a:ext cx="2651990" cy="944962"/>
          </a:xfrm>
          <a:prstGeom prst="rect">
            <a:avLst/>
          </a:prstGeom>
        </p:spPr>
      </p:pic>
      <p:sp>
        <p:nvSpPr>
          <p:cNvPr id="2" name="כותרת 1"/>
          <p:cNvSpPr>
            <a:spLocks noGrp="1"/>
          </p:cNvSpPr>
          <p:nvPr>
            <p:ph type="title"/>
          </p:nvPr>
        </p:nvSpPr>
        <p:spPr>
          <a:xfrm>
            <a:off x="913149" y="222732"/>
            <a:ext cx="10364451" cy="991919"/>
          </a:xfrm>
          <a:solidFill>
            <a:srgbClr val="FFC000"/>
          </a:solidFill>
        </p:spPr>
        <p:txBody>
          <a:bodyPr/>
          <a:lstStyle/>
          <a:p>
            <a:r>
              <a:rPr lang="he-IL" b="1" dirty="0"/>
              <a:t>כיצד כל אחד מ"האישים" מתמודד עם הרוע בעולם?</a:t>
            </a:r>
          </a:p>
        </p:txBody>
      </p:sp>
      <p:sp>
        <p:nvSpPr>
          <p:cNvPr id="4" name="חץ למטה 3"/>
          <p:cNvSpPr/>
          <p:nvPr/>
        </p:nvSpPr>
        <p:spPr>
          <a:xfrm>
            <a:off x="2756847" y="1285078"/>
            <a:ext cx="600502" cy="693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חץ למטה 4"/>
          <p:cNvSpPr/>
          <p:nvPr/>
        </p:nvSpPr>
        <p:spPr>
          <a:xfrm>
            <a:off x="9296399" y="1285078"/>
            <a:ext cx="600502" cy="693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p:cNvSpPr/>
          <p:nvPr/>
        </p:nvSpPr>
        <p:spPr>
          <a:xfrm>
            <a:off x="1740089" y="2049352"/>
            <a:ext cx="2634018" cy="92804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8467975" y="2135617"/>
            <a:ext cx="2257349" cy="646331"/>
          </a:xfrm>
          <a:prstGeom prst="rect">
            <a:avLst/>
          </a:prstGeom>
          <a:noFill/>
        </p:spPr>
        <p:txBody>
          <a:bodyPr wrap="none" lIns="91440" tIns="45720" rIns="91440" bIns="45720">
            <a:spAutoFit/>
          </a:bodyPr>
          <a:lstStyle/>
          <a:p>
            <a:pPr algn="ctr"/>
            <a:r>
              <a:rPr lang="he-IL" sz="3600" b="1" cap="none" spc="0" dirty="0">
                <a:ln w="0"/>
                <a:solidFill>
                  <a:schemeClr val="tx1"/>
                </a:solidFill>
              </a:rPr>
              <a:t>איש הגורל </a:t>
            </a:r>
          </a:p>
        </p:txBody>
      </p:sp>
      <p:sp>
        <p:nvSpPr>
          <p:cNvPr id="9" name="מלבן 8"/>
          <p:cNvSpPr/>
          <p:nvPr/>
        </p:nvSpPr>
        <p:spPr>
          <a:xfrm>
            <a:off x="1740089" y="2190210"/>
            <a:ext cx="2335897" cy="646331"/>
          </a:xfrm>
          <a:prstGeom prst="rect">
            <a:avLst/>
          </a:prstGeom>
          <a:noFill/>
        </p:spPr>
        <p:txBody>
          <a:bodyPr wrap="none" lIns="91440" tIns="45720" rIns="91440" bIns="45720">
            <a:spAutoFit/>
          </a:bodyPr>
          <a:lstStyle/>
          <a:p>
            <a:pPr algn="ctr"/>
            <a:r>
              <a:rPr lang="he-IL" sz="3600" b="1" cap="none" spc="0" dirty="0">
                <a:ln w="0"/>
                <a:solidFill>
                  <a:schemeClr val="tx1"/>
                </a:solidFill>
              </a:rPr>
              <a:t>איש הייעוד </a:t>
            </a:r>
          </a:p>
        </p:txBody>
      </p:sp>
      <p:sp>
        <p:nvSpPr>
          <p:cNvPr id="11" name="מלבן 10"/>
          <p:cNvSpPr/>
          <p:nvPr/>
        </p:nvSpPr>
        <p:spPr>
          <a:xfrm>
            <a:off x="6821606" y="3443266"/>
            <a:ext cx="4949586" cy="3046988"/>
          </a:xfrm>
          <a:prstGeom prst="rect">
            <a:avLst/>
          </a:prstGeom>
          <a:solidFill>
            <a:srgbClr val="92D050"/>
          </a:solidFill>
        </p:spPr>
        <p:txBody>
          <a:bodyPr wrap="square">
            <a:spAutoFit/>
          </a:bodyPr>
          <a:lstStyle/>
          <a:p>
            <a:pPr algn="r"/>
            <a:r>
              <a:rPr lang="he-IL" sz="3200" b="1" dirty="0"/>
              <a:t>1. בלבול ומבוכה. סובל בשקט.</a:t>
            </a:r>
          </a:p>
          <a:p>
            <a:pPr algn="r"/>
            <a:r>
              <a:rPr lang="he-IL" sz="3200" b="1" dirty="0"/>
              <a:t>2. חוקר ומחפש פתרונות המבוססים על השכל הבאים כביכול להסביר את מציאות הרוע בעולם. </a:t>
            </a:r>
          </a:p>
        </p:txBody>
      </p:sp>
      <p:sp>
        <p:nvSpPr>
          <p:cNvPr id="12" name="מלבן 11"/>
          <p:cNvSpPr/>
          <p:nvPr/>
        </p:nvSpPr>
        <p:spPr>
          <a:xfrm>
            <a:off x="259307" y="3197045"/>
            <a:ext cx="5882186" cy="3539430"/>
          </a:xfrm>
          <a:prstGeom prst="rect">
            <a:avLst/>
          </a:prstGeom>
          <a:solidFill>
            <a:srgbClr val="FFFF99"/>
          </a:solidFill>
        </p:spPr>
        <p:txBody>
          <a:bodyPr wrap="square">
            <a:spAutoFit/>
          </a:bodyPr>
          <a:lstStyle/>
          <a:p>
            <a:pPr algn="r"/>
            <a:r>
              <a:rPr lang="he-IL" sz="3200" b="1" dirty="0"/>
              <a:t>לא מתייחס לשאלת הרוע כשאלה חיצונית לו.</a:t>
            </a:r>
          </a:p>
          <a:p>
            <a:pPr algn="r"/>
            <a:r>
              <a:rPr lang="he-IL" sz="3200" b="1" dirty="0"/>
              <a:t> ("למה קיים רוע בעולם?") </a:t>
            </a:r>
          </a:p>
          <a:p>
            <a:pPr algn="r"/>
            <a:r>
              <a:rPr lang="he-IL" sz="3200" b="1" dirty="0"/>
              <a:t>אלא כשאלה פנימית: "מה יעשה האדם וחי בסבלו?". </a:t>
            </a:r>
          </a:p>
          <a:p>
            <a:pPr algn="r"/>
            <a:r>
              <a:rPr lang="he-IL" sz="3200" b="1" dirty="0"/>
              <a:t>מטרת בן היעוד אינה הבנת הרוע, אלא תיקונו. </a:t>
            </a:r>
          </a:p>
        </p:txBody>
      </p:sp>
    </p:spTree>
    <p:extLst>
      <p:ext uri="{BB962C8B-B14F-4D97-AF65-F5344CB8AC3E}">
        <p14:creationId xmlns:p14="http://schemas.microsoft.com/office/powerpoint/2010/main" val="1001719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28310" y="322851"/>
            <a:ext cx="11773189" cy="646331"/>
          </a:xfrm>
          <a:prstGeom prst="rect">
            <a:avLst/>
          </a:prstGeom>
          <a:solidFill>
            <a:srgbClr val="FFFF99"/>
          </a:solidFill>
        </p:spPr>
        <p:txBody>
          <a:bodyPr wrap="square">
            <a:spAutoFit/>
          </a:bodyPr>
          <a:lstStyle/>
          <a:p>
            <a:pPr algn="ctr"/>
            <a:r>
              <a:rPr lang="he-IL" sz="3600" b="1" dirty="0"/>
              <a:t>הערות הרב </a:t>
            </a:r>
            <a:r>
              <a:rPr lang="he-IL" sz="3600" b="1" dirty="0" err="1"/>
              <a:t>סולובצ'יק</a:t>
            </a:r>
            <a:r>
              <a:rPr lang="he-IL" sz="3600" b="1" dirty="0"/>
              <a:t> בקשר להתמודדות איש הגורל עם הרוע:</a:t>
            </a:r>
          </a:p>
        </p:txBody>
      </p:sp>
      <p:sp>
        <p:nvSpPr>
          <p:cNvPr id="9" name="מלבן 8"/>
          <p:cNvSpPr/>
          <p:nvPr/>
        </p:nvSpPr>
        <p:spPr>
          <a:xfrm>
            <a:off x="1480023" y="3906829"/>
            <a:ext cx="10353931" cy="954107"/>
          </a:xfrm>
          <a:prstGeom prst="rect">
            <a:avLst/>
          </a:prstGeom>
          <a:solidFill>
            <a:srgbClr val="92D050"/>
          </a:solidFill>
        </p:spPr>
        <p:txBody>
          <a:bodyPr wrap="square">
            <a:spAutoFit/>
          </a:bodyPr>
          <a:lstStyle/>
          <a:p>
            <a:pPr marL="457200" indent="-457200" algn="ctr" rtl="1">
              <a:buFont typeface="Wingdings" panose="05000000000000000000" pitchFamily="2" charset="2"/>
              <a:buChar char="v"/>
            </a:pPr>
            <a:r>
              <a:rPr lang="he-IL" sz="2800" b="1" dirty="0"/>
              <a:t>בעולם יש רוע מנקודת מבטו של האדם. מנקודת מבט אלוקית "הכל טוב מאוד" באופן מוחלט (משל השטיח).</a:t>
            </a:r>
          </a:p>
        </p:txBody>
      </p:sp>
      <p:sp>
        <p:nvSpPr>
          <p:cNvPr id="10" name="מלבן 9"/>
          <p:cNvSpPr/>
          <p:nvPr/>
        </p:nvSpPr>
        <p:spPr>
          <a:xfrm>
            <a:off x="1544050" y="1436993"/>
            <a:ext cx="10225876" cy="584775"/>
          </a:xfrm>
          <a:prstGeom prst="rect">
            <a:avLst/>
          </a:prstGeom>
          <a:solidFill>
            <a:schemeClr val="accent2">
              <a:lumMod val="60000"/>
              <a:lumOff val="40000"/>
            </a:schemeClr>
          </a:solidFill>
        </p:spPr>
        <p:txBody>
          <a:bodyPr wrap="none">
            <a:spAutoFit/>
          </a:bodyPr>
          <a:lstStyle/>
          <a:p>
            <a:pPr marL="457200" indent="-457200" algn="r" rtl="1">
              <a:buFont typeface="Wingdings" panose="05000000000000000000" pitchFamily="2" charset="2"/>
              <a:buChar char="v"/>
            </a:pPr>
            <a:r>
              <a:rPr lang="he-IL" sz="3200" b="1" dirty="0"/>
              <a:t>ההסברים השכלתניים שהוא נותן לעצמו הם אשליה עצמית.</a:t>
            </a:r>
          </a:p>
        </p:txBody>
      </p:sp>
      <p:sp>
        <p:nvSpPr>
          <p:cNvPr id="11" name="מלבן 10"/>
          <p:cNvSpPr/>
          <p:nvPr/>
        </p:nvSpPr>
        <p:spPr>
          <a:xfrm>
            <a:off x="569344" y="2271801"/>
            <a:ext cx="10305403" cy="1384995"/>
          </a:xfrm>
          <a:prstGeom prst="rect">
            <a:avLst/>
          </a:prstGeom>
          <a:solidFill>
            <a:schemeClr val="tx2">
              <a:lumMod val="60000"/>
              <a:lumOff val="40000"/>
            </a:schemeClr>
          </a:solidFill>
        </p:spPr>
        <p:txBody>
          <a:bodyPr wrap="square">
            <a:spAutoFit/>
          </a:bodyPr>
          <a:lstStyle/>
          <a:p>
            <a:pPr marL="457200" indent="-457200" algn="ctr" rtl="1">
              <a:buFont typeface="Wingdings" panose="05000000000000000000" pitchFamily="2" charset="2"/>
              <a:buChar char="v"/>
            </a:pPr>
            <a:r>
              <a:rPr lang="he-IL" sz="2800" b="1" dirty="0"/>
              <a:t>איש הגורל משתמש בהסבריו המתוחכמים כדי "להעלים את הרוע"- לעומת זאת היהדות ביקשה תמיד לא לטשטש את עובדת קיום הרוע בעולם, אלא ללמוד לחיות עם עובדת קיומו</a:t>
            </a:r>
          </a:p>
        </p:txBody>
      </p:sp>
      <p:sp>
        <p:nvSpPr>
          <p:cNvPr id="12" name="מלבן 11"/>
          <p:cNvSpPr/>
          <p:nvPr/>
        </p:nvSpPr>
        <p:spPr>
          <a:xfrm>
            <a:off x="228310" y="5010150"/>
            <a:ext cx="10390993" cy="1815882"/>
          </a:xfrm>
          <a:prstGeom prst="rect">
            <a:avLst/>
          </a:prstGeom>
          <a:solidFill>
            <a:srgbClr val="FFFF99"/>
          </a:solidFill>
        </p:spPr>
        <p:txBody>
          <a:bodyPr wrap="square">
            <a:spAutoFit/>
          </a:bodyPr>
          <a:lstStyle/>
          <a:p>
            <a:pPr algn="r"/>
            <a:r>
              <a:rPr lang="he-IL" sz="2800" b="1" dirty="0">
                <a:latin typeface="David" panose="020E0502060401010101" pitchFamily="34" charset="-79"/>
                <a:cs typeface="David" panose="020E0502060401010101" pitchFamily="34" charset="-79"/>
              </a:rPr>
              <a:t>בן היעוד:</a:t>
            </a:r>
          </a:p>
          <a:p>
            <a:pPr algn="r"/>
            <a:r>
              <a:rPr lang="he-IL" sz="2800" b="1" dirty="0">
                <a:latin typeface="David" panose="020E0502060401010101" pitchFamily="34" charset="-79"/>
                <a:cs typeface="David" panose="020E0502060401010101" pitchFamily="34" charset="-79"/>
              </a:rPr>
              <a:t>לא מתייחס לשאלת הרוע כשאלה חיצונית לו ("למה קיים רוע בעולם?") אלא כשאלה פנימית: "מה יעשה האדם וחי בסבלו?". מטרת בן היעוד אינה הבנת הרוע, אלא תיקונו. </a:t>
            </a:r>
          </a:p>
        </p:txBody>
      </p:sp>
    </p:spTree>
    <p:extLst>
      <p:ext uri="{BB962C8B-B14F-4D97-AF65-F5344CB8AC3E}">
        <p14:creationId xmlns:p14="http://schemas.microsoft.com/office/powerpoint/2010/main" val="16423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27194" y="271637"/>
            <a:ext cx="5177677" cy="1101101"/>
          </a:xfrm>
          <a:solidFill>
            <a:schemeClr val="tx2">
              <a:lumMod val="40000"/>
              <a:lumOff val="60000"/>
            </a:schemeClr>
          </a:solidFill>
          <a:ln>
            <a:solidFill>
              <a:schemeClr val="accent1"/>
            </a:solidFill>
          </a:ln>
        </p:spPr>
        <p:txBody>
          <a:bodyPr>
            <a:normAutofit/>
          </a:bodyPr>
          <a:lstStyle/>
          <a:p>
            <a:r>
              <a:rPr lang="he-IL" sz="4800" b="1" dirty="0"/>
              <a:t>משל השטיח </a:t>
            </a:r>
          </a:p>
        </p:txBody>
      </p:sp>
      <p:sp>
        <p:nvSpPr>
          <p:cNvPr id="4" name="מלבן 3"/>
          <p:cNvSpPr/>
          <p:nvPr/>
        </p:nvSpPr>
        <p:spPr>
          <a:xfrm>
            <a:off x="218363" y="1656590"/>
            <a:ext cx="11532360" cy="5078313"/>
          </a:xfrm>
          <a:prstGeom prst="rect">
            <a:avLst/>
          </a:prstGeom>
          <a:solidFill>
            <a:srgbClr val="FFC000"/>
          </a:solidFill>
        </p:spPr>
        <p:txBody>
          <a:bodyPr wrap="square">
            <a:spAutoFit/>
          </a:bodyPr>
          <a:lstStyle/>
          <a:p>
            <a:pPr algn="ctr">
              <a:lnSpc>
                <a:spcPct val="150000"/>
              </a:lnSpc>
            </a:pPr>
            <a:r>
              <a:rPr lang="he-IL" sz="3600" b="1" dirty="0"/>
              <a:t>מָשָׁל, לְמַה הַדָּבָר דּוֹמֶה? לְאָדָם הַמִּסְתַּכֵּל בְּשָׁטִיחַ נֶהְדָּר, מַעֲשֶׂה-חוֹשֵׁב, שֶׁצִּיּוּר מַרְהִיב-עַיִן רָקוּם עָלָיו, - מִצִּדּוֹ הַשְּׂמָאלִי. הַאִם הַבָּטָה כָּזוֹ </a:t>
            </a:r>
            <a:r>
              <a:rPr lang="he-IL" sz="3600" b="1" dirty="0" err="1"/>
              <a:t>תֵּהָפֵך</a:t>
            </a:r>
            <a:r>
              <a:rPr lang="he-IL" sz="3600" b="1" dirty="0"/>
              <a:t>ְ מָקוֹר </a:t>
            </a:r>
            <a:r>
              <a:rPr lang="he-IL" sz="3600" b="1" dirty="0" err="1"/>
              <a:t>חֲוָיָה</a:t>
            </a:r>
            <a:r>
              <a:rPr lang="he-IL" sz="3600" b="1" dirty="0"/>
              <a:t> אֶסְתֵּטִית נִשְׂגָּבָה? לְדַאֲבוֹנֵנוּ הַגָּדוֹל, אָנוּ רוֹאִים אֶת הָעוֹלָם </a:t>
            </a:r>
            <a:r>
              <a:rPr lang="he-IL" sz="3600" b="1" dirty="0" err="1"/>
              <a:t>מִסִּטְרו</a:t>
            </a:r>
            <a:r>
              <a:rPr lang="he-IL" sz="3600" b="1" dirty="0"/>
              <a:t>ֹ הַשְּׂמָאלִי; לְפִיכָךְ אֵין בְּיָדֵנוּ לִתְפּס אֶת מִסְגֶּרֶת </a:t>
            </a:r>
            <a:r>
              <a:rPr lang="he-IL" sz="3600" b="1" dirty="0" err="1"/>
              <a:t>הַהֲוָיָה</a:t>
            </a:r>
            <a:r>
              <a:rPr lang="he-IL" sz="3600" b="1" dirty="0"/>
              <a:t> הַכֹּל-כּוֹלֶלֶת שֶׁרַק בְּתוֹכָהּ אֶפְשָׁר לְגַלּוֹת אֶת תָּכְנִיתָהּ וּמַהוּתָהּ שֶׁל פְּעֻלַּת הקב"ה.</a:t>
            </a:r>
          </a:p>
        </p:txBody>
      </p:sp>
      <p:sp>
        <p:nvSpPr>
          <p:cNvPr id="5" name="מלבן 4"/>
          <p:cNvSpPr/>
          <p:nvPr/>
        </p:nvSpPr>
        <p:spPr>
          <a:xfrm rot="962879">
            <a:off x="8137882" y="457851"/>
            <a:ext cx="3509294" cy="769441"/>
          </a:xfrm>
          <a:prstGeom prst="rect">
            <a:avLst/>
          </a:prstGeom>
          <a:solidFill>
            <a:srgbClr val="FFFF00"/>
          </a:solidFill>
        </p:spPr>
        <p:txBody>
          <a:bodyPr wrap="none">
            <a:spAutoFit/>
          </a:bodyPr>
          <a:lstStyle/>
          <a:p>
            <a:r>
              <a:rPr lang="he-IL" sz="4400" b="1" dirty="0" err="1"/>
              <a:t>הָ"אֲנִי</a:t>
            </a:r>
            <a:r>
              <a:rPr lang="he-IL" sz="4400" b="1" dirty="0"/>
              <a:t>" הַגּוֹרָלִי</a:t>
            </a:r>
            <a:r>
              <a:rPr lang="he-IL" sz="2800" b="1" dirty="0"/>
              <a:t> </a:t>
            </a:r>
          </a:p>
        </p:txBody>
      </p:sp>
    </p:spTree>
    <p:extLst>
      <p:ext uri="{BB962C8B-B14F-4D97-AF65-F5344CB8AC3E}">
        <p14:creationId xmlns:p14="http://schemas.microsoft.com/office/powerpoint/2010/main" val="25356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3149" y="228765"/>
            <a:ext cx="10364451" cy="1032862"/>
          </a:xfrm>
          <a:solidFill>
            <a:srgbClr val="FFFF99"/>
          </a:solidFill>
        </p:spPr>
        <p:txBody>
          <a:bodyPr/>
          <a:lstStyle/>
          <a:p>
            <a:r>
              <a:rPr lang="he-IL" b="1" dirty="0"/>
              <a:t>הערות הרב </a:t>
            </a:r>
            <a:r>
              <a:rPr lang="he-IL" b="1" dirty="0" err="1"/>
              <a:t>סולובצ'יק</a:t>
            </a:r>
            <a:r>
              <a:rPr lang="he-IL" b="1" dirty="0"/>
              <a:t> על דרכו של בן הייעוד:</a:t>
            </a:r>
          </a:p>
        </p:txBody>
      </p:sp>
      <p:sp>
        <p:nvSpPr>
          <p:cNvPr id="4" name="מלבן 3"/>
          <p:cNvSpPr/>
          <p:nvPr/>
        </p:nvSpPr>
        <p:spPr>
          <a:xfrm>
            <a:off x="516608" y="1645519"/>
            <a:ext cx="11429732" cy="646331"/>
          </a:xfrm>
          <a:prstGeom prst="rect">
            <a:avLst/>
          </a:prstGeom>
          <a:solidFill>
            <a:schemeClr val="accent1">
              <a:lumMod val="60000"/>
              <a:lumOff val="40000"/>
            </a:schemeClr>
          </a:solidFill>
        </p:spPr>
        <p:txBody>
          <a:bodyPr wrap="none">
            <a:spAutoFit/>
          </a:bodyPr>
          <a:lstStyle/>
          <a:p>
            <a:r>
              <a:rPr lang="he-IL" sz="3600" b="1" dirty="0"/>
              <a:t>מטרת </a:t>
            </a:r>
            <a:r>
              <a:rPr lang="he-IL" sz="3600" b="1" dirty="0" err="1"/>
              <a:t>היסורים</a:t>
            </a:r>
            <a:r>
              <a:rPr lang="he-IL" sz="3600" b="1" dirty="0"/>
              <a:t> שבאים על האדם- לעודד אותו לתקן את נפשו.</a:t>
            </a:r>
          </a:p>
        </p:txBody>
      </p:sp>
      <p:sp>
        <p:nvSpPr>
          <p:cNvPr id="5" name="מלבן 4"/>
          <p:cNvSpPr/>
          <p:nvPr/>
        </p:nvSpPr>
        <p:spPr>
          <a:xfrm>
            <a:off x="150126" y="2921865"/>
            <a:ext cx="10745337" cy="1077218"/>
          </a:xfrm>
          <a:prstGeom prst="rect">
            <a:avLst/>
          </a:prstGeom>
          <a:solidFill>
            <a:schemeClr val="accent4">
              <a:lumMod val="60000"/>
              <a:lumOff val="40000"/>
            </a:schemeClr>
          </a:solidFill>
        </p:spPr>
        <p:txBody>
          <a:bodyPr wrap="square">
            <a:spAutoFit/>
          </a:bodyPr>
          <a:lstStyle/>
          <a:p>
            <a:pPr algn="r"/>
            <a:r>
              <a:rPr lang="he-IL" sz="3200" b="1" dirty="0"/>
              <a:t>אבוי לו לאדם שנותן לייסורים לעבור עליו בלי להעניק להם משמעות. בלי להפוך אותם לקריאה לתיקון ותשובה.</a:t>
            </a:r>
          </a:p>
        </p:txBody>
      </p:sp>
      <p:sp>
        <p:nvSpPr>
          <p:cNvPr id="6" name="מלבן 5"/>
          <p:cNvSpPr/>
          <p:nvPr/>
        </p:nvSpPr>
        <p:spPr>
          <a:xfrm>
            <a:off x="150126" y="4574260"/>
            <a:ext cx="10440537" cy="1384995"/>
          </a:xfrm>
          <a:prstGeom prst="rect">
            <a:avLst/>
          </a:prstGeom>
          <a:solidFill>
            <a:srgbClr val="92D050"/>
          </a:solidFill>
        </p:spPr>
        <p:txBody>
          <a:bodyPr wrap="square">
            <a:spAutoFit/>
          </a:bodyPr>
          <a:lstStyle/>
          <a:p>
            <a:pPr algn="r"/>
            <a:r>
              <a:rPr lang="he-IL" sz="2800" b="1" dirty="0"/>
              <a:t>עניין תיקון הסבל קשור לתיקון החסד: אם האדם לא יודע לפתוח את ליבו לחסדי ה' שבאים עליו ולהעריך אותם, אז יבואו עליו ייסורים שילמדו אותו "בדרך הקשה" לתקן את שקלקל ולהעריך את חסדי ה'.</a:t>
            </a:r>
          </a:p>
        </p:txBody>
      </p:sp>
    </p:spTree>
    <p:extLst>
      <p:ext uri="{BB962C8B-B14F-4D97-AF65-F5344CB8AC3E}">
        <p14:creationId xmlns:p14="http://schemas.microsoft.com/office/powerpoint/2010/main" val="253924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רעידת אדמה: מה עושה המדינה כדי להיערך לאסון בסדר גודל כזה? | מעריב"/>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מלבן 4">
            <a:hlinkClick r:id="rId2"/>
          </p:cNvPr>
          <p:cNvSpPr/>
          <p:nvPr/>
        </p:nvSpPr>
        <p:spPr>
          <a:xfrm>
            <a:off x="3166282" y="2971377"/>
            <a:ext cx="7004408" cy="646331"/>
          </a:xfrm>
          <a:prstGeom prst="rect">
            <a:avLst/>
          </a:prstGeom>
        </p:spPr>
        <p:txBody>
          <a:bodyPr wrap="square">
            <a:spAutoFit/>
          </a:bodyPr>
          <a:lstStyle/>
          <a:p>
            <a:r>
              <a:rPr lang="en-US" sz="3600" dirty="0"/>
              <a:t>https://youtu.be/VFoIJXSoUjE</a:t>
            </a:r>
            <a:endParaRPr lang="he-IL" sz="3600" dirty="0"/>
          </a:p>
        </p:txBody>
      </p:sp>
      <p:sp>
        <p:nvSpPr>
          <p:cNvPr id="6" name="מלבן 5"/>
          <p:cNvSpPr/>
          <p:nvPr/>
        </p:nvSpPr>
        <p:spPr>
          <a:xfrm>
            <a:off x="2281388" y="1152183"/>
            <a:ext cx="7492757" cy="923330"/>
          </a:xfrm>
          <a:prstGeom prst="rect">
            <a:avLst/>
          </a:prstGeom>
          <a:solidFill>
            <a:srgbClr val="FFC000"/>
          </a:solidFill>
        </p:spPr>
        <p:txBody>
          <a:bodyPr wrap="none" lIns="91440" tIns="45720" rIns="91440" bIns="45720">
            <a:spAutoFit/>
          </a:bodyPr>
          <a:lstStyle/>
          <a:p>
            <a:pPr algn="ctr"/>
            <a:r>
              <a:rPr lang="he-IL" sz="5400" b="1" cap="none" spc="0" dirty="0">
                <a:ln w="0"/>
                <a:solidFill>
                  <a:schemeClr val="tx1"/>
                </a:solidFill>
                <a:effectLst>
                  <a:outerShdw blurRad="38100" dist="19050" dir="2700000" algn="tl" rotWithShape="0">
                    <a:schemeClr val="dk1">
                      <a:alpha val="40000"/>
                    </a:schemeClr>
                  </a:outerShdw>
                </a:effectLst>
              </a:rPr>
              <a:t>להפוך גורל לייעוד – סרטון</a:t>
            </a:r>
          </a:p>
        </p:txBody>
      </p:sp>
    </p:spTree>
    <p:extLst>
      <p:ext uri="{BB962C8B-B14F-4D97-AF65-F5344CB8AC3E}">
        <p14:creationId xmlns:p14="http://schemas.microsoft.com/office/powerpoint/2010/main" val="12439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66A2294F-A367-45CE-B7A4-FEA2F71923EA}" type="slidenum">
              <a:rPr lang="he-IL" smtClean="0"/>
              <a:t>37</a:t>
            </a:fld>
            <a:endParaRPr lang="he-IL"/>
          </a:p>
        </p:txBody>
      </p:sp>
      <p:graphicFrame>
        <p:nvGraphicFramePr>
          <p:cNvPr id="2" name="טבלה 1"/>
          <p:cNvGraphicFramePr>
            <a:graphicFrameLocks noGrp="1"/>
          </p:cNvGraphicFramePr>
          <p:nvPr>
            <p:extLst>
              <p:ext uri="{D42A27DB-BD31-4B8C-83A1-F6EECF244321}">
                <p14:modId xmlns:p14="http://schemas.microsoft.com/office/powerpoint/2010/main" val="1719724101"/>
              </p:ext>
            </p:extLst>
          </p:nvPr>
        </p:nvGraphicFramePr>
        <p:xfrm>
          <a:off x="-2" y="1124744"/>
          <a:ext cx="12192002" cy="5795449"/>
        </p:xfrm>
        <a:graphic>
          <a:graphicData uri="http://schemas.openxmlformats.org/drawingml/2006/table">
            <a:tbl>
              <a:tblPr rtl="1" firstRow="1" bandRow="1">
                <a:tableStyleId>{616DA210-FB5B-4158-B5E0-FEB733F419BA}</a:tableStyleId>
              </a:tblPr>
              <a:tblGrid>
                <a:gridCol w="1998210">
                  <a:extLst>
                    <a:ext uri="{9D8B030D-6E8A-4147-A177-3AD203B41FA5}">
                      <a16:colId xmlns:a16="http://schemas.microsoft.com/office/drawing/2014/main" val="20000"/>
                    </a:ext>
                  </a:extLst>
                </a:gridCol>
                <a:gridCol w="3643130">
                  <a:extLst>
                    <a:ext uri="{9D8B030D-6E8A-4147-A177-3AD203B41FA5}">
                      <a16:colId xmlns:a16="http://schemas.microsoft.com/office/drawing/2014/main" val="20001"/>
                    </a:ext>
                  </a:extLst>
                </a:gridCol>
                <a:gridCol w="6550662">
                  <a:extLst>
                    <a:ext uri="{9D8B030D-6E8A-4147-A177-3AD203B41FA5}">
                      <a16:colId xmlns:a16="http://schemas.microsoft.com/office/drawing/2014/main" val="20002"/>
                    </a:ext>
                  </a:extLst>
                </a:gridCol>
              </a:tblGrid>
              <a:tr h="396895">
                <a:tc>
                  <a:txBody>
                    <a:bodyPr/>
                    <a:lstStyle/>
                    <a:p>
                      <a:pPr algn="ctr" rtl="1"/>
                      <a:r>
                        <a:rPr lang="he-IL" dirty="0"/>
                        <a:t>מקור</a:t>
                      </a:r>
                    </a:p>
                  </a:txBody>
                  <a:tcPr>
                    <a:solidFill>
                      <a:srgbClr val="FFFF00"/>
                    </a:solidFill>
                  </a:tcPr>
                </a:tc>
                <a:tc>
                  <a:txBody>
                    <a:bodyPr/>
                    <a:lstStyle/>
                    <a:p>
                      <a:pPr algn="ctr" rtl="1"/>
                      <a:r>
                        <a:rPr lang="he-IL" dirty="0"/>
                        <a:t>דרך ההתמודדות</a:t>
                      </a:r>
                    </a:p>
                  </a:txBody>
                  <a:tcPr>
                    <a:solidFill>
                      <a:srgbClr val="FFFF00"/>
                    </a:solidFill>
                  </a:tcPr>
                </a:tc>
                <a:tc>
                  <a:txBody>
                    <a:bodyPr/>
                    <a:lstStyle/>
                    <a:p>
                      <a:pPr algn="ctr" rtl="1"/>
                      <a:r>
                        <a:rPr lang="he-IL" dirty="0"/>
                        <a:t>הערות</a:t>
                      </a:r>
                    </a:p>
                  </a:txBody>
                  <a:tcPr>
                    <a:solidFill>
                      <a:srgbClr val="FFFF00"/>
                    </a:solidFill>
                  </a:tcPr>
                </a:tc>
                <a:extLst>
                  <a:ext uri="{0D108BD9-81ED-4DB2-BD59-A6C34878D82A}">
                    <a16:rowId xmlns:a16="http://schemas.microsoft.com/office/drawing/2014/main" val="10000"/>
                  </a:ext>
                </a:extLst>
              </a:tr>
              <a:tr h="1466634">
                <a:tc>
                  <a:txBody>
                    <a:bodyPr/>
                    <a:lstStyle/>
                    <a:p>
                      <a:pPr algn="ctr" rtl="1"/>
                      <a:r>
                        <a:rPr lang="he-IL" dirty="0"/>
                        <a:t>ברכות, מותו של ר"ע ופירוש </a:t>
                      </a:r>
                      <a:r>
                        <a:rPr lang="he-IL" dirty="0" err="1"/>
                        <a:t>המלבי"ם</a:t>
                      </a:r>
                      <a:endParaRPr lang="he-IL" dirty="0"/>
                    </a:p>
                  </a:txBody>
                  <a:tcPr/>
                </a:tc>
                <a:tc>
                  <a:txBody>
                    <a:bodyPr/>
                    <a:lstStyle/>
                    <a:p>
                      <a:pPr algn="ctr" rtl="1"/>
                      <a:r>
                        <a:rPr lang="he-IL" sz="2000" dirty="0"/>
                        <a:t>גם הטוב וגם הרע מאת ה' ותכליתם לטוב</a:t>
                      </a:r>
                      <a:endParaRPr lang="he-IL" sz="2000" b="1" dirty="0"/>
                    </a:p>
                  </a:txBody>
                  <a:tcPr/>
                </a:tc>
                <a:tc>
                  <a:txBody>
                    <a:bodyPr/>
                    <a:lstStyle/>
                    <a:p>
                      <a:pPr algn="ctr" rtl="1"/>
                      <a:r>
                        <a:rPr lang="he-IL" sz="2000" dirty="0"/>
                        <a:t>אומות העולם האמינו שיש שני אלים אל טוב ואל רע,</a:t>
                      </a:r>
                      <a:r>
                        <a:rPr lang="he-IL" sz="2000" baseline="0" dirty="0"/>
                        <a:t> והיהדות חדשה </a:t>
                      </a:r>
                      <a:r>
                        <a:rPr lang="he-IL" sz="2000" baseline="0" dirty="0" err="1"/>
                        <a:t>שהכל</a:t>
                      </a:r>
                      <a:r>
                        <a:rPr lang="he-IL" sz="2000" baseline="0" dirty="0"/>
                        <a:t> בשורשו מה', כי הקב"ה יוצר רק טוב, ואם כי לפעמים בעיני אדם קיימת מציאות של רוע, אולם רוע זה הוא מכוון "לצורך תיקון ובניין" אינו באמת רע.</a:t>
                      </a:r>
                      <a:endParaRPr lang="he-IL" sz="2000" dirty="0"/>
                    </a:p>
                  </a:txBody>
                  <a:tcPr/>
                </a:tc>
                <a:extLst>
                  <a:ext uri="{0D108BD9-81ED-4DB2-BD59-A6C34878D82A}">
                    <a16:rowId xmlns:a16="http://schemas.microsoft.com/office/drawing/2014/main" val="10001"/>
                  </a:ext>
                </a:extLst>
              </a:tr>
              <a:tr h="694566">
                <a:tc>
                  <a:txBody>
                    <a:bodyPr/>
                    <a:lstStyle/>
                    <a:p>
                      <a:pPr algn="ctr" rtl="1"/>
                      <a:r>
                        <a:rPr lang="he-IL" dirty="0"/>
                        <a:t>נידה</a:t>
                      </a:r>
                    </a:p>
                  </a:txBody>
                  <a:tcPr/>
                </a:tc>
                <a:tc>
                  <a:txBody>
                    <a:bodyPr/>
                    <a:lstStyle/>
                    <a:p>
                      <a:pPr algn="ctr" rtl="1"/>
                      <a:r>
                        <a:rPr lang="he-IL" sz="2000" dirty="0"/>
                        <a:t>ראיית המכלול ולא רק את המציאות העכשווית</a:t>
                      </a:r>
                      <a:endParaRPr lang="he-IL" sz="2000" b="1" dirty="0"/>
                    </a:p>
                  </a:txBody>
                  <a:tcPr/>
                </a:tc>
                <a:tc>
                  <a:txBody>
                    <a:bodyPr/>
                    <a:lstStyle/>
                    <a:p>
                      <a:pPr algn="ctr" rtl="1"/>
                      <a:r>
                        <a:rPr lang="he-IL" sz="2000" dirty="0"/>
                        <a:t>אי אפשר לדון</a:t>
                      </a:r>
                      <a:r>
                        <a:rPr lang="he-IL" sz="2000" baseline="0" dirty="0"/>
                        <a:t> את המציאות לפי המצב הרגעי</a:t>
                      </a:r>
                      <a:endParaRPr lang="he-IL" sz="2000" dirty="0"/>
                    </a:p>
                  </a:txBody>
                  <a:tcPr/>
                </a:tc>
                <a:extLst>
                  <a:ext uri="{0D108BD9-81ED-4DB2-BD59-A6C34878D82A}">
                    <a16:rowId xmlns:a16="http://schemas.microsoft.com/office/drawing/2014/main" val="10002"/>
                  </a:ext>
                </a:extLst>
              </a:tr>
              <a:tr h="1885252">
                <a:tc>
                  <a:txBody>
                    <a:bodyPr/>
                    <a:lstStyle/>
                    <a:p>
                      <a:pPr algn="ctr" rtl="1"/>
                      <a:r>
                        <a:rPr lang="he-IL" dirty="0" err="1"/>
                        <a:t>תנחומא</a:t>
                      </a:r>
                      <a:endParaRPr lang="he-IL" dirty="0"/>
                    </a:p>
                  </a:txBody>
                  <a:tcPr/>
                </a:tc>
                <a:tc>
                  <a:txBody>
                    <a:bodyPr/>
                    <a:lstStyle/>
                    <a:p>
                      <a:pPr algn="ctr" rtl="1"/>
                      <a:r>
                        <a:rPr lang="he-IL" sz="2000" dirty="0"/>
                        <a:t>הקב"ה מעמיד בניסיון רק אנשים בעלי כוחות נפש שיכולים לעמוד בניסיון</a:t>
                      </a:r>
                      <a:endParaRPr lang="he-IL" sz="2000" b="1" dirty="0"/>
                    </a:p>
                  </a:txBody>
                  <a:tcPr/>
                </a:tc>
                <a:tc>
                  <a:txBody>
                    <a:bodyPr/>
                    <a:lstStyle/>
                    <a:p>
                      <a:pPr algn="ctr" rtl="1"/>
                      <a:r>
                        <a:rPr kumimoji="0" lang="he-IL" sz="2000" kern="1200" dirty="0">
                          <a:effectLst/>
                        </a:rPr>
                        <a:t>הפשתן - הניסיון משפר את רמתו הרוחנית של האדם ויכולתו לעמוד בקשיים.</a:t>
                      </a:r>
                      <a:endParaRPr kumimoji="0" lang="en-US" sz="2000" kern="1200" dirty="0">
                        <a:effectLst/>
                      </a:endParaRPr>
                    </a:p>
                    <a:p>
                      <a:pPr algn="ctr" rtl="1"/>
                      <a:r>
                        <a:rPr kumimoji="0" lang="he-IL" sz="2000" kern="1200" dirty="0">
                          <a:effectLst/>
                        </a:rPr>
                        <a:t>היוצר מקיש על כלי טוב - כך ה' מנסה רק את הצדיקים, ע"מ להיות שליחים לדבריו.</a:t>
                      </a:r>
                      <a:endParaRPr kumimoji="0" lang="en-US" sz="2000" kern="1200" dirty="0">
                        <a:effectLst/>
                      </a:endParaRPr>
                    </a:p>
                    <a:p>
                      <a:pPr algn="ctr"/>
                      <a:r>
                        <a:rPr kumimoji="0" lang="he-IL" sz="2000" kern="1200" dirty="0">
                          <a:effectLst/>
                        </a:rPr>
                        <a:t>מניח את העול על הפרה היפה כך ה' מעמיד בניסיון רק אנשים שמסוגלים להתמודד עם הקושי</a:t>
                      </a:r>
                      <a:endParaRPr lang="he-IL" sz="2000" dirty="0"/>
                    </a:p>
                  </a:txBody>
                  <a:tcPr/>
                </a:tc>
                <a:extLst>
                  <a:ext uri="{0D108BD9-81ED-4DB2-BD59-A6C34878D82A}">
                    <a16:rowId xmlns:a16="http://schemas.microsoft.com/office/drawing/2014/main" val="10003"/>
                  </a:ext>
                </a:extLst>
              </a:tr>
              <a:tr h="1289909">
                <a:tc>
                  <a:txBody>
                    <a:bodyPr/>
                    <a:lstStyle/>
                    <a:p>
                      <a:pPr algn="ctr" rtl="1"/>
                      <a:r>
                        <a:rPr lang="he-IL" dirty="0"/>
                        <a:t>כוזרי</a:t>
                      </a:r>
                    </a:p>
                  </a:txBody>
                  <a:tcPr/>
                </a:tc>
                <a:tc>
                  <a:txBody>
                    <a:bodyPr/>
                    <a:lstStyle/>
                    <a:p>
                      <a:pPr algn="ctr" rtl="1"/>
                      <a:r>
                        <a:rPr kumimoji="0" lang="he-IL" sz="2000" kern="1200" dirty="0">
                          <a:effectLst/>
                        </a:rPr>
                        <a:t>הקב"ה מונע עוול בבריאה (בעלי החיים) אלא שהאדם, בשכלו המצומצם, לא תמיד מסוגל להבין את דרכי ה'</a:t>
                      </a:r>
                      <a:endParaRPr lang="he-IL" sz="2000" b="1" dirty="0"/>
                    </a:p>
                  </a:txBody>
                  <a:tcPr/>
                </a:tc>
                <a:tc>
                  <a:txBody>
                    <a:bodyPr/>
                    <a:lstStyle/>
                    <a:p>
                      <a:pPr algn="ctr"/>
                      <a:r>
                        <a:rPr lang="he-IL" sz="2000" dirty="0"/>
                        <a:t>בבריאה</a:t>
                      </a:r>
                      <a:r>
                        <a:rPr lang="he-IL" sz="2000" baseline="0" dirty="0"/>
                        <a:t> כולה נראה כי היא מנוהלת בצדק ובחוכמה אלא שהאדם לא מבין את זה, מטרת הייסורים היא או </a:t>
                      </a:r>
                      <a:r>
                        <a:rPr kumimoji="0" lang="he-IL" sz="2000" kern="1200" dirty="0">
                          <a:effectLst/>
                        </a:rPr>
                        <a:t>מחילת עוון או חיי עולם הבא כגמול על </a:t>
                      </a:r>
                      <a:r>
                        <a:rPr kumimoji="0" lang="he-IL" sz="2000" kern="1200" dirty="0" err="1">
                          <a:effectLst/>
                        </a:rPr>
                        <a:t>ייסריו</a:t>
                      </a:r>
                      <a:r>
                        <a:rPr kumimoji="0" lang="he-IL" sz="2000" kern="1200" baseline="0" dirty="0">
                          <a:effectLst/>
                        </a:rPr>
                        <a:t>.</a:t>
                      </a:r>
                      <a:endParaRPr lang="he-IL" sz="2000" dirty="0"/>
                    </a:p>
                  </a:txBody>
                  <a:tcPr/>
                </a:tc>
                <a:extLst>
                  <a:ext uri="{0D108BD9-81ED-4DB2-BD59-A6C34878D82A}">
                    <a16:rowId xmlns:a16="http://schemas.microsoft.com/office/drawing/2014/main" val="10004"/>
                  </a:ext>
                </a:extLst>
              </a:tr>
            </a:tbl>
          </a:graphicData>
        </a:graphic>
      </p:graphicFrame>
      <p:sp>
        <p:nvSpPr>
          <p:cNvPr id="5" name="כותרת 1"/>
          <p:cNvSpPr>
            <a:spLocks noGrp="1"/>
          </p:cNvSpPr>
          <p:nvPr>
            <p:ph type="title"/>
          </p:nvPr>
        </p:nvSpPr>
        <p:spPr>
          <a:xfrm>
            <a:off x="1980241" y="0"/>
            <a:ext cx="6972009" cy="853692"/>
          </a:xfrm>
          <a:solidFill>
            <a:schemeClr val="bg2">
              <a:lumMod val="75000"/>
            </a:schemeClr>
          </a:solidFill>
        </p:spPr>
        <p:txBody>
          <a:bodyPr>
            <a:noAutofit/>
          </a:bodyPr>
          <a:lstStyle/>
          <a:p>
            <a:pPr algn="ctr"/>
            <a:r>
              <a:rPr lang="he-IL" b="1" dirty="0">
                <a:ln w="9525">
                  <a:solidFill>
                    <a:schemeClr val="bg1"/>
                  </a:solidFill>
                  <a:prstDash val="solid"/>
                </a:ln>
                <a:solidFill>
                  <a:schemeClr val="accent5">
                    <a:lumMod val="50000"/>
                  </a:schemeClr>
                </a:solidFill>
              </a:rPr>
              <a:t>טבלת סיכום</a:t>
            </a:r>
            <a:br>
              <a:rPr lang="he-IL" b="1" dirty="0">
                <a:ln w="9525">
                  <a:solidFill>
                    <a:schemeClr val="bg1"/>
                  </a:solidFill>
                  <a:prstDash val="solid"/>
                </a:ln>
                <a:solidFill>
                  <a:schemeClr val="accent5">
                    <a:lumMod val="50000"/>
                  </a:schemeClr>
                </a:solidFill>
              </a:rPr>
            </a:br>
            <a:r>
              <a:rPr lang="he-IL" b="1" dirty="0">
                <a:ln w="9525">
                  <a:solidFill>
                    <a:schemeClr val="bg1"/>
                  </a:solidFill>
                  <a:prstDash val="solid"/>
                </a:ln>
                <a:solidFill>
                  <a:schemeClr val="accent5">
                    <a:lumMod val="50000"/>
                  </a:schemeClr>
                </a:solidFill>
              </a:rPr>
              <a:t>דרכי התמודדות עם משברים</a:t>
            </a:r>
          </a:p>
        </p:txBody>
      </p:sp>
    </p:spTree>
    <p:extLst>
      <p:ext uri="{BB962C8B-B14F-4D97-AF65-F5344CB8AC3E}">
        <p14:creationId xmlns:p14="http://schemas.microsoft.com/office/powerpoint/2010/main" val="440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4"/>
          <p:cNvGraphicFramePr>
            <a:graphicFrameLocks/>
          </p:cNvGraphicFramePr>
          <p:nvPr>
            <p:extLst>
              <p:ext uri="{D42A27DB-BD31-4B8C-83A1-F6EECF244321}">
                <p14:modId xmlns:p14="http://schemas.microsoft.com/office/powerpoint/2010/main" val="4225976737"/>
              </p:ext>
            </p:extLst>
          </p:nvPr>
        </p:nvGraphicFramePr>
        <p:xfrm>
          <a:off x="-2" y="1587261"/>
          <a:ext cx="12192001" cy="4237247"/>
        </p:xfrm>
        <a:graphic>
          <a:graphicData uri="http://schemas.openxmlformats.org/drawingml/2006/table">
            <a:tbl>
              <a:tblPr rtl="1" firstRow="1" bandRow="1">
                <a:tableStyleId>{616DA210-FB5B-4158-B5E0-FEB733F419BA}</a:tableStyleId>
              </a:tblPr>
              <a:tblGrid>
                <a:gridCol w="2057597">
                  <a:extLst>
                    <a:ext uri="{9D8B030D-6E8A-4147-A177-3AD203B41FA5}">
                      <a16:colId xmlns:a16="http://schemas.microsoft.com/office/drawing/2014/main" val="20000"/>
                    </a:ext>
                  </a:extLst>
                </a:gridCol>
                <a:gridCol w="3583742">
                  <a:extLst>
                    <a:ext uri="{9D8B030D-6E8A-4147-A177-3AD203B41FA5}">
                      <a16:colId xmlns:a16="http://schemas.microsoft.com/office/drawing/2014/main" val="20001"/>
                    </a:ext>
                  </a:extLst>
                </a:gridCol>
                <a:gridCol w="6550662">
                  <a:extLst>
                    <a:ext uri="{9D8B030D-6E8A-4147-A177-3AD203B41FA5}">
                      <a16:colId xmlns:a16="http://schemas.microsoft.com/office/drawing/2014/main" val="20002"/>
                    </a:ext>
                  </a:extLst>
                </a:gridCol>
              </a:tblGrid>
              <a:tr h="879597">
                <a:tc>
                  <a:txBody>
                    <a:bodyPr/>
                    <a:lstStyle/>
                    <a:p>
                      <a:pPr algn="ctr" rtl="1"/>
                      <a:r>
                        <a:rPr lang="he-IL" sz="2400" dirty="0"/>
                        <a:t>מקור</a:t>
                      </a:r>
                    </a:p>
                  </a:txBody>
                  <a:tcPr>
                    <a:solidFill>
                      <a:srgbClr val="FFFF00"/>
                    </a:solidFill>
                  </a:tcPr>
                </a:tc>
                <a:tc>
                  <a:txBody>
                    <a:bodyPr/>
                    <a:lstStyle/>
                    <a:p>
                      <a:pPr algn="ctr" rtl="1"/>
                      <a:r>
                        <a:rPr lang="he-IL" sz="2400" dirty="0"/>
                        <a:t>דרך ההתמודדות</a:t>
                      </a:r>
                    </a:p>
                  </a:txBody>
                  <a:tcPr>
                    <a:solidFill>
                      <a:srgbClr val="FFFF00"/>
                    </a:solidFill>
                  </a:tcPr>
                </a:tc>
                <a:tc>
                  <a:txBody>
                    <a:bodyPr/>
                    <a:lstStyle/>
                    <a:p>
                      <a:pPr algn="ctr" rtl="1"/>
                      <a:r>
                        <a:rPr lang="he-IL" sz="2400" dirty="0"/>
                        <a:t>הערות</a:t>
                      </a:r>
                    </a:p>
                  </a:txBody>
                  <a:tcPr>
                    <a:solidFill>
                      <a:srgbClr val="FFFF00"/>
                    </a:solidFill>
                  </a:tcPr>
                </a:tc>
                <a:extLst>
                  <a:ext uri="{0D108BD9-81ED-4DB2-BD59-A6C34878D82A}">
                    <a16:rowId xmlns:a16="http://schemas.microsoft.com/office/drawing/2014/main" val="10000"/>
                  </a:ext>
                </a:extLst>
              </a:tr>
              <a:tr h="1897802">
                <a:tc>
                  <a:txBody>
                    <a:bodyPr/>
                    <a:lstStyle/>
                    <a:p>
                      <a:pPr algn="ctr" rtl="1"/>
                      <a:r>
                        <a:rPr lang="he-IL" sz="2400" dirty="0"/>
                        <a:t>רמב"ם</a:t>
                      </a:r>
                    </a:p>
                  </a:txBody>
                  <a:tcPr/>
                </a:tc>
                <a:tc>
                  <a:txBody>
                    <a:bodyPr/>
                    <a:lstStyle/>
                    <a:p>
                      <a:pPr algn="ctr" rtl="1"/>
                      <a:r>
                        <a:rPr kumimoji="0" lang="he-IL" sz="2400" kern="1200" dirty="0">
                          <a:effectLst/>
                        </a:rPr>
                        <a:t>רוב רעות בעולם נגרמות ע"י ב"א עצמם</a:t>
                      </a:r>
                      <a:endParaRPr lang="he-IL" sz="2400" dirty="0"/>
                    </a:p>
                  </a:txBody>
                  <a:tcPr/>
                </a:tc>
                <a:tc>
                  <a:txBody>
                    <a:bodyPr/>
                    <a:lstStyle/>
                    <a:p>
                      <a:pPr algn="ctr"/>
                      <a:r>
                        <a:rPr lang="he-IL" sz="2400" dirty="0"/>
                        <a:t>הרמב"ם סובר כי רעות</a:t>
                      </a:r>
                      <a:r>
                        <a:rPr lang="he-IL" sz="2400" baseline="0" dirty="0"/>
                        <a:t> העולם נובעות מכמה גורמים:</a:t>
                      </a:r>
                    </a:p>
                    <a:p>
                      <a:pPr algn="ctr"/>
                      <a:r>
                        <a:rPr lang="he-IL" sz="2400" baseline="0" dirty="0"/>
                        <a:t>א. האדם בעל חומר ולכן יש הפסד – מיעוט</a:t>
                      </a:r>
                    </a:p>
                    <a:p>
                      <a:pPr algn="ctr"/>
                      <a:r>
                        <a:rPr lang="he-IL" sz="2400" baseline="0" dirty="0"/>
                        <a:t>ב. אדם מזיק לאדם – יותר הרבה.</a:t>
                      </a:r>
                    </a:p>
                    <a:p>
                      <a:pPr algn="ctr"/>
                      <a:r>
                        <a:rPr lang="he-IL" sz="2400" baseline="0" dirty="0"/>
                        <a:t>ג. אדם מזיק לעצמו – רוב.</a:t>
                      </a:r>
                      <a:endParaRPr lang="he-IL" sz="2400" dirty="0"/>
                    </a:p>
                  </a:txBody>
                  <a:tcPr/>
                </a:tc>
                <a:extLst>
                  <a:ext uri="{0D108BD9-81ED-4DB2-BD59-A6C34878D82A}">
                    <a16:rowId xmlns:a16="http://schemas.microsoft.com/office/drawing/2014/main" val="10001"/>
                  </a:ext>
                </a:extLst>
              </a:tr>
              <a:tr h="1459848">
                <a:tc>
                  <a:txBody>
                    <a:bodyPr/>
                    <a:lstStyle/>
                    <a:p>
                      <a:pPr algn="ctr" rtl="1"/>
                      <a:r>
                        <a:rPr lang="he-IL" sz="2400" dirty="0"/>
                        <a:t>הרב </a:t>
                      </a:r>
                      <a:r>
                        <a:rPr lang="he-IL" sz="2400" dirty="0" err="1"/>
                        <a:t>סולוביצ'יק</a:t>
                      </a:r>
                      <a:endParaRPr lang="he-IL" sz="2400" dirty="0"/>
                    </a:p>
                  </a:txBody>
                  <a:tcPr/>
                </a:tc>
                <a:tc>
                  <a:txBody>
                    <a:bodyPr/>
                    <a:lstStyle/>
                    <a:p>
                      <a:pPr algn="ctr" rtl="1"/>
                      <a:r>
                        <a:rPr kumimoji="0" lang="he-IL" sz="2400" kern="1200" dirty="0">
                          <a:effectLst/>
                        </a:rPr>
                        <a:t>האדם צריך לדעת כי לסבל יש משמעות </a:t>
                      </a:r>
                      <a:endParaRPr lang="he-IL" sz="2400" b="1" dirty="0"/>
                    </a:p>
                  </a:txBody>
                  <a:tcPr/>
                </a:tc>
                <a:tc>
                  <a:txBody>
                    <a:bodyPr/>
                    <a:lstStyle/>
                    <a:p>
                      <a:pPr algn="ctr" rtl="1"/>
                      <a:r>
                        <a:rPr lang="he-IL" sz="2400" dirty="0"/>
                        <a:t>הרב </a:t>
                      </a:r>
                      <a:r>
                        <a:rPr lang="he-IL" sz="2400" dirty="0" err="1"/>
                        <a:t>סולוביצ'יק</a:t>
                      </a:r>
                      <a:r>
                        <a:rPr lang="he-IL" sz="2400" baseline="0" dirty="0"/>
                        <a:t> כי יש הבדל בין גורל – האדם נכנע למציאות ליעוד – האדם מנסה למצוא מטרה </a:t>
                      </a:r>
                      <a:r>
                        <a:rPr lang="he-IL" sz="2400" baseline="0" dirty="0" err="1"/>
                        <a:t>ליסורים</a:t>
                      </a:r>
                      <a:r>
                        <a:rPr lang="he-IL" sz="2400" baseline="0" dirty="0"/>
                        <a:t> (מטרת </a:t>
                      </a:r>
                      <a:r>
                        <a:rPr lang="he-IL" sz="2400" baseline="0" dirty="0" err="1"/>
                        <a:t>היסורים</a:t>
                      </a:r>
                      <a:r>
                        <a:rPr lang="he-IL" sz="2400" baseline="0" dirty="0"/>
                        <a:t> הם: </a:t>
                      </a:r>
                      <a:r>
                        <a:rPr kumimoji="0" lang="he-IL" sz="2400" kern="1200" dirty="0">
                          <a:effectLst/>
                        </a:rPr>
                        <a:t>לתיקון הנפש וטיהור החיים</a:t>
                      </a:r>
                      <a:r>
                        <a:rPr lang="he-IL" sz="2400" baseline="0" dirty="0"/>
                        <a:t>, </a:t>
                      </a:r>
                    </a:p>
                  </a:txBody>
                  <a:tcPr/>
                </a:tc>
                <a:extLst>
                  <a:ext uri="{0D108BD9-81ED-4DB2-BD59-A6C34878D82A}">
                    <a16:rowId xmlns:a16="http://schemas.microsoft.com/office/drawing/2014/main" val="10002"/>
                  </a:ext>
                </a:extLst>
              </a:tr>
            </a:tbl>
          </a:graphicData>
        </a:graphic>
      </p:graphicFrame>
      <p:sp>
        <p:nvSpPr>
          <p:cNvPr id="6" name="מלבן 5"/>
          <p:cNvSpPr/>
          <p:nvPr/>
        </p:nvSpPr>
        <p:spPr>
          <a:xfrm>
            <a:off x="4893586" y="545068"/>
            <a:ext cx="2404826" cy="646331"/>
          </a:xfrm>
          <a:prstGeom prst="rect">
            <a:avLst/>
          </a:prstGeom>
          <a:solidFill>
            <a:srgbClr val="FFFF00"/>
          </a:solidFill>
        </p:spPr>
        <p:txBody>
          <a:bodyPr wrap="none">
            <a:spAutoFit/>
          </a:bodyPr>
          <a:lstStyle/>
          <a:p>
            <a:pPr algn="ctr"/>
            <a:r>
              <a:rPr lang="he-IL" sz="3600" dirty="0">
                <a:ln w="0"/>
                <a:effectLst>
                  <a:outerShdw blurRad="38100" dist="19050" dir="2700000" algn="tl" rotWithShape="0">
                    <a:schemeClr val="dk1">
                      <a:alpha val="40000"/>
                    </a:schemeClr>
                  </a:outerShdw>
                </a:effectLst>
              </a:rPr>
              <a:t>המשך סיכום</a:t>
            </a:r>
          </a:p>
        </p:txBody>
      </p:sp>
    </p:spTree>
    <p:extLst>
      <p:ext uri="{BB962C8B-B14F-4D97-AF65-F5344CB8AC3E}">
        <p14:creationId xmlns:p14="http://schemas.microsoft.com/office/powerpoint/2010/main" val="500670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מסגרת לברכה ליום הולדת - פרחים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93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2289265" y="573480"/>
            <a:ext cx="7499169" cy="2554545"/>
          </a:xfrm>
          <a:prstGeom prst="rect">
            <a:avLst/>
          </a:prstGeom>
          <a:noFill/>
        </p:spPr>
        <p:txBody>
          <a:bodyPr wrap="none" lIns="91440" tIns="45720" rIns="91440" bIns="45720">
            <a:spAutoFit/>
          </a:bodyPr>
          <a:lstStyle/>
          <a:p>
            <a:pPr algn="ctr" defTabSz="457200" rtl="0"/>
            <a:r>
              <a:rPr lang="he-IL" sz="8000" b="1" dirty="0">
                <a:ln w="0"/>
                <a:solidFill>
                  <a:prstClr val="black"/>
                </a:solidFill>
                <a:latin typeface="Guttman Drogolin" panose="02010401010101010101" pitchFamily="2" charset="-79"/>
                <a:cs typeface="Guttman Drogolin" panose="02010401010101010101" pitchFamily="2" charset="-79"/>
              </a:rPr>
              <a:t>תודה על ההקשבה</a:t>
            </a:r>
          </a:p>
          <a:p>
            <a:pPr algn="ctr" defTabSz="457200" rtl="0"/>
            <a:r>
              <a:rPr lang="he-IL" sz="8000" b="1" dirty="0">
                <a:ln w="0"/>
                <a:solidFill>
                  <a:prstClr val="black"/>
                </a:solidFill>
                <a:latin typeface="Guttman Drogolin" panose="02010401010101010101" pitchFamily="2" charset="-79"/>
                <a:cs typeface="Guttman Drogolin" panose="02010401010101010101" pitchFamily="2" charset="-79"/>
              </a:rPr>
              <a:t>ושיתוף הפעולה </a:t>
            </a:r>
          </a:p>
        </p:txBody>
      </p:sp>
    </p:spTree>
    <p:extLst>
      <p:ext uri="{BB962C8B-B14F-4D97-AF65-F5344CB8AC3E}">
        <p14:creationId xmlns:p14="http://schemas.microsoft.com/office/powerpoint/2010/main" val="233069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92400" y="418110"/>
            <a:ext cx="7874000" cy="1008194"/>
          </a:xfrm>
          <a:solidFill>
            <a:srgbClr val="FFFF00"/>
          </a:solidFill>
        </p:spPr>
        <p:txBody>
          <a:bodyPr>
            <a:normAutofit fontScale="90000"/>
          </a:bodyPr>
          <a:lstStyle/>
          <a:p>
            <a:r>
              <a:rPr lang="he-IL" b="1" dirty="0"/>
              <a:t>פירוש </a:t>
            </a:r>
            <a:r>
              <a:rPr lang="he-IL" b="1" dirty="0" err="1"/>
              <a:t>המלבי"ם</a:t>
            </a:r>
            <a:r>
              <a:rPr lang="he-IL" b="1" dirty="0"/>
              <a:t> לספר דברים פרק ו' פסוק ד' </a:t>
            </a:r>
            <a:br>
              <a:rPr lang="he-IL" b="1" dirty="0"/>
            </a:br>
            <a:r>
              <a:rPr lang="he-IL" b="1" dirty="0"/>
              <a:t>"שמע ישראל"</a:t>
            </a:r>
          </a:p>
        </p:txBody>
      </p:sp>
      <p:sp>
        <p:nvSpPr>
          <p:cNvPr id="3" name="מציין מיקום תוכן 2"/>
          <p:cNvSpPr>
            <a:spLocks noGrp="1"/>
          </p:cNvSpPr>
          <p:nvPr>
            <p:ph sz="quarter" idx="13"/>
          </p:nvPr>
        </p:nvSpPr>
        <p:spPr>
          <a:xfrm>
            <a:off x="404126" y="1678397"/>
            <a:ext cx="11518900" cy="4974886"/>
          </a:xfrm>
          <a:noFill/>
        </p:spPr>
        <p:txBody>
          <a:bodyPr>
            <a:noAutofit/>
          </a:bodyPr>
          <a:lstStyle/>
          <a:p>
            <a:pPr marL="0" indent="0" algn="ctr">
              <a:lnSpc>
                <a:spcPct val="150000"/>
              </a:lnSpc>
              <a:spcBef>
                <a:spcPts val="0"/>
              </a:spcBef>
              <a:buNone/>
            </a:pPr>
            <a:r>
              <a:rPr lang="he-IL" sz="2800" b="1" dirty="0"/>
              <a:t>הָאֻמּוֹת הַקּוֹדְמִים שֶׁהָיוּ </a:t>
            </a:r>
            <a:r>
              <a:rPr lang="he-IL" sz="3600" b="1" dirty="0">
                <a:solidFill>
                  <a:srgbClr val="FF0000"/>
                </a:solidFill>
              </a:rPr>
              <a:t>מַאֲמִינִים</a:t>
            </a:r>
            <a:r>
              <a:rPr lang="he-IL" sz="2800" b="1" dirty="0"/>
              <a:t> </a:t>
            </a:r>
            <a:r>
              <a:rPr lang="he-IL" sz="2800" b="1" dirty="0" err="1"/>
              <a:t>בְּרִבּוּי</a:t>
            </a:r>
            <a:r>
              <a:rPr lang="he-IL" sz="2800" b="1" dirty="0"/>
              <a:t> </a:t>
            </a:r>
            <a:r>
              <a:rPr lang="he-IL" sz="2800" b="1" dirty="0" err="1"/>
              <a:t>הָאֱלֹהוּת</a:t>
            </a:r>
            <a:r>
              <a:rPr lang="he-IL" sz="2800" b="1" dirty="0"/>
              <a:t>, הִשְׁווּ בְּזֶה שֶׁיֵּשׁ </a:t>
            </a:r>
            <a:r>
              <a:rPr lang="he-IL" sz="2800" b="1" dirty="0" err="1"/>
              <a:t>אֱלֹהִים</a:t>
            </a:r>
            <a:r>
              <a:rPr lang="he-IL" sz="2800" b="1" dirty="0"/>
              <a:t> פּוֹעֵל טוֹב וְיֵשׁ </a:t>
            </a:r>
            <a:r>
              <a:rPr lang="he-IL" sz="2800" b="1" dirty="0" err="1"/>
              <a:t>אֱלֹהִים</a:t>
            </a:r>
            <a:r>
              <a:rPr lang="he-IL" sz="2800" b="1" dirty="0"/>
              <a:t> פּוֹעֵל רַע, כִּי לֹא יָכְלוּ לְצַיֵּר שֶׁהַטּוֹב וְהָרַע הַנִּמְצָא בָּעוֹלָם יָצְאוּ מִשֹּׁרֶשׁ אֶחָד, וְעַל כֵּן הָיוּ </a:t>
            </a:r>
            <a:r>
              <a:rPr lang="he-IL" sz="2800" b="1" dirty="0" err="1"/>
              <a:t>מִתְיָרְאִים</a:t>
            </a:r>
            <a:r>
              <a:rPr lang="he-IL" sz="2800" b="1" dirty="0"/>
              <a:t> מִפּוֹעֵל הָרַע וְאוֹהֲבִים אֶת הַפּוֹעֵל הַטּוֹב</a:t>
            </a:r>
            <a:r>
              <a:rPr lang="he-IL" sz="2800" dirty="0"/>
              <a:t>. וְכַאֲשֶׁר בָּא בְּתוֹרַת אֱמֶת לְלַמְּדָם שֶׁיִּתְאַחֲדוּ הַיִּרְאָה וְהָאַהֲבָה </a:t>
            </a:r>
            <a:r>
              <a:rPr lang="he-IL" sz="2800" dirty="0" err="1"/>
              <a:t>לֶאֱלֹהֵי</a:t>
            </a:r>
            <a:r>
              <a:rPr lang="he-IL" sz="2800" dirty="0"/>
              <a:t> אֱמֶת </a:t>
            </a:r>
            <a:r>
              <a:rPr lang="he-IL" sz="2800" b="1" dirty="0" err="1"/>
              <a:t>הֻצְרַך</a:t>
            </a:r>
            <a:r>
              <a:rPr lang="he-IL" sz="2800" b="1" dirty="0"/>
              <a:t>ְ לְהַקְדִּים לָהֶם </a:t>
            </a:r>
            <a:r>
              <a:rPr lang="he-IL" sz="2800" b="1" dirty="0">
                <a:solidFill>
                  <a:srgbClr val="FF0000"/>
                </a:solidFill>
              </a:rPr>
              <a:t>אֱמוּנַת </a:t>
            </a:r>
            <a:r>
              <a:rPr lang="he-IL" sz="2800" b="1" dirty="0" err="1">
                <a:solidFill>
                  <a:srgbClr val="FF0000"/>
                </a:solidFill>
              </a:rPr>
              <a:t>הַיִּחוּד</a:t>
            </a:r>
            <a:r>
              <a:rPr lang="he-IL" sz="2800" b="1" dirty="0">
                <a:solidFill>
                  <a:srgbClr val="FF0000"/>
                </a:solidFill>
              </a:rPr>
              <a:t>, </a:t>
            </a:r>
            <a:r>
              <a:rPr lang="he-IL" sz="2800" b="1" dirty="0" err="1">
                <a:solidFill>
                  <a:srgbClr val="FF0000"/>
                </a:solidFill>
              </a:rPr>
              <a:t>שֶׁאֱלֹהֵי</a:t>
            </a:r>
            <a:r>
              <a:rPr lang="he-IL" sz="2800" b="1" dirty="0">
                <a:solidFill>
                  <a:srgbClr val="FF0000"/>
                </a:solidFill>
              </a:rPr>
              <a:t> עוֹלָם הוּא אֶחָד וְאֵין זוּלָתוֹ וְהוּא שֹׁרֶשׁ לְכָל הַנִּמְצָא </a:t>
            </a:r>
            <a:r>
              <a:rPr lang="he-IL" sz="2800" b="1" dirty="0" err="1">
                <a:solidFill>
                  <a:srgbClr val="FF0000"/>
                </a:solidFill>
              </a:rPr>
              <a:t>וְהַמִּתְהַוֶּה</a:t>
            </a:r>
            <a:r>
              <a:rPr lang="he-IL" sz="2800" b="1" dirty="0">
                <a:solidFill>
                  <a:srgbClr val="FF0000"/>
                </a:solidFill>
              </a:rPr>
              <a:t> בְּכָל הָעוֹלָמוֹת הֵן דְּבָרִים אֲשֶׁר לְפִי הַשָּׂגָתֵנוּ נִקְרָאֵם בַּשֵּׁם טוֹב וְהֵן דְּבָרִים אֲשֶׁר נִקְרָאֵם בַּשֵּׁם רַע. </a:t>
            </a:r>
          </a:p>
        </p:txBody>
      </p:sp>
      <p:pic>
        <p:nvPicPr>
          <p:cNvPr id="4" name="תמונה 3"/>
          <p:cNvPicPr>
            <a:picLocks noChangeAspect="1"/>
          </p:cNvPicPr>
          <p:nvPr/>
        </p:nvPicPr>
        <p:blipFill>
          <a:blip r:embed="rId3"/>
          <a:stretch>
            <a:fillRect/>
          </a:stretch>
        </p:blipFill>
        <p:spPr>
          <a:xfrm>
            <a:off x="254000" y="152400"/>
            <a:ext cx="1593573" cy="1730714"/>
          </a:xfrm>
          <a:prstGeom prst="rect">
            <a:avLst/>
          </a:prstGeom>
          <a:ln w="889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21928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0"/>
            <a:ext cx="12191999" cy="7848302"/>
          </a:xfrm>
          <a:prstGeom prst="rect">
            <a:avLst/>
          </a:prstGeom>
          <a:noFill/>
        </p:spPr>
        <p:txBody>
          <a:bodyPr wrap="square">
            <a:spAutoFit/>
          </a:bodyPr>
          <a:lstStyle/>
          <a:p>
            <a:pPr algn="ctr" rtl="1">
              <a:lnSpc>
                <a:spcPct val="150000"/>
              </a:lnSpc>
              <a:spcAft>
                <a:spcPts val="0"/>
              </a:spcAft>
            </a:pPr>
            <a:r>
              <a:rPr lang="he-IL" sz="4800" b="1" dirty="0">
                <a:latin typeface="Garamond" panose="02020404030301010803" pitchFamily="18" charset="0"/>
                <a:ea typeface="Times New Roman" panose="02020603050405020304" pitchFamily="18" charset="0"/>
                <a:cs typeface="David" panose="020E0502060401010101" pitchFamily="34" charset="-79"/>
              </a:rPr>
              <a:t>המסר המרכזי מדברי </a:t>
            </a:r>
            <a:r>
              <a:rPr lang="he-IL" sz="4800" b="1" dirty="0" err="1">
                <a:latin typeface="Garamond" panose="02020404030301010803" pitchFamily="18" charset="0"/>
                <a:ea typeface="Times New Roman" panose="02020603050405020304" pitchFamily="18" charset="0"/>
                <a:cs typeface="David" panose="020E0502060401010101" pitchFamily="34" charset="-79"/>
              </a:rPr>
              <a:t>המלבי"ם</a:t>
            </a:r>
            <a:r>
              <a:rPr lang="he-IL" sz="4800" b="1" dirty="0">
                <a:latin typeface="Garamond" panose="02020404030301010803" pitchFamily="18" charset="0"/>
                <a:ea typeface="Times New Roman" panose="02020603050405020304" pitchFamily="18" charset="0"/>
                <a:cs typeface="David" panose="020E0502060401010101" pitchFamily="34" charset="-79"/>
              </a:rPr>
              <a:t> הוא שאחדות הבורא וייחודו מלמדים כי </a:t>
            </a:r>
            <a:r>
              <a:rPr lang="he-IL" sz="4800" b="1" dirty="0">
                <a:solidFill>
                  <a:srgbClr val="FF0000"/>
                </a:solidFill>
                <a:latin typeface="Garamond" panose="02020404030301010803" pitchFamily="18" charset="0"/>
                <a:ea typeface="Times New Roman" panose="02020603050405020304" pitchFamily="18" charset="0"/>
                <a:cs typeface="David" panose="020E0502060401010101" pitchFamily="34" charset="-79"/>
              </a:rPr>
              <a:t>הן הטוב והן הרע מקורם בבורא אחד</a:t>
            </a:r>
            <a:r>
              <a:rPr lang="he-IL" sz="4800" b="1" dirty="0">
                <a:solidFill>
                  <a:srgbClr val="FFFF00"/>
                </a:solidFill>
                <a:latin typeface="Garamond" panose="02020404030301010803" pitchFamily="18" charset="0"/>
                <a:ea typeface="Times New Roman" panose="02020603050405020304" pitchFamily="18" charset="0"/>
                <a:cs typeface="David" panose="020E0502060401010101" pitchFamily="34" charset="-79"/>
              </a:rPr>
              <a:t> </a:t>
            </a:r>
            <a:r>
              <a:rPr lang="he-IL" sz="4800" b="1" dirty="0">
                <a:latin typeface="Garamond" panose="02020404030301010803" pitchFamily="18" charset="0"/>
                <a:ea typeface="Times New Roman" panose="02020603050405020304" pitchFamily="18" charset="0"/>
                <a:cs typeface="David" panose="020E0502060401010101" pitchFamily="34" charset="-79"/>
              </a:rPr>
              <a:t>ולא בא-ל היוצר את הרע ו</a:t>
            </a:r>
            <a:r>
              <a:rPr lang="he-IL" sz="4800" b="1" dirty="0">
                <a:latin typeface="Garamond" panose="02020404030301010803" pitchFamily="18" charset="0"/>
                <a:ea typeface="Times New Roman" panose="02020603050405020304" pitchFamily="18" charset="0"/>
                <a:cs typeface="Times New Roman" panose="02020603050405020304" pitchFamily="18" charset="0"/>
              </a:rPr>
              <a:t>ב</a:t>
            </a:r>
            <a:r>
              <a:rPr lang="he-IL" sz="4800" b="1" dirty="0">
                <a:latin typeface="Garamond" panose="02020404030301010803" pitchFamily="18" charset="0"/>
                <a:ea typeface="Times New Roman" panose="02020603050405020304" pitchFamily="18" charset="0"/>
                <a:cs typeface="David" panose="020E0502060401010101" pitchFamily="34" charset="-79"/>
              </a:rPr>
              <a:t>א-ל היוצר את הטוב. כמו כן אנו לומדים מדבריו כי הקב"ה </a:t>
            </a:r>
            <a:r>
              <a:rPr lang="he-IL" sz="4800" b="1" dirty="0">
                <a:solidFill>
                  <a:srgbClr val="FF0000"/>
                </a:solidFill>
                <a:latin typeface="Garamond" panose="02020404030301010803" pitchFamily="18" charset="0"/>
                <a:ea typeface="Times New Roman" panose="02020603050405020304" pitchFamily="18" charset="0"/>
                <a:cs typeface="David" panose="020E0502060401010101" pitchFamily="34" charset="-79"/>
              </a:rPr>
              <a:t>יוצר את הטוב וכי רק בעיני אדם קיימת מציאות של רוע. </a:t>
            </a:r>
            <a:r>
              <a:rPr lang="he-IL" sz="4800" b="1" dirty="0">
                <a:latin typeface="Garamond" panose="02020404030301010803" pitchFamily="18" charset="0"/>
                <a:ea typeface="Times New Roman" panose="02020603050405020304" pitchFamily="18" charset="0"/>
                <a:cs typeface="David" panose="020E0502060401010101" pitchFamily="34" charset="-79"/>
              </a:rPr>
              <a:t>כל הנראה בעיני האדם לכאורה כרע, מכוון "לצורך תיקון ובניין".</a:t>
            </a:r>
            <a:endParaRPr lang="he-IL" sz="2800" b="1" dirty="0">
              <a:latin typeface="Garamond" panose="02020404030301010803" pitchFamily="18" charset="0"/>
              <a:ea typeface="Times New Roman" panose="02020603050405020304" pitchFamily="18" charset="0"/>
              <a:cs typeface="David" panose="020E0502060401010101" pitchFamily="34" charset="-79"/>
            </a:endParaRPr>
          </a:p>
          <a:p>
            <a:pPr algn="ctr" rtl="1">
              <a:lnSpc>
                <a:spcPct val="150000"/>
              </a:lnSpc>
              <a:spcAft>
                <a:spcPts val="0"/>
              </a:spcAft>
            </a:pPr>
            <a:r>
              <a:rPr lang="he-IL" sz="4800" b="1" dirty="0">
                <a:latin typeface="Garamond" panose="02020404030301010803" pitchFamily="18" charset="0"/>
                <a:ea typeface="Times New Roman" panose="02020603050405020304" pitchFamily="18" charset="0"/>
                <a:cs typeface="David" panose="020E0502060401010101" pitchFamily="34" charset="-79"/>
              </a:rPr>
              <a:t> </a:t>
            </a:r>
            <a:endParaRPr lang="en-US" sz="3600" b="1" dirty="0">
              <a:effectLst/>
              <a:latin typeface="Garamond" panose="02020404030301010803" pitchFamily="18" charset="0"/>
              <a:ea typeface="Times New Roman" panose="02020603050405020304" pitchFamily="18" charset="0"/>
              <a:cs typeface="Miriam" panose="020B0502050101010101" pitchFamily="34" charset="-79"/>
            </a:endParaRPr>
          </a:p>
        </p:txBody>
      </p:sp>
    </p:spTree>
    <p:extLst>
      <p:ext uri="{BB962C8B-B14F-4D97-AF65-F5344CB8AC3E}">
        <p14:creationId xmlns:p14="http://schemas.microsoft.com/office/powerpoint/2010/main" val="3537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0" y="0"/>
            <a:ext cx="12287533" cy="6858000"/>
          </a:xfrm>
          <a:noFill/>
        </p:spPr>
        <p:txBody>
          <a:bodyPr>
            <a:noAutofit/>
          </a:bodyPr>
          <a:lstStyle/>
          <a:p>
            <a:pPr marL="0" indent="0" algn="ctr">
              <a:buNone/>
            </a:pPr>
            <a:r>
              <a:rPr lang="he-IL" sz="4800" b="1" dirty="0">
                <a:latin typeface="Garamond" panose="02020404030301010803" pitchFamily="18" charset="0"/>
                <a:ea typeface="Times New Roman" panose="02020603050405020304" pitchFamily="18" charset="0"/>
                <a:cs typeface="David" panose="020E0502060401010101" pitchFamily="34" charset="-79"/>
              </a:rPr>
              <a:t>לפיכך</a:t>
            </a:r>
            <a:r>
              <a:rPr lang="he-IL" sz="4800" b="1" dirty="0">
                <a:latin typeface="Garamond" panose="02020404030301010803" pitchFamily="18" charset="0"/>
                <a:ea typeface="Times New Roman" panose="02020603050405020304" pitchFamily="18" charset="0"/>
                <a:cs typeface="Times New Roman" panose="02020603050405020304" pitchFamily="18" charset="0"/>
              </a:rPr>
              <a:t> </a:t>
            </a:r>
            <a:r>
              <a:rPr lang="he-IL" sz="4800" b="1" dirty="0">
                <a:latin typeface="Garamond" panose="02020404030301010803" pitchFamily="18" charset="0"/>
                <a:ea typeface="Times New Roman" panose="02020603050405020304" pitchFamily="18" charset="0"/>
                <a:cs typeface="David" panose="020E0502060401010101" pitchFamily="34" charset="-79"/>
              </a:rPr>
              <a:t>חייב האדם לחפש את </a:t>
            </a:r>
            <a:r>
              <a:rPr lang="he-IL" sz="4800" b="1" dirty="0">
                <a:solidFill>
                  <a:srgbClr val="FF0000"/>
                </a:solidFill>
                <a:latin typeface="Garamond" panose="02020404030301010803" pitchFamily="18" charset="0"/>
                <a:ea typeface="Times New Roman" panose="02020603050405020304" pitchFamily="18" charset="0"/>
                <a:cs typeface="David" panose="020E0502060401010101" pitchFamily="34" charset="-79"/>
              </a:rPr>
              <a:t>משמעות הרוע </a:t>
            </a:r>
            <a:r>
              <a:rPr lang="he-IL" sz="4800" b="1" dirty="0">
                <a:latin typeface="Garamond" panose="02020404030301010803" pitchFamily="18" charset="0"/>
                <a:ea typeface="Times New Roman" panose="02020603050405020304" pitchFamily="18" charset="0"/>
                <a:cs typeface="David" panose="020E0502060401010101" pitchFamily="34" charset="-79"/>
              </a:rPr>
              <a:t>ולנסות להבין את מטרתו ותכליתו. לפי זה מובן מדוע קרא רבי עקיבא דווקא "שמע ישראל" בהדגישו את המילים </a:t>
            </a:r>
            <a:r>
              <a:rPr lang="he-IL" sz="4800" b="1" dirty="0">
                <a:solidFill>
                  <a:srgbClr val="FF0000"/>
                </a:solidFill>
                <a:latin typeface="Garamond" panose="02020404030301010803" pitchFamily="18" charset="0"/>
                <a:ea typeface="Times New Roman" panose="02020603050405020304" pitchFamily="18" charset="0"/>
                <a:cs typeface="David" panose="020E0502060401010101" pitchFamily="34" charset="-79"/>
              </a:rPr>
              <a:t>"ה' אחד", </a:t>
            </a:r>
            <a:r>
              <a:rPr lang="he-IL" sz="4800" b="1" dirty="0">
                <a:latin typeface="Garamond" panose="02020404030301010803" pitchFamily="18" charset="0"/>
                <a:ea typeface="Times New Roman" panose="02020603050405020304" pitchFamily="18" charset="0"/>
                <a:cs typeface="David" panose="020E0502060401010101" pitchFamily="34" charset="-79"/>
              </a:rPr>
              <a:t>שכן הקב"ה </a:t>
            </a:r>
            <a:r>
              <a:rPr lang="he-IL" sz="4800" b="1" dirty="0">
                <a:solidFill>
                  <a:srgbClr val="FF0000"/>
                </a:solidFill>
                <a:latin typeface="Garamond" panose="02020404030301010803" pitchFamily="18" charset="0"/>
                <a:ea typeface="Times New Roman" panose="02020603050405020304" pitchFamily="18" charset="0"/>
                <a:cs typeface="David" panose="020E0502060401010101" pitchFamily="34" charset="-79"/>
              </a:rPr>
              <a:t>אחד והוא יוצר הכול הן את הטוב והן את הרע. </a:t>
            </a:r>
            <a:r>
              <a:rPr lang="he-IL" sz="4800" b="1" dirty="0">
                <a:latin typeface="Garamond" panose="02020404030301010803" pitchFamily="18" charset="0"/>
                <a:ea typeface="Times New Roman" panose="02020603050405020304" pitchFamily="18" charset="0"/>
                <a:cs typeface="David" panose="020E0502060401010101" pitchFamily="34" charset="-79"/>
              </a:rPr>
              <a:t>לא קל לאדם הנתון במשבר להאמין כי בעומק הרוע נמצא טוב וכי תכלית הייסורים, היא להביא, בסופו של התהליך, טוב לעולם, אולם זהו האתגר המשמעותי שלפניו.</a:t>
            </a:r>
            <a:endParaRPr lang="en-US" sz="4800" b="1" dirty="0">
              <a:latin typeface="Garamond" panose="02020404030301010803" pitchFamily="18" charset="0"/>
              <a:ea typeface="Times New Roman" panose="02020603050405020304" pitchFamily="18" charset="0"/>
              <a:cs typeface="Miriam" panose="020B0502050101010101" pitchFamily="34" charset="-79"/>
            </a:endParaRPr>
          </a:p>
          <a:p>
            <a:pPr algn="ctr"/>
            <a:endParaRPr lang="he-IL" sz="4800" dirty="0"/>
          </a:p>
        </p:txBody>
      </p:sp>
    </p:spTree>
    <p:extLst>
      <p:ext uri="{BB962C8B-B14F-4D97-AF65-F5344CB8AC3E}">
        <p14:creationId xmlns:p14="http://schemas.microsoft.com/office/powerpoint/2010/main" val="258697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17202" y="1181100"/>
            <a:ext cx="6249026" cy="601792"/>
          </a:xfrm>
          <a:solidFill>
            <a:schemeClr val="accent1">
              <a:lumMod val="60000"/>
              <a:lumOff val="40000"/>
            </a:schemeClr>
          </a:solidFill>
        </p:spPr>
        <p:txBody>
          <a:bodyPr>
            <a:normAutofit/>
          </a:bodyPr>
          <a:lstStyle/>
          <a:p>
            <a:r>
              <a:rPr lang="he-IL" sz="3200" b="1" dirty="0"/>
              <a:t>תלמוד בבלי –נידה ל"א עמ' א'</a:t>
            </a:r>
          </a:p>
        </p:txBody>
      </p:sp>
      <p:sp>
        <p:nvSpPr>
          <p:cNvPr id="3" name="מציין מיקום תוכן 2"/>
          <p:cNvSpPr>
            <a:spLocks noGrp="1"/>
          </p:cNvSpPr>
          <p:nvPr>
            <p:ph sz="quarter" idx="13"/>
          </p:nvPr>
        </p:nvSpPr>
        <p:spPr>
          <a:xfrm>
            <a:off x="330199" y="2010383"/>
            <a:ext cx="11684001" cy="4795708"/>
          </a:xfrm>
          <a:solidFill>
            <a:srgbClr val="FFFF99"/>
          </a:solidFill>
        </p:spPr>
        <p:txBody>
          <a:bodyPr>
            <a:noAutofit/>
          </a:bodyPr>
          <a:lstStyle/>
          <a:p>
            <a:pPr algn="ctr"/>
            <a:r>
              <a:rPr lang="he-IL" sz="3600" b="1" dirty="0">
                <a:latin typeface="Bookshelf Symbol 7" panose="05010101010101010101" pitchFamily="2" charset="2"/>
              </a:rPr>
              <a:t>דָּרַשׁ רַב יוֹסֵף מַאי </a:t>
            </a:r>
            <a:r>
              <a:rPr lang="he-IL" sz="3600" b="1" dirty="0" err="1">
                <a:latin typeface="Bookshelf Symbol 7" panose="05010101010101010101" pitchFamily="2" charset="2"/>
              </a:rPr>
              <a:t>דִּכְתִיב</a:t>
            </a:r>
            <a:r>
              <a:rPr lang="he-IL" sz="3600" b="1" dirty="0">
                <a:latin typeface="Bookshelf Symbol 7" panose="05010101010101010101" pitchFamily="2" charset="2"/>
              </a:rPr>
              <a:t> </a:t>
            </a:r>
            <a:r>
              <a:rPr lang="he-IL" sz="3600" b="1" dirty="0">
                <a:solidFill>
                  <a:srgbClr val="FF0000"/>
                </a:solidFill>
                <a:latin typeface="Bookshelf Symbol 7" panose="05010101010101010101" pitchFamily="2" charset="2"/>
              </a:rPr>
              <a:t>"</a:t>
            </a:r>
            <a:r>
              <a:rPr lang="he-IL" sz="3600" b="1" dirty="0" err="1">
                <a:solidFill>
                  <a:srgbClr val="FF0000"/>
                </a:solidFill>
                <a:latin typeface="Bookshelf Symbol 7" panose="05010101010101010101" pitchFamily="2" charset="2"/>
              </a:rPr>
              <a:t>אוֹדְך</a:t>
            </a:r>
            <a:r>
              <a:rPr lang="he-IL" sz="3600" b="1" dirty="0">
                <a:solidFill>
                  <a:srgbClr val="FF0000"/>
                </a:solidFill>
                <a:latin typeface="Bookshelf Symbol 7" panose="05010101010101010101" pitchFamily="2" charset="2"/>
              </a:rPr>
              <a:t>ָ ה' כִּי אָנַפְתָּ בִּי יָשׁב אַפְּךָ וּתְנַחֲמֵנִי". </a:t>
            </a:r>
            <a:r>
              <a:rPr lang="he-IL" sz="3600" b="1" dirty="0">
                <a:latin typeface="Bookshelf Symbol 7" panose="05010101010101010101" pitchFamily="2" charset="2"/>
              </a:rPr>
              <a:t>בַּמֶּה הַכָּתוּב מְדַבֵּר? בִּשְׁנֵי בְּנֵי אָדָם שֶׁיָּצְאוּ לִסְחוֹרָה יָשַׁב לוֹ קוֹץ לְאֶחָד מֵהֶן. הִתְחִיל מְחָרֵף וּמְגַדֵּף. לְיָמִים שָׁמַע שֶׁטָּבְעָה סְפִינָתוֹ שֶׁל חֲבֵרוֹ בַּיָּם, הִתְחִיל מוֹדֶה וּמְשַׁבֵּחַ. לְכָךְ נֶאֱמַר: "יָשׁב אַפְּךָ וּתְנַחֲמֵנִי" וְהַיְנוּ </a:t>
            </a:r>
            <a:r>
              <a:rPr lang="he-IL" sz="3600" b="1" dirty="0" err="1">
                <a:latin typeface="Bookshelf Symbol 7" panose="05010101010101010101" pitchFamily="2" charset="2"/>
              </a:rPr>
              <a:t>דְּאָמַר</a:t>
            </a:r>
            <a:r>
              <a:rPr lang="he-IL" sz="3600" b="1" dirty="0">
                <a:latin typeface="Bookshelf Symbol 7" panose="05010101010101010101" pitchFamily="2" charset="2"/>
              </a:rPr>
              <a:t> רַבִּי אֶלְעָזָר מַאי </a:t>
            </a:r>
            <a:r>
              <a:rPr lang="he-IL" sz="3600" b="1" dirty="0" err="1">
                <a:latin typeface="Bookshelf Symbol 7" panose="05010101010101010101" pitchFamily="2" charset="2"/>
              </a:rPr>
              <a:t>דִּכְתִיב</a:t>
            </a:r>
            <a:r>
              <a:rPr lang="he-IL" sz="3600" b="1" dirty="0">
                <a:latin typeface="Bookshelf Symbol 7" panose="05010101010101010101" pitchFamily="2" charset="2"/>
              </a:rPr>
              <a:t> "עֹשֵׂה נִפְלָאוֹת (גְּדוֹלוֹת) לְבַדּוֹ וּבָרוּךְ שֵׁם כְּבוֹדוֹ לְעוֹלָם", </a:t>
            </a:r>
            <a:r>
              <a:rPr lang="he-IL" sz="3600" b="1" dirty="0" err="1">
                <a:latin typeface="Bookshelf Symbol 7" panose="05010101010101010101" pitchFamily="2" charset="2"/>
              </a:rPr>
              <a:t>אֲפִלּו</a:t>
            </a:r>
            <a:r>
              <a:rPr lang="he-IL" sz="3600" b="1" dirty="0">
                <a:latin typeface="Bookshelf Symbol 7" panose="05010101010101010101" pitchFamily="2" charset="2"/>
              </a:rPr>
              <a:t>ּ בַּעַל הַנֵּס אֵינוֹ מַכִּיר בְּנִסּוֹ.</a:t>
            </a:r>
          </a:p>
        </p:txBody>
      </p:sp>
      <p:sp>
        <p:nvSpPr>
          <p:cNvPr id="4" name="כותרת 1"/>
          <p:cNvSpPr txBox="1">
            <a:spLocks/>
          </p:cNvSpPr>
          <p:nvPr/>
        </p:nvSpPr>
        <p:spPr>
          <a:xfrm>
            <a:off x="3416301" y="98926"/>
            <a:ext cx="8597900" cy="854683"/>
          </a:xfrm>
          <a:prstGeom prst="rect">
            <a:avLst/>
          </a:prstGeom>
          <a:solidFill>
            <a:srgbClr val="FFFF00"/>
          </a:solidFill>
        </p:spPr>
        <p:txBody>
          <a:bodyPr vert="horz" lIns="91440" tIns="45720" rIns="91440" bIns="45720" rtlCol="0" anchor="ctr">
            <a:normAutofit fontScale="92500"/>
          </a:bodyPr>
          <a:lst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he-IL" sz="4000" b="1" dirty="0"/>
              <a:t>ב. ראיית המכלול ולא רק את המציאות העכשווית </a:t>
            </a:r>
          </a:p>
        </p:txBody>
      </p:sp>
    </p:spTree>
    <p:extLst>
      <p:ext uri="{BB962C8B-B14F-4D97-AF65-F5344CB8AC3E}">
        <p14:creationId xmlns:p14="http://schemas.microsoft.com/office/powerpoint/2010/main" val="324436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פיצוץ 1 3"/>
          <p:cNvSpPr/>
          <p:nvPr/>
        </p:nvSpPr>
        <p:spPr>
          <a:xfrm>
            <a:off x="0" y="0"/>
            <a:ext cx="12170065" cy="685800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w="0"/>
              <a:solidFill>
                <a:schemeClr val="tx1"/>
              </a:solidFill>
              <a:effectLst>
                <a:outerShdw blurRad="38100" dist="19050" dir="2700000" algn="tl" rotWithShape="0">
                  <a:schemeClr val="dk1">
                    <a:alpha val="40000"/>
                  </a:schemeClr>
                </a:outerShdw>
              </a:effectLst>
            </a:endParaRPr>
          </a:p>
        </p:txBody>
      </p:sp>
      <p:sp>
        <p:nvSpPr>
          <p:cNvPr id="6" name="מלבן 5"/>
          <p:cNvSpPr/>
          <p:nvPr/>
        </p:nvSpPr>
        <p:spPr>
          <a:xfrm>
            <a:off x="1292248" y="2306935"/>
            <a:ext cx="9422772" cy="1754326"/>
          </a:xfrm>
          <a:prstGeom prst="rect">
            <a:avLst/>
          </a:prstGeom>
          <a:noFill/>
        </p:spPr>
        <p:txBody>
          <a:bodyPr wrap="none" lIns="91440" tIns="45720" rIns="91440" bIns="45720">
            <a:spAutoFit/>
          </a:bodyPr>
          <a:lstStyle/>
          <a:p>
            <a:pPr algn="ctr"/>
            <a:r>
              <a:rPr lang="he-IL" sz="5400" b="1" dirty="0">
                <a:ln w="0"/>
                <a:solidFill>
                  <a:srgbClr val="FF0000"/>
                </a:solidFill>
              </a:rPr>
              <a:t>מהו הבסיס </a:t>
            </a:r>
            <a:r>
              <a:rPr lang="he-IL" sz="5400" b="1" dirty="0" err="1">
                <a:ln w="0"/>
                <a:solidFill>
                  <a:srgbClr val="FF0000"/>
                </a:solidFill>
              </a:rPr>
              <a:t>האמוני</a:t>
            </a:r>
            <a:r>
              <a:rPr lang="he-IL" sz="5400" b="1" dirty="0">
                <a:ln w="0"/>
                <a:solidFill>
                  <a:srgbClr val="FF0000"/>
                </a:solidFill>
              </a:rPr>
              <a:t> שנדרש מאדם</a:t>
            </a:r>
          </a:p>
          <a:p>
            <a:pPr algn="ctr"/>
            <a:r>
              <a:rPr lang="he-IL" sz="5400" b="1" dirty="0">
                <a:ln w="0"/>
                <a:solidFill>
                  <a:srgbClr val="FF0000"/>
                </a:solidFill>
              </a:rPr>
              <a:t> כדי להודות על צרה?</a:t>
            </a:r>
            <a:endParaRPr lang="he-IL" sz="5400" b="1" cap="none" spc="0" dirty="0">
              <a:ln w="0"/>
              <a:solidFill>
                <a:srgbClr val="FF0000"/>
              </a:solidFill>
            </a:endParaRPr>
          </a:p>
        </p:txBody>
      </p:sp>
    </p:spTree>
    <p:extLst>
      <p:ext uri="{BB962C8B-B14F-4D97-AF65-F5344CB8AC3E}">
        <p14:creationId xmlns:p14="http://schemas.microsoft.com/office/powerpoint/2010/main" val="5591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93737" y="1460500"/>
            <a:ext cx="5575926" cy="457199"/>
          </a:xfrm>
          <a:solidFill>
            <a:schemeClr val="accent1">
              <a:lumMod val="60000"/>
              <a:lumOff val="40000"/>
            </a:schemeClr>
          </a:solidFill>
        </p:spPr>
        <p:txBody>
          <a:bodyPr>
            <a:normAutofit fontScale="90000"/>
          </a:bodyPr>
          <a:lstStyle/>
          <a:p>
            <a:r>
              <a:rPr lang="he-IL" b="1" dirty="0"/>
              <a:t>מדרש </a:t>
            </a:r>
            <a:r>
              <a:rPr lang="he-IL" b="1" dirty="0" err="1"/>
              <a:t>תנחומא</a:t>
            </a:r>
            <a:r>
              <a:rPr lang="he-IL" b="1" dirty="0"/>
              <a:t> , וירא, אות כ'</a:t>
            </a:r>
          </a:p>
        </p:txBody>
      </p:sp>
      <p:sp>
        <p:nvSpPr>
          <p:cNvPr id="3" name="מציין מיקום תוכן 2"/>
          <p:cNvSpPr>
            <a:spLocks noGrp="1"/>
          </p:cNvSpPr>
          <p:nvPr>
            <p:ph sz="quarter" idx="13"/>
          </p:nvPr>
        </p:nvSpPr>
        <p:spPr>
          <a:xfrm>
            <a:off x="241300" y="2095499"/>
            <a:ext cx="11480800" cy="4584701"/>
          </a:xfrm>
          <a:solidFill>
            <a:srgbClr val="FFFF99"/>
          </a:solidFill>
        </p:spPr>
        <p:txBody>
          <a:bodyPr>
            <a:noAutofit/>
          </a:bodyPr>
          <a:lstStyle/>
          <a:p>
            <a:pPr marL="0" indent="0" algn="ctr">
              <a:lnSpc>
                <a:spcPct val="150000"/>
              </a:lnSpc>
              <a:spcBef>
                <a:spcPts val="0"/>
              </a:spcBef>
              <a:buNone/>
            </a:pPr>
            <a:r>
              <a:rPr lang="he-IL" sz="2400" b="1" dirty="0"/>
              <a:t>ה' צַדִּיק יִבְחַן.</a:t>
            </a:r>
            <a:r>
              <a:rPr lang="he-IL" sz="2400" dirty="0"/>
              <a:t> (תהלים יא)</a:t>
            </a:r>
            <a:endParaRPr lang="en-US" sz="2400" dirty="0"/>
          </a:p>
          <a:p>
            <a:pPr marL="0" indent="0" algn="ctr">
              <a:lnSpc>
                <a:spcPct val="150000"/>
              </a:lnSpc>
              <a:spcBef>
                <a:spcPts val="0"/>
              </a:spcBef>
              <a:buNone/>
            </a:pPr>
            <a:r>
              <a:rPr lang="he-IL" sz="2400" dirty="0"/>
              <a:t>אָמַר רַבִּי יוֹנָה </a:t>
            </a:r>
            <a:r>
              <a:rPr lang="he-IL" sz="2400" b="1" dirty="0">
                <a:solidFill>
                  <a:srgbClr val="FF0000"/>
                </a:solidFill>
              </a:rPr>
              <a:t>הַפִּשְׁתָּן הַזֶּה כָּל זְמַן שֶׁאַתָּה כּוֹתֵשׁ עָלָיו מִשְׁתַּבַּחַת</a:t>
            </a:r>
            <a:r>
              <a:rPr lang="he-IL" sz="2400" b="1" dirty="0"/>
              <a:t>.</a:t>
            </a:r>
            <a:r>
              <a:rPr lang="he-IL" sz="2400" dirty="0"/>
              <a:t> אֵימָתַי? כְּשֶׁהוּא יָפֶה אֲבָל כְּשֶׁהוּא רַע אַתָּה כּוֹתֵשׁ עָלָיו וְהוּא מִתְפַּקֵּעַ. כָּךְ אֵין הַקָּדוֹשׁ בָּרוּךְ הוּא מְנַסֶּה אֶלָּא לְצַדִּיקִים.</a:t>
            </a:r>
            <a:endParaRPr lang="en-US" sz="2400" dirty="0"/>
          </a:p>
          <a:p>
            <a:pPr marL="0" indent="0" algn="ctr">
              <a:lnSpc>
                <a:spcPct val="150000"/>
              </a:lnSpc>
              <a:spcBef>
                <a:spcPts val="0"/>
              </a:spcBef>
              <a:buNone/>
            </a:pPr>
            <a:r>
              <a:rPr lang="he-IL" sz="2400" dirty="0"/>
              <a:t>אָמַר רַבִּי יְהוּדָה בַּר שָׁלוֹם </a:t>
            </a:r>
            <a:r>
              <a:rPr lang="he-IL" sz="2400" b="1" dirty="0">
                <a:solidFill>
                  <a:srgbClr val="FF0000"/>
                </a:solidFill>
              </a:rPr>
              <a:t>הַיּוֹצֵר הַזֶּה אֵינוֹ מַקִּישׁ עַל כְּלִי וְקַנְקַן רָעוּעַ שֶׁלֹּא יִשָּׁבֵר. וּבְמַה הוּא מַקִּישׁ? – עַל הַבָּרִיא. </a:t>
            </a:r>
            <a:r>
              <a:rPr lang="he-IL" sz="2400" dirty="0"/>
              <a:t>כָּךְ אֵין הקב"ה מְנַסֶּה לִרְשָׁעִים אֶלָּא לַצַּדִּיקִים שֶׁנֶּאֱמַר "ה' צַדִּיק יִבְחַן".</a:t>
            </a:r>
            <a:endParaRPr lang="en-US" sz="2400" dirty="0"/>
          </a:p>
          <a:p>
            <a:pPr marL="0" indent="0" algn="ctr">
              <a:lnSpc>
                <a:spcPct val="150000"/>
              </a:lnSpc>
              <a:spcBef>
                <a:spcPts val="0"/>
              </a:spcBef>
              <a:buNone/>
            </a:pPr>
            <a:r>
              <a:rPr lang="he-IL" sz="2400" dirty="0"/>
              <a:t>אָמַר רַבִּי אֶלְעָזָר מָשָׁל לְמַה הַדָּבָר דּוֹמֶה? לְבַעַל הַבַּיִת שֶׁיֵּשׁ לוֹ שְׁתֵּי פָּרוֹת אַחַת </a:t>
            </a:r>
            <a:r>
              <a:rPr lang="he-IL" sz="2400" dirty="0" err="1"/>
              <a:t>כֹּחָה</a:t>
            </a:r>
            <a:r>
              <a:rPr lang="he-IL" sz="2400" dirty="0"/>
              <a:t>ּ יָפֶה וְאַחַת </a:t>
            </a:r>
            <a:r>
              <a:rPr lang="he-IL" sz="2400" dirty="0" err="1"/>
              <a:t>כֹּחָה</a:t>
            </a:r>
            <a:r>
              <a:rPr lang="he-IL" sz="2400" dirty="0"/>
              <a:t>ּ רַע.</a:t>
            </a:r>
            <a:r>
              <a:rPr lang="he-IL" sz="2400" b="1" dirty="0"/>
              <a:t> </a:t>
            </a:r>
            <a:r>
              <a:rPr lang="he-IL" sz="2400" b="1" dirty="0">
                <a:solidFill>
                  <a:srgbClr val="FF0000"/>
                </a:solidFill>
              </a:rPr>
              <a:t>עַל מִי הוּא מַטִּיל אֶת הָעֹל לֹא עַל אוֹתָהּ שֶׁכֹּחָהּ יָפֶה?! הֱוֵי אוֹמֵר ה' צַדִּיק יִבְחַן.</a:t>
            </a:r>
            <a:endParaRPr lang="en-US" sz="2400" dirty="0">
              <a:solidFill>
                <a:srgbClr val="FF0000"/>
              </a:solidFill>
            </a:endParaRPr>
          </a:p>
          <a:p>
            <a:pPr marL="0" indent="0" algn="ctr">
              <a:lnSpc>
                <a:spcPct val="150000"/>
              </a:lnSpc>
              <a:spcBef>
                <a:spcPts val="0"/>
              </a:spcBef>
              <a:buNone/>
            </a:pPr>
            <a:r>
              <a:rPr lang="he-IL" sz="2400" dirty="0"/>
              <a:t>לְכָךְ נֶאֱמַר </a:t>
            </a:r>
            <a:r>
              <a:rPr lang="he-IL" sz="2400" dirty="0" err="1"/>
              <a:t>וְהָאֱלֹהִים</a:t>
            </a:r>
            <a:r>
              <a:rPr lang="he-IL" sz="2400" dirty="0"/>
              <a:t> נִסָּה אֶת אַבְרָהָם:</a:t>
            </a:r>
          </a:p>
        </p:txBody>
      </p:sp>
      <p:sp>
        <p:nvSpPr>
          <p:cNvPr id="4" name="מלבן 3"/>
          <p:cNvSpPr/>
          <p:nvPr/>
        </p:nvSpPr>
        <p:spPr>
          <a:xfrm>
            <a:off x="554061" y="238397"/>
            <a:ext cx="11391900" cy="673582"/>
          </a:xfrm>
          <a:prstGeom prst="rect">
            <a:avLst/>
          </a:prstGeom>
          <a:solidFill>
            <a:srgbClr val="FFFF00"/>
          </a:solidFill>
        </p:spPr>
        <p:txBody>
          <a:bodyPr wrap="square">
            <a:spAutoFit/>
          </a:bodyPr>
          <a:lstStyle/>
          <a:p>
            <a:pPr marL="147320" algn="just" rtl="1">
              <a:lnSpc>
                <a:spcPct val="150000"/>
              </a:lnSpc>
              <a:spcAft>
                <a:spcPts val="0"/>
              </a:spcAft>
            </a:pPr>
            <a:r>
              <a:rPr lang="he-IL" sz="2800" b="1" dirty="0">
                <a:latin typeface="Garamond" panose="02020404030301010803" pitchFamily="18" charset="0"/>
                <a:ea typeface="Times New Roman" panose="02020603050405020304" pitchFamily="18" charset="0"/>
              </a:rPr>
              <a:t>ג. הקב"ה מעמיד בניסיון רק אנשים בעלי כוחות נפש שיכולים לעמוד בניסיון.</a:t>
            </a:r>
            <a:endParaRPr lang="en-US" dirty="0">
              <a:effectLst/>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2627211394"/>
      </p:ext>
    </p:extLst>
  </p:cSld>
  <p:clrMapOvr>
    <a:masterClrMapping/>
  </p:clrMapOvr>
</p:sld>
</file>

<file path=ppt/theme/theme1.xml><?xml version="1.0" encoding="utf-8"?>
<a:theme xmlns:a="http://schemas.openxmlformats.org/drawingml/2006/main" name="טיפה">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טיפה</Template>
  <TotalTime>1699</TotalTime>
  <Words>4043</Words>
  <Application>Microsoft Office PowerPoint</Application>
  <PresentationFormat>מסך רחב</PresentationFormat>
  <Paragraphs>275</Paragraphs>
  <Slides>39</Slides>
  <Notes>24</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39</vt:i4>
      </vt:variant>
    </vt:vector>
  </HeadingPairs>
  <TitlesOfParts>
    <vt:vector size="49" baseType="lpstr">
      <vt:lpstr>Arial</vt:lpstr>
      <vt:lpstr>Bookshelf Symbol 7</vt:lpstr>
      <vt:lpstr>Calibri</vt:lpstr>
      <vt:lpstr>David</vt:lpstr>
      <vt:lpstr>Garamond</vt:lpstr>
      <vt:lpstr>Guttman Drogolin</vt:lpstr>
      <vt:lpstr>Guttman Yad-Brush</vt:lpstr>
      <vt:lpstr>Tw Cen MT</vt:lpstr>
      <vt:lpstr>Wingdings</vt:lpstr>
      <vt:lpstr>טיפה</vt:lpstr>
      <vt:lpstr>דרכי התמודדות של אדם  מאמין עם משבר   (עמודים 144-155)</vt:lpstr>
      <vt:lpstr>א.  הטוב והרע מאת ה' ותכליתם לטוב</vt:lpstr>
      <vt:lpstr>מצגת של PowerPoint‏</vt:lpstr>
      <vt:lpstr>פירוש המלבי"ם לספר דברים פרק ו' פסוק ד'  "שמע ישראל"</vt:lpstr>
      <vt:lpstr>מצגת של PowerPoint‏</vt:lpstr>
      <vt:lpstr>מצגת של PowerPoint‏</vt:lpstr>
      <vt:lpstr>תלמוד בבלי –נידה ל"א עמ' א'</vt:lpstr>
      <vt:lpstr>מצגת של PowerPoint‏</vt:lpstr>
      <vt:lpstr>מדרש תנחומא , וירא, אות כ'</vt:lpstr>
      <vt:lpstr>מצגת של PowerPoint‏</vt:lpstr>
      <vt:lpstr>מצגת של PowerPoint‏</vt:lpstr>
      <vt:lpstr>מצגת של PowerPoint‏</vt:lpstr>
      <vt:lpstr>מצגת של PowerPoint‏</vt:lpstr>
      <vt:lpstr>מצגת של PowerPoint‏</vt:lpstr>
      <vt:lpstr>ר' יהודה הלוי – "הכוזרי", מאמר שלישי, סעיף י"א </vt:lpstr>
      <vt:lpstr>מצגת של PowerPoint‏</vt:lpstr>
      <vt:lpstr>מצגת של PowerPoint‏</vt:lpstr>
      <vt:lpstr>מצגת של PowerPoint‏</vt:lpstr>
      <vt:lpstr>מצגת של PowerPoint‏</vt:lpstr>
      <vt:lpstr>מצגת של PowerPoint‏</vt:lpstr>
      <vt:lpstr>מצגת של PowerPoint‏</vt:lpstr>
      <vt:lpstr>רמב"ם – מורה נבוכים , חלק שלישי , פרק י"ב </vt:lpstr>
      <vt:lpstr>הסיבה לטעות זו</vt:lpstr>
      <vt:lpstr>התבוננות נכונה על המציאות </vt:lpstr>
      <vt:lpstr>מצגת של PowerPoint‏</vt:lpstr>
      <vt:lpstr>מצגת של PowerPoint‏</vt:lpstr>
      <vt:lpstr>מצגת של PowerPoint‏</vt:lpstr>
      <vt:lpstr>מצגת של PowerPoint‏</vt:lpstr>
      <vt:lpstr>הרב דב יוסף סולוביצי'ק –"קול דודי דופק", איש האמונה עמ' 65-71</vt:lpstr>
      <vt:lpstr>מצגת של PowerPoint‏</vt:lpstr>
      <vt:lpstr>מצגת של PowerPoint‏</vt:lpstr>
      <vt:lpstr>כיצד כל אחד מ"האישים" מתמודד עם הרוע בעולם?</vt:lpstr>
      <vt:lpstr>מצגת של PowerPoint‏</vt:lpstr>
      <vt:lpstr>משל השטיח </vt:lpstr>
      <vt:lpstr>הערות הרב סולובצ'יק על דרכו של בן הייעוד:</vt:lpstr>
      <vt:lpstr>מצגת של PowerPoint‏</vt:lpstr>
      <vt:lpstr>טבלת סיכום דרכי התמודדות עם משברים</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דרכי התמודדות של אדם  מאמין עם משבר   (עמודים 144-155)</dc:title>
  <dc:creator>נריה בן סבו</dc:creator>
  <cp:lastModifiedBy>user</cp:lastModifiedBy>
  <cp:revision>46</cp:revision>
  <dcterms:created xsi:type="dcterms:W3CDTF">2020-10-31T18:22:34Z</dcterms:created>
  <dcterms:modified xsi:type="dcterms:W3CDTF">2023-11-06T08:06:10Z</dcterms:modified>
</cp:coreProperties>
</file>