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61" r:id="rId2"/>
    <p:sldId id="259" r:id="rId3"/>
    <p:sldId id="262" r:id="rId4"/>
    <p:sldId id="256" r:id="rId5"/>
    <p:sldId id="260" r:id="rId6"/>
    <p:sldId id="257" r:id="rId7"/>
    <p:sldId id="258" r:id="rId8"/>
    <p:sldId id="263" r:id="rId9"/>
    <p:sldId id="264" r:id="rId10"/>
  </p:sldIdLst>
  <p:sldSz cx="12192000" cy="6858000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5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63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F9C9D1F8-1251-4CC4-A269-4600611FBFE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כותרת משנה 2">
            <a:extLst>
              <a:ext uri="{FF2B5EF4-FFF2-40B4-BE49-F238E27FC236}">
                <a16:creationId xmlns:a16="http://schemas.microsoft.com/office/drawing/2014/main" id="{437CF086-8ECD-4AF4-B2F3-7E463695A9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/>
              <a:t>לחץ כדי לערוך סגנון כותרת משנה של תבנית בסיס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F5A6DCF7-3FA5-432B-8536-C5BF6E7214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8B57D-382F-4347-A573-137FC06CCE41}" type="datetimeFigureOut">
              <a:rPr lang="he-IL" smtClean="0"/>
              <a:t>י"ד/חשון/תשפ"ד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DE1665B9-6D3F-4D86-8B37-07E82FB24B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FE348C99-64F1-4C1A-9D33-385EE55322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50FD3-92CF-477E-BB96-2441B75CCD7B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9481244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F93DD095-48EE-4ECC-BFDE-79BD91EFD9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>
            <a:extLst>
              <a:ext uri="{FF2B5EF4-FFF2-40B4-BE49-F238E27FC236}">
                <a16:creationId xmlns:a16="http://schemas.microsoft.com/office/drawing/2014/main" id="{7A7A9B46-232E-4AA9-A0F7-58680A5A547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F6B06501-6C7D-40F4-AC6D-86C10D9109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8B57D-382F-4347-A573-137FC06CCE41}" type="datetimeFigureOut">
              <a:rPr lang="he-IL" smtClean="0"/>
              <a:t>י"ד/חשון/תשפ"ד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94C34F90-AA45-428F-B4E5-9AF953C30A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BF6F0C05-F31A-40D3-A8F6-CCDF7E8531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50FD3-92CF-477E-BB96-2441B75CCD7B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4693187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>
            <a:extLst>
              <a:ext uri="{FF2B5EF4-FFF2-40B4-BE49-F238E27FC236}">
                <a16:creationId xmlns:a16="http://schemas.microsoft.com/office/drawing/2014/main" id="{30E9B0E6-DD14-47C6-A648-0969E7C91C1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>
            <a:extLst>
              <a:ext uri="{FF2B5EF4-FFF2-40B4-BE49-F238E27FC236}">
                <a16:creationId xmlns:a16="http://schemas.microsoft.com/office/drawing/2014/main" id="{261E472D-F37F-4004-AC78-4C8AA4916A0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0C48A7E5-CF60-46E3-AB1F-FAFD3671D2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8B57D-382F-4347-A573-137FC06CCE41}" type="datetimeFigureOut">
              <a:rPr lang="he-IL" smtClean="0"/>
              <a:t>י"ד/חשון/תשפ"ד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84A1D044-E3A2-4435-9108-A396ABEDF3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3E760E0E-D569-49F5-855E-F80ED48B9C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50FD3-92CF-477E-BB96-2441B75CCD7B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7434925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3E1E7FDA-2D2C-4EA5-99C4-18CA29B1A7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0D4D75E3-5CA1-404B-93A9-58BBE36A81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56B7EAD7-7A44-42C6-B3EE-80E0A6C32B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8B57D-382F-4347-A573-137FC06CCE41}" type="datetimeFigureOut">
              <a:rPr lang="he-IL" smtClean="0"/>
              <a:t>י"ד/חשון/תשפ"ד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939682F2-0D75-4E3A-B3BA-434A506D82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6A2F1A48-B33F-458A-B325-E95CACA091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50FD3-92CF-477E-BB96-2441B75CCD7B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2896461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71383260-8987-47B6-9D2C-6B3E14011B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>
            <a:extLst>
              <a:ext uri="{FF2B5EF4-FFF2-40B4-BE49-F238E27FC236}">
                <a16:creationId xmlns:a16="http://schemas.microsoft.com/office/drawing/2014/main" id="{242B9FC6-15F7-4D41-ACC9-A9478C1D29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CE6CC7A7-DC5D-46D9-A3FA-FDD085F433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8B57D-382F-4347-A573-137FC06CCE41}" type="datetimeFigureOut">
              <a:rPr lang="he-IL" smtClean="0"/>
              <a:t>י"ד/חשון/תשפ"ד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9D0F8C15-1D2F-40C2-A795-B3679EADF8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E2C667D9-E88D-4221-9F86-53686C19E8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50FD3-92CF-477E-BB96-2441B75CCD7B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8216572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34679002-39AC-4AFB-A457-43C860C122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A2B8C3DD-925C-488F-AEA0-0AB98A3F1E0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תוכן 3">
            <a:extLst>
              <a:ext uri="{FF2B5EF4-FFF2-40B4-BE49-F238E27FC236}">
                <a16:creationId xmlns:a16="http://schemas.microsoft.com/office/drawing/2014/main" id="{4C1169D1-69F0-4F9C-8325-C212A074E26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של תאריך 4">
            <a:extLst>
              <a:ext uri="{FF2B5EF4-FFF2-40B4-BE49-F238E27FC236}">
                <a16:creationId xmlns:a16="http://schemas.microsoft.com/office/drawing/2014/main" id="{2B746A86-E486-4F84-9042-41144AE081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8B57D-382F-4347-A573-137FC06CCE41}" type="datetimeFigureOut">
              <a:rPr lang="he-IL" smtClean="0"/>
              <a:t>י"ד/חשון/תשפ"ד</a:t>
            </a:fld>
            <a:endParaRPr lang="he-IL"/>
          </a:p>
        </p:txBody>
      </p:sp>
      <p:sp>
        <p:nvSpPr>
          <p:cNvPr id="6" name="מציין מיקום של כותרת תחתונה 5">
            <a:extLst>
              <a:ext uri="{FF2B5EF4-FFF2-40B4-BE49-F238E27FC236}">
                <a16:creationId xmlns:a16="http://schemas.microsoft.com/office/drawing/2014/main" id="{95F8E786-4EC2-48E7-8D39-E698489382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>
            <a:extLst>
              <a:ext uri="{FF2B5EF4-FFF2-40B4-BE49-F238E27FC236}">
                <a16:creationId xmlns:a16="http://schemas.microsoft.com/office/drawing/2014/main" id="{DEC45BC7-B0F4-45AD-B3B4-5848892DBA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50FD3-92CF-477E-BB96-2441B75CCD7B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657229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F482194A-E5B7-4712-A1F0-A6FB3047A9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>
            <a:extLst>
              <a:ext uri="{FF2B5EF4-FFF2-40B4-BE49-F238E27FC236}">
                <a16:creationId xmlns:a16="http://schemas.microsoft.com/office/drawing/2014/main" id="{173173AC-BA52-45E5-A261-1BD0897D51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תוכן 3">
            <a:extLst>
              <a:ext uri="{FF2B5EF4-FFF2-40B4-BE49-F238E27FC236}">
                <a16:creationId xmlns:a16="http://schemas.microsoft.com/office/drawing/2014/main" id="{B8C4EAFC-5BE9-4E41-8FFF-E1C846E93A9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טקסט 4">
            <a:extLst>
              <a:ext uri="{FF2B5EF4-FFF2-40B4-BE49-F238E27FC236}">
                <a16:creationId xmlns:a16="http://schemas.microsoft.com/office/drawing/2014/main" id="{545B2DED-20EB-4CA6-8D3F-24C4090868F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מציין מיקום תוכן 5">
            <a:extLst>
              <a:ext uri="{FF2B5EF4-FFF2-40B4-BE49-F238E27FC236}">
                <a16:creationId xmlns:a16="http://schemas.microsoft.com/office/drawing/2014/main" id="{D48F0624-9ACD-4457-BE7F-54F559B86B8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7" name="מציין מיקום של תאריך 6">
            <a:extLst>
              <a:ext uri="{FF2B5EF4-FFF2-40B4-BE49-F238E27FC236}">
                <a16:creationId xmlns:a16="http://schemas.microsoft.com/office/drawing/2014/main" id="{564826DA-A234-48E9-BF16-9FF5320E50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8B57D-382F-4347-A573-137FC06CCE41}" type="datetimeFigureOut">
              <a:rPr lang="he-IL" smtClean="0"/>
              <a:t>י"ד/חשון/תשפ"ד</a:t>
            </a:fld>
            <a:endParaRPr lang="he-IL"/>
          </a:p>
        </p:txBody>
      </p:sp>
      <p:sp>
        <p:nvSpPr>
          <p:cNvPr id="8" name="מציין מיקום של כותרת תחתונה 7">
            <a:extLst>
              <a:ext uri="{FF2B5EF4-FFF2-40B4-BE49-F238E27FC236}">
                <a16:creationId xmlns:a16="http://schemas.microsoft.com/office/drawing/2014/main" id="{BDFF00EE-5F8D-4C7B-9C3D-B40C791B12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>
            <a:extLst>
              <a:ext uri="{FF2B5EF4-FFF2-40B4-BE49-F238E27FC236}">
                <a16:creationId xmlns:a16="http://schemas.microsoft.com/office/drawing/2014/main" id="{58CA7D74-BAF4-4701-AA22-6AA2C434BC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50FD3-92CF-477E-BB96-2441B75CCD7B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5363003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32A9D499-D9ED-42FB-8382-23EA218655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אריך 2">
            <a:extLst>
              <a:ext uri="{FF2B5EF4-FFF2-40B4-BE49-F238E27FC236}">
                <a16:creationId xmlns:a16="http://schemas.microsoft.com/office/drawing/2014/main" id="{8FBF59D2-D1CB-4E79-A352-B944CBC603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8B57D-382F-4347-A573-137FC06CCE41}" type="datetimeFigureOut">
              <a:rPr lang="he-IL" smtClean="0"/>
              <a:t>י"ד/חשון/תשפ"ד</a:t>
            </a:fld>
            <a:endParaRPr lang="he-IL"/>
          </a:p>
        </p:txBody>
      </p:sp>
      <p:sp>
        <p:nvSpPr>
          <p:cNvPr id="4" name="מציין מיקום של כותרת תחתונה 3">
            <a:extLst>
              <a:ext uri="{FF2B5EF4-FFF2-40B4-BE49-F238E27FC236}">
                <a16:creationId xmlns:a16="http://schemas.microsoft.com/office/drawing/2014/main" id="{E5215539-20D1-4893-A9FF-869F4B5F19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>
            <a:extLst>
              <a:ext uri="{FF2B5EF4-FFF2-40B4-BE49-F238E27FC236}">
                <a16:creationId xmlns:a16="http://schemas.microsoft.com/office/drawing/2014/main" id="{07921E19-A462-443D-809C-3D45807A12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50FD3-92CF-477E-BB96-2441B75CCD7B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8131266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>
            <a:extLst>
              <a:ext uri="{FF2B5EF4-FFF2-40B4-BE49-F238E27FC236}">
                <a16:creationId xmlns:a16="http://schemas.microsoft.com/office/drawing/2014/main" id="{C2CA2A66-487E-4385-91FF-117F38D4B6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8B57D-382F-4347-A573-137FC06CCE41}" type="datetimeFigureOut">
              <a:rPr lang="he-IL" smtClean="0"/>
              <a:t>י"ד/חשון/תשפ"ד</a:t>
            </a:fld>
            <a:endParaRPr lang="he-IL"/>
          </a:p>
        </p:txBody>
      </p:sp>
      <p:sp>
        <p:nvSpPr>
          <p:cNvPr id="3" name="מציין מיקום של כותרת תחתונה 2">
            <a:extLst>
              <a:ext uri="{FF2B5EF4-FFF2-40B4-BE49-F238E27FC236}">
                <a16:creationId xmlns:a16="http://schemas.microsoft.com/office/drawing/2014/main" id="{82465FB7-1F0E-4A62-8945-F14BB2FB40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13B0A751-CAD3-44EF-A1A9-DE8391F250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50FD3-92CF-477E-BB96-2441B75CCD7B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6138571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6E4A55D5-97A7-4C0F-B206-3BF5368D84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9385CF00-DFCF-4627-89C0-C6F0A877E7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טקסט 3">
            <a:extLst>
              <a:ext uri="{FF2B5EF4-FFF2-40B4-BE49-F238E27FC236}">
                <a16:creationId xmlns:a16="http://schemas.microsoft.com/office/drawing/2014/main" id="{8581F036-FDD8-4521-BF9F-2A646B30D1B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>
            <a:extLst>
              <a:ext uri="{FF2B5EF4-FFF2-40B4-BE49-F238E27FC236}">
                <a16:creationId xmlns:a16="http://schemas.microsoft.com/office/drawing/2014/main" id="{E0CF7E24-0BC9-44FE-8617-65BC371E5A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8B57D-382F-4347-A573-137FC06CCE41}" type="datetimeFigureOut">
              <a:rPr lang="he-IL" smtClean="0"/>
              <a:t>י"ד/חשון/תשפ"ד</a:t>
            </a:fld>
            <a:endParaRPr lang="he-IL"/>
          </a:p>
        </p:txBody>
      </p:sp>
      <p:sp>
        <p:nvSpPr>
          <p:cNvPr id="6" name="מציין מיקום של כותרת תחתונה 5">
            <a:extLst>
              <a:ext uri="{FF2B5EF4-FFF2-40B4-BE49-F238E27FC236}">
                <a16:creationId xmlns:a16="http://schemas.microsoft.com/office/drawing/2014/main" id="{2EAC2289-F5B0-4FA8-A65F-96E5120B32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>
            <a:extLst>
              <a:ext uri="{FF2B5EF4-FFF2-40B4-BE49-F238E27FC236}">
                <a16:creationId xmlns:a16="http://schemas.microsoft.com/office/drawing/2014/main" id="{C222DCAC-2FD5-4FF4-8807-8948AF4E83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50FD3-92CF-477E-BB96-2441B75CCD7B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1386823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FF5BA65A-661A-4CD3-BDA4-06966B3B5F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מונה 2">
            <a:extLst>
              <a:ext uri="{FF2B5EF4-FFF2-40B4-BE49-F238E27FC236}">
                <a16:creationId xmlns:a16="http://schemas.microsoft.com/office/drawing/2014/main" id="{DD9FEADF-638F-42EC-81A8-180D0D56CCD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>
            <a:extLst>
              <a:ext uri="{FF2B5EF4-FFF2-40B4-BE49-F238E27FC236}">
                <a16:creationId xmlns:a16="http://schemas.microsoft.com/office/drawing/2014/main" id="{9EB322A7-AF87-40EB-B1D6-1957B2BC899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>
            <a:extLst>
              <a:ext uri="{FF2B5EF4-FFF2-40B4-BE49-F238E27FC236}">
                <a16:creationId xmlns:a16="http://schemas.microsoft.com/office/drawing/2014/main" id="{893C063F-0DAC-44F9-AD0C-F6FF51A41E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8B57D-382F-4347-A573-137FC06CCE41}" type="datetimeFigureOut">
              <a:rPr lang="he-IL" smtClean="0"/>
              <a:t>י"ד/חשון/תשפ"ד</a:t>
            </a:fld>
            <a:endParaRPr lang="he-IL"/>
          </a:p>
        </p:txBody>
      </p:sp>
      <p:sp>
        <p:nvSpPr>
          <p:cNvPr id="6" name="מציין מיקום של כותרת תחתונה 5">
            <a:extLst>
              <a:ext uri="{FF2B5EF4-FFF2-40B4-BE49-F238E27FC236}">
                <a16:creationId xmlns:a16="http://schemas.microsoft.com/office/drawing/2014/main" id="{B19A3420-B0C9-4BC4-B619-A74ACDBA73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>
            <a:extLst>
              <a:ext uri="{FF2B5EF4-FFF2-40B4-BE49-F238E27FC236}">
                <a16:creationId xmlns:a16="http://schemas.microsoft.com/office/drawing/2014/main" id="{149FDD2E-5FBD-4C0F-8BFC-3B3EA96812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50FD3-92CF-477E-BB96-2441B75CCD7B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7967520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4000">
              <a:schemeClr val="bg1"/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rgbClr val="0070C0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>
            <a:extLst>
              <a:ext uri="{FF2B5EF4-FFF2-40B4-BE49-F238E27FC236}">
                <a16:creationId xmlns:a16="http://schemas.microsoft.com/office/drawing/2014/main" id="{5E9523DF-B42B-47D0-84B6-4B249E8810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>
            <a:extLst>
              <a:ext uri="{FF2B5EF4-FFF2-40B4-BE49-F238E27FC236}">
                <a16:creationId xmlns:a16="http://schemas.microsoft.com/office/drawing/2014/main" id="{BA98BE36-A51E-47CC-B03D-545BA2B226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C8CE084B-7BD6-4969-B55B-2CA0EC78E0D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78B57D-382F-4347-A573-137FC06CCE41}" type="datetimeFigureOut">
              <a:rPr lang="he-IL" smtClean="0"/>
              <a:t>י"ד/חשון/תשפ"ד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A6926060-D38C-45D2-825D-19C1FB78FBC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FAF4D8CC-3932-41E6-8715-BCD4786D1EC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550FD3-92CF-477E-BB96-2441B75CCD7B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0520260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4000">
              <a:schemeClr val="bg1"/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rgbClr val="0070C0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3AA70038-D513-4CE9-AD63-26220B31686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255520" y="441643"/>
            <a:ext cx="8046720" cy="1244917"/>
          </a:xfrm>
        </p:spPr>
        <p:txBody>
          <a:bodyPr/>
          <a:lstStyle/>
          <a:p>
            <a:r>
              <a:rPr lang="he-IL" dirty="0"/>
              <a:t>שלא לעשוק</a:t>
            </a:r>
            <a:br>
              <a:rPr lang="he-IL" dirty="0"/>
            </a:br>
            <a:r>
              <a:rPr lang="he-IL" sz="2400" dirty="0"/>
              <a:t>מצווה רכ"ח</a:t>
            </a:r>
            <a:endParaRPr lang="he-IL" dirty="0"/>
          </a:p>
        </p:txBody>
      </p:sp>
      <p:pic>
        <p:nvPicPr>
          <p:cNvPr id="4" name="תמונה 3">
            <a:extLst>
              <a:ext uri="{FF2B5EF4-FFF2-40B4-BE49-F238E27FC236}">
                <a16:creationId xmlns:a16="http://schemas.microsoft.com/office/drawing/2014/main" id="{3FCFD04C-3239-4DFA-BE98-9B90A219B6B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43538" y="2113279"/>
            <a:ext cx="9270683" cy="43030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20808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תיבת טקסט 1">
            <a:extLst>
              <a:ext uri="{FF2B5EF4-FFF2-40B4-BE49-F238E27FC236}">
                <a16:creationId xmlns:a16="http://schemas.microsoft.com/office/drawing/2014/main" id="{AB7C4C17-90A1-4914-9EB5-50BA98B313DB}"/>
              </a:ext>
            </a:extLst>
          </p:cNvPr>
          <p:cNvSpPr txBox="1"/>
          <p:nvPr/>
        </p:nvSpPr>
        <p:spPr>
          <a:xfrm>
            <a:off x="5776913" y="953244"/>
            <a:ext cx="5143500" cy="76944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4400" b="1" dirty="0"/>
              <a:t>הגדרת המצווה</a:t>
            </a:r>
          </a:p>
        </p:txBody>
      </p:sp>
      <p:sp>
        <p:nvSpPr>
          <p:cNvPr id="3" name="מלבן 2">
            <a:extLst>
              <a:ext uri="{FF2B5EF4-FFF2-40B4-BE49-F238E27FC236}">
                <a16:creationId xmlns:a16="http://schemas.microsoft.com/office/drawing/2014/main" id="{73E76F63-225A-4096-A701-54E0F0CB99A2}"/>
              </a:ext>
            </a:extLst>
          </p:cNvPr>
          <p:cNvSpPr/>
          <p:nvPr/>
        </p:nvSpPr>
        <p:spPr>
          <a:xfrm>
            <a:off x="2762250" y="2649810"/>
            <a:ext cx="8905875" cy="382905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he-IL" sz="2800" b="1" dirty="0"/>
              <a:t>שלא נחזיק במה שיהיה בידינו מזולתנו </a:t>
            </a:r>
            <a:r>
              <a:rPr lang="he-IL" sz="2800" dirty="0"/>
              <a:t>דרך אונס או דרך דחיה ורמאות, </a:t>
            </a:r>
          </a:p>
          <a:p>
            <a:pPr algn="ctr"/>
            <a:r>
              <a:rPr lang="he-IL" sz="2800" dirty="0"/>
              <a:t>כמו אנשי און שדוחים בני אדם לאמור להם </a:t>
            </a:r>
            <a:r>
              <a:rPr lang="he-IL" sz="2800" b="1" dirty="0"/>
              <a:t>לך ושוב </a:t>
            </a:r>
          </a:p>
          <a:p>
            <a:pPr algn="ctr"/>
            <a:r>
              <a:rPr lang="he-IL" sz="2800" dirty="0"/>
              <a:t>כדי לסבב </a:t>
            </a:r>
            <a:r>
              <a:rPr lang="he-IL" sz="2800" dirty="0" err="1"/>
              <a:t>שישאר</a:t>
            </a:r>
            <a:r>
              <a:rPr lang="he-IL" sz="2800" dirty="0"/>
              <a:t> להם מה שבידם מזולתם.</a:t>
            </a:r>
          </a:p>
        </p:txBody>
      </p:sp>
      <p:pic>
        <p:nvPicPr>
          <p:cNvPr id="6" name="תמונה 5">
            <a:extLst>
              <a:ext uri="{FF2B5EF4-FFF2-40B4-BE49-F238E27FC236}">
                <a16:creationId xmlns:a16="http://schemas.microsoft.com/office/drawing/2014/main" id="{C494693A-042D-46DD-B610-1361575AF25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3413" y="285750"/>
            <a:ext cx="5143500" cy="2368525"/>
          </a:xfrm>
          <a:prstGeom prst="rect">
            <a:avLst/>
          </a:prstGeom>
        </p:spPr>
      </p:pic>
      <p:sp>
        <p:nvSpPr>
          <p:cNvPr id="7" name="בועת דיבור: מלבן עם פינות מעוגלות 6">
            <a:extLst>
              <a:ext uri="{FF2B5EF4-FFF2-40B4-BE49-F238E27FC236}">
                <a16:creationId xmlns:a16="http://schemas.microsoft.com/office/drawing/2014/main" id="{201F7322-7450-46E2-915D-5E63CB9434D4}"/>
              </a:ext>
            </a:extLst>
          </p:cNvPr>
          <p:cNvSpPr/>
          <p:nvPr/>
        </p:nvSpPr>
        <p:spPr>
          <a:xfrm>
            <a:off x="4107657" y="2023020"/>
            <a:ext cx="2409825" cy="1253579"/>
          </a:xfrm>
          <a:prstGeom prst="wedgeRoundRectCallout">
            <a:avLst>
              <a:gd name="adj1" fmla="val -20438"/>
              <a:gd name="adj2" fmla="val 80412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3200" b="1" dirty="0"/>
              <a:t>אלימות וכוחנות</a:t>
            </a:r>
          </a:p>
        </p:txBody>
      </p:sp>
      <p:sp>
        <p:nvSpPr>
          <p:cNvPr id="8" name="בועת דיבור: מלבן עם פינות מעוגלות 7">
            <a:extLst>
              <a:ext uri="{FF2B5EF4-FFF2-40B4-BE49-F238E27FC236}">
                <a16:creationId xmlns:a16="http://schemas.microsoft.com/office/drawing/2014/main" id="{2DB17258-23D2-4E7B-9080-AFDC505ECD79}"/>
              </a:ext>
            </a:extLst>
          </p:cNvPr>
          <p:cNvSpPr/>
          <p:nvPr/>
        </p:nvSpPr>
        <p:spPr>
          <a:xfrm>
            <a:off x="806054" y="2304789"/>
            <a:ext cx="2319337" cy="1284832"/>
          </a:xfrm>
          <a:prstGeom prst="wedgeRoundRectCallout">
            <a:avLst>
              <a:gd name="adj1" fmla="val 35347"/>
              <a:gd name="adj2" fmla="val 74389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3200" b="1" dirty="0"/>
              <a:t>התחמקות</a:t>
            </a:r>
          </a:p>
        </p:txBody>
      </p:sp>
    </p:spTree>
    <p:extLst>
      <p:ext uri="{BB962C8B-B14F-4D97-AF65-F5344CB8AC3E}">
        <p14:creationId xmlns:p14="http://schemas.microsoft.com/office/powerpoint/2010/main" val="298772825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9F0716F8-F03A-4A5D-94FF-F282756E408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71625" y="824202"/>
            <a:ext cx="9144000" cy="1385888"/>
          </a:xfrm>
        </p:spPr>
        <p:txBody>
          <a:bodyPr/>
          <a:lstStyle/>
          <a:p>
            <a:r>
              <a:rPr lang="he-IL" sz="8000" b="1" dirty="0"/>
              <a:t>"</a:t>
            </a:r>
            <a:r>
              <a:rPr lang="he-IL" sz="8000" b="1" dirty="0" err="1"/>
              <a:t>לֹא-תַעֲשֹׁק</a:t>
            </a:r>
            <a:r>
              <a:rPr lang="he-IL" sz="8000" b="1" dirty="0"/>
              <a:t> אֶת-רֵעֲךָ"</a:t>
            </a:r>
            <a:endParaRPr lang="he-IL" b="1" dirty="0"/>
          </a:p>
        </p:txBody>
      </p:sp>
      <p:sp>
        <p:nvSpPr>
          <p:cNvPr id="6" name="תיבת טקסט 5">
            <a:extLst>
              <a:ext uri="{FF2B5EF4-FFF2-40B4-BE49-F238E27FC236}">
                <a16:creationId xmlns:a16="http://schemas.microsoft.com/office/drawing/2014/main" id="{B6A7C1F4-AAAA-45FE-B92C-E2ACBA7A87FB}"/>
              </a:ext>
            </a:extLst>
          </p:cNvPr>
          <p:cNvSpPr txBox="1"/>
          <p:nvPr/>
        </p:nvSpPr>
        <p:spPr>
          <a:xfrm>
            <a:off x="6362700" y="634425"/>
            <a:ext cx="4352925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3200" b="1" dirty="0">
                <a:latin typeface="+mj-lt"/>
                <a:ea typeface="+mj-ea"/>
                <a:cs typeface="+mj-cs"/>
              </a:rPr>
              <a:t>ויקרא  </a:t>
            </a:r>
            <a:r>
              <a:rPr lang="he-IL" sz="3200" b="1" dirty="0" err="1">
                <a:latin typeface="+mj-lt"/>
                <a:ea typeface="+mj-ea"/>
                <a:cs typeface="+mj-cs"/>
              </a:rPr>
              <a:t>יט</a:t>
            </a:r>
            <a:r>
              <a:rPr lang="he-IL" sz="3200" b="1" dirty="0">
                <a:latin typeface="+mj-lt"/>
                <a:ea typeface="+mj-ea"/>
                <a:cs typeface="+mj-cs"/>
              </a:rPr>
              <a:t>,  </a:t>
            </a:r>
            <a:r>
              <a:rPr lang="he-IL" sz="3200" b="1" dirty="0" err="1">
                <a:latin typeface="+mj-lt"/>
                <a:ea typeface="+mj-ea"/>
                <a:cs typeface="+mj-cs"/>
              </a:rPr>
              <a:t>יג</a:t>
            </a:r>
            <a:endParaRPr lang="he-IL" sz="3200" b="1" dirty="0">
              <a:latin typeface="+mj-lt"/>
              <a:ea typeface="+mj-ea"/>
              <a:cs typeface="+mj-cs"/>
            </a:endParaRPr>
          </a:p>
        </p:txBody>
      </p:sp>
      <p:sp>
        <p:nvSpPr>
          <p:cNvPr id="9" name="מלבן: פינות מעוגלות 8">
            <a:extLst>
              <a:ext uri="{FF2B5EF4-FFF2-40B4-BE49-F238E27FC236}">
                <a16:creationId xmlns:a16="http://schemas.microsoft.com/office/drawing/2014/main" id="{01088E38-8425-480E-B053-D387688BF364}"/>
              </a:ext>
            </a:extLst>
          </p:cNvPr>
          <p:cNvSpPr/>
          <p:nvPr/>
        </p:nvSpPr>
        <p:spPr>
          <a:xfrm>
            <a:off x="7208043" y="4058512"/>
            <a:ext cx="4200525" cy="2165063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he-IL" sz="2800" dirty="0"/>
              <a:t>רכוש שהגיע מן האדם העשוּק אל העושק </a:t>
            </a:r>
          </a:p>
          <a:p>
            <a:pPr algn="ctr"/>
            <a:endParaRPr lang="he-IL" dirty="0"/>
          </a:p>
        </p:txBody>
      </p:sp>
      <p:sp>
        <p:nvSpPr>
          <p:cNvPr id="10" name="מלבן: פינות מעוגלות 9">
            <a:extLst>
              <a:ext uri="{FF2B5EF4-FFF2-40B4-BE49-F238E27FC236}">
                <a16:creationId xmlns:a16="http://schemas.microsoft.com/office/drawing/2014/main" id="{F69B4FCF-B174-4B93-81BF-525FE683C5FC}"/>
              </a:ext>
            </a:extLst>
          </p:cNvPr>
          <p:cNvSpPr/>
          <p:nvPr/>
        </p:nvSpPr>
        <p:spPr>
          <a:xfrm>
            <a:off x="1733546" y="3847311"/>
            <a:ext cx="4267200" cy="2638425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he-IL" sz="2000" b="1" dirty="0"/>
              <a:t>בדבר שמלכתחילה היה ברשות העושק,</a:t>
            </a:r>
          </a:p>
          <a:p>
            <a:pPr algn="ctr"/>
            <a:r>
              <a:rPr lang="he-IL" sz="2000" b="1" dirty="0"/>
              <a:t> אך כעת הוא חייב להעבירו לעשוּק ואינו ממלא את חובתו, למרות שהחוב מוגדר וברור. </a:t>
            </a:r>
          </a:p>
        </p:txBody>
      </p:sp>
      <p:sp>
        <p:nvSpPr>
          <p:cNvPr id="11" name="תיבת טקסט 10">
            <a:extLst>
              <a:ext uri="{FF2B5EF4-FFF2-40B4-BE49-F238E27FC236}">
                <a16:creationId xmlns:a16="http://schemas.microsoft.com/office/drawing/2014/main" id="{B09CF1EB-D421-49AC-A32E-412ACB70D2F6}"/>
              </a:ext>
            </a:extLst>
          </p:cNvPr>
          <p:cNvSpPr txBox="1"/>
          <p:nvPr/>
        </p:nvSpPr>
        <p:spPr>
          <a:xfrm>
            <a:off x="4288630" y="2210090"/>
            <a:ext cx="4552950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3600" b="1" dirty="0">
                <a:solidFill>
                  <a:srgbClr val="0070C0"/>
                </a:solidFill>
                <a:latin typeface="Guttman Yad-Brush" panose="02010401010101010101" pitchFamily="2" charset="-79"/>
                <a:cs typeface="Guttman Yad-Brush" panose="02010401010101010101" pitchFamily="2" charset="-79"/>
              </a:rPr>
              <a:t>מה נחשב עושק?</a:t>
            </a:r>
          </a:p>
        </p:txBody>
      </p:sp>
      <p:sp>
        <p:nvSpPr>
          <p:cNvPr id="12" name="פיצוץ : 14 נקודות 11">
            <a:extLst>
              <a:ext uri="{FF2B5EF4-FFF2-40B4-BE49-F238E27FC236}">
                <a16:creationId xmlns:a16="http://schemas.microsoft.com/office/drawing/2014/main" id="{B479B9A2-6F2A-4475-8EA1-5C3B56101A37}"/>
              </a:ext>
            </a:extLst>
          </p:cNvPr>
          <p:cNvSpPr/>
          <p:nvPr/>
        </p:nvSpPr>
        <p:spPr>
          <a:xfrm>
            <a:off x="7836699" y="2373029"/>
            <a:ext cx="4462463" cy="2165062"/>
          </a:xfrm>
          <a:prstGeom prst="irregularSeal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000" dirty="0"/>
              <a:t>למשל, אם הפקיד אצלו חפץ והוא מתעכב </a:t>
            </a:r>
            <a:r>
              <a:rPr lang="he-IL" sz="2000" dirty="0" err="1"/>
              <a:t>מלהחזירו</a:t>
            </a:r>
            <a:endParaRPr lang="he-IL" sz="2000" dirty="0"/>
          </a:p>
        </p:txBody>
      </p:sp>
      <p:sp>
        <p:nvSpPr>
          <p:cNvPr id="13" name="פיצוץ : 14 נקודות 12">
            <a:extLst>
              <a:ext uri="{FF2B5EF4-FFF2-40B4-BE49-F238E27FC236}">
                <a16:creationId xmlns:a16="http://schemas.microsoft.com/office/drawing/2014/main" id="{A9EAA658-A5EB-42A0-85BE-121F894219B8}"/>
              </a:ext>
            </a:extLst>
          </p:cNvPr>
          <p:cNvSpPr/>
          <p:nvPr/>
        </p:nvSpPr>
        <p:spPr>
          <a:xfrm>
            <a:off x="223831" y="2023413"/>
            <a:ext cx="5331618" cy="2687926"/>
          </a:xfrm>
          <a:prstGeom prst="irregularSeal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000" dirty="0"/>
              <a:t>למשל, אם העשוק עבד אצלו, וכעת איננו משלם לו את שכרו – "כובש שכר שכיר"</a:t>
            </a:r>
          </a:p>
        </p:txBody>
      </p:sp>
    </p:spTree>
    <p:extLst>
      <p:ext uri="{BB962C8B-B14F-4D97-AF65-F5344CB8AC3E}">
        <p14:creationId xmlns:p14="http://schemas.microsoft.com/office/powerpoint/2010/main" val="389291505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 invX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6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1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/>
      <p:bldP spid="12" grpId="0" animBg="1"/>
      <p:bldP spid="1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מלבן 3">
            <a:extLst>
              <a:ext uri="{FF2B5EF4-FFF2-40B4-BE49-F238E27FC236}">
                <a16:creationId xmlns:a16="http://schemas.microsoft.com/office/drawing/2014/main" id="{B72C9360-5443-4838-A1B7-6BAAE2D34B25}"/>
              </a:ext>
            </a:extLst>
          </p:cNvPr>
          <p:cNvSpPr/>
          <p:nvPr/>
        </p:nvSpPr>
        <p:spPr>
          <a:xfrm>
            <a:off x="1476375" y="352425"/>
            <a:ext cx="9648825" cy="21240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3200" dirty="0"/>
              <a:t>כֹּל שֶׁיֵּשׁ אֶצְלוֹ תְבִיעַת מָמוֹן מְעֻיָּן</a:t>
            </a:r>
            <a:r>
              <a:rPr lang="he-IL" dirty="0"/>
              <a:t>, </a:t>
            </a:r>
            <a:r>
              <a:rPr lang="he-IL" sz="2000" dirty="0"/>
              <a:t>(מוגדר וברור) </a:t>
            </a:r>
          </a:p>
          <a:p>
            <a:pPr algn="ctr"/>
            <a:r>
              <a:rPr lang="he-IL" sz="3200" dirty="0"/>
              <a:t>וְהוּא דוֹחֶה אוֹתוֹ מֵחַמַּת </a:t>
            </a:r>
            <a:r>
              <a:rPr lang="he-IL" sz="3200" dirty="0" err="1"/>
              <a:t>אַלָּמוּת</a:t>
            </a:r>
            <a:r>
              <a:rPr lang="he-IL" sz="3200" dirty="0"/>
              <a:t> </a:t>
            </a:r>
            <a:r>
              <a:rPr lang="he-IL" sz="2000" dirty="0"/>
              <a:t>(כוחנות) </a:t>
            </a:r>
            <a:r>
              <a:rPr lang="he-IL" sz="3200" dirty="0"/>
              <a:t>שֶׁיֶּשׁ בּוֹ,</a:t>
            </a:r>
          </a:p>
          <a:p>
            <a:pPr algn="ctr"/>
            <a:r>
              <a:rPr lang="he-IL" sz="3200" dirty="0"/>
              <a:t> אוֹ כָל צַד </a:t>
            </a:r>
            <a:r>
              <a:rPr lang="he-IL" sz="2000" dirty="0"/>
              <a:t>(אופן של) </a:t>
            </a:r>
            <a:r>
              <a:rPr lang="he-IL" sz="3200" dirty="0"/>
              <a:t>רַמָּאוּת, נִקְרָא עוֹשֵׁק. </a:t>
            </a:r>
          </a:p>
        </p:txBody>
      </p:sp>
      <p:sp>
        <p:nvSpPr>
          <p:cNvPr id="5" name="מלבן: פינות מעוגלות 4">
            <a:extLst>
              <a:ext uri="{FF2B5EF4-FFF2-40B4-BE49-F238E27FC236}">
                <a16:creationId xmlns:a16="http://schemas.microsoft.com/office/drawing/2014/main" id="{6335EED2-83C7-43C5-924E-A4FCA1B4F53D}"/>
              </a:ext>
            </a:extLst>
          </p:cNvPr>
          <p:cNvSpPr/>
          <p:nvPr/>
        </p:nvSpPr>
        <p:spPr>
          <a:xfrm>
            <a:off x="3667125" y="2352675"/>
            <a:ext cx="5543550" cy="1076325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he-IL" sz="2800" dirty="0">
                <a:solidFill>
                  <a:srgbClr val="0070C0"/>
                </a:solidFill>
                <a:latin typeface="Guttman Yad-Brush" panose="02010401010101010101" pitchFamily="2" charset="-79"/>
                <a:cs typeface="Guttman Yad-Brush" panose="02010401010101010101" pitchFamily="2" charset="-79"/>
              </a:rPr>
              <a:t>לאיזה איסורים דומה איסור העושק?</a:t>
            </a:r>
          </a:p>
        </p:txBody>
      </p:sp>
      <p:sp>
        <p:nvSpPr>
          <p:cNvPr id="11" name="תיבת טקסט 10">
            <a:extLst>
              <a:ext uri="{FF2B5EF4-FFF2-40B4-BE49-F238E27FC236}">
                <a16:creationId xmlns:a16="http://schemas.microsoft.com/office/drawing/2014/main" id="{95210C18-B9E5-457D-B099-F77F39DAEF80}"/>
              </a:ext>
            </a:extLst>
          </p:cNvPr>
          <p:cNvSpPr txBox="1"/>
          <p:nvPr/>
        </p:nvSpPr>
        <p:spPr>
          <a:xfrm>
            <a:off x="3650456" y="3555802"/>
            <a:ext cx="4891088" cy="95410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2800" b="1" dirty="0"/>
              <a:t>בכולם מדובר באדם שמחזיק בממון חברו שלא כדין.</a:t>
            </a:r>
          </a:p>
        </p:txBody>
      </p:sp>
      <p:sp>
        <p:nvSpPr>
          <p:cNvPr id="12" name="מלבן: פינות מעוגלות 11">
            <a:extLst>
              <a:ext uri="{FF2B5EF4-FFF2-40B4-BE49-F238E27FC236}">
                <a16:creationId xmlns:a16="http://schemas.microsoft.com/office/drawing/2014/main" id="{A4D65828-D8E0-4B2D-947D-5E5AC9A7E801}"/>
              </a:ext>
            </a:extLst>
          </p:cNvPr>
          <p:cNvSpPr/>
          <p:nvPr/>
        </p:nvSpPr>
        <p:spPr>
          <a:xfrm>
            <a:off x="2915840" y="4881324"/>
            <a:ext cx="7046119" cy="164818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000" b="1" dirty="0"/>
              <a:t>ההבדל הוא:</a:t>
            </a:r>
          </a:p>
          <a:p>
            <a:pPr algn="ctr"/>
            <a:r>
              <a:rPr lang="he-IL" sz="2000" b="1" dirty="0"/>
              <a:t> שבגנבה וגזלה הרכוש נלקח </a:t>
            </a:r>
            <a:r>
              <a:rPr lang="he-IL" sz="2000" b="1" dirty="0">
                <a:solidFill>
                  <a:srgbClr val="FFC000"/>
                </a:solidFill>
              </a:rPr>
              <a:t>מלכתחילה בלי רשות, </a:t>
            </a:r>
          </a:p>
          <a:p>
            <a:pPr algn="ctr"/>
            <a:r>
              <a:rPr lang="he-IL" sz="2000" b="1" dirty="0"/>
              <a:t>ואילו בעושק הוא הגיע לידי האדם העושק בדרך כשרה,</a:t>
            </a:r>
          </a:p>
          <a:p>
            <a:pPr algn="ctr"/>
            <a:r>
              <a:rPr lang="he-IL" sz="2000" b="1" dirty="0"/>
              <a:t> אך הוא נמנע </a:t>
            </a:r>
            <a:r>
              <a:rPr lang="he-IL" sz="2000" b="1" dirty="0" err="1"/>
              <a:t>מלהשיבו</a:t>
            </a:r>
            <a:r>
              <a:rPr lang="he-IL" sz="2000" b="1" dirty="0"/>
              <a:t> או להעבירו לבעליו</a:t>
            </a:r>
          </a:p>
        </p:txBody>
      </p:sp>
      <p:pic>
        <p:nvPicPr>
          <p:cNvPr id="13" name="תמונה 12">
            <a:extLst>
              <a:ext uri="{FF2B5EF4-FFF2-40B4-BE49-F238E27FC236}">
                <a16:creationId xmlns:a16="http://schemas.microsoft.com/office/drawing/2014/main" id="{4B4DCD1B-5171-48C6-88DE-D905D6E4352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4452" y="3555802"/>
            <a:ext cx="3334801" cy="3209924"/>
          </a:xfrm>
          <a:prstGeom prst="rect">
            <a:avLst/>
          </a:prstGeom>
        </p:spPr>
      </p:pic>
      <p:pic>
        <p:nvPicPr>
          <p:cNvPr id="14" name="תמונה 13">
            <a:extLst>
              <a:ext uri="{FF2B5EF4-FFF2-40B4-BE49-F238E27FC236}">
                <a16:creationId xmlns:a16="http://schemas.microsoft.com/office/drawing/2014/main" id="{A9CC46F9-6329-4761-9821-452F3FDC251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277350" y="3687202"/>
            <a:ext cx="2847975" cy="3078524"/>
          </a:xfrm>
          <a:prstGeom prst="rect">
            <a:avLst/>
          </a:prstGeom>
        </p:spPr>
      </p:pic>
      <p:pic>
        <p:nvPicPr>
          <p:cNvPr id="15" name="תמונה 14">
            <a:extLst>
              <a:ext uri="{FF2B5EF4-FFF2-40B4-BE49-F238E27FC236}">
                <a16:creationId xmlns:a16="http://schemas.microsoft.com/office/drawing/2014/main" id="{5766F284-1915-430F-B758-F588C5F6DEE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143872" y="2491696"/>
            <a:ext cx="3340898" cy="1822862"/>
          </a:xfrm>
          <a:prstGeom prst="rect">
            <a:avLst/>
          </a:prstGeom>
        </p:spPr>
      </p:pic>
      <p:pic>
        <p:nvPicPr>
          <p:cNvPr id="16" name="תמונה 15">
            <a:extLst>
              <a:ext uri="{FF2B5EF4-FFF2-40B4-BE49-F238E27FC236}">
                <a16:creationId xmlns:a16="http://schemas.microsoft.com/office/drawing/2014/main" id="{F6A22D8B-E958-46FF-9631-8F7DF637C42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09647" y="2702560"/>
            <a:ext cx="3334801" cy="17192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89874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1" grpId="0"/>
      <p:bldP spid="1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תיבת טקסט 2">
            <a:extLst>
              <a:ext uri="{FF2B5EF4-FFF2-40B4-BE49-F238E27FC236}">
                <a16:creationId xmlns:a16="http://schemas.microsoft.com/office/drawing/2014/main" id="{3832BABF-0ED9-41E4-9078-F50F471EE10D}"/>
              </a:ext>
            </a:extLst>
          </p:cNvPr>
          <p:cNvSpPr txBox="1"/>
          <p:nvPr/>
        </p:nvSpPr>
        <p:spPr>
          <a:xfrm>
            <a:off x="-209550" y="397639"/>
            <a:ext cx="11439525" cy="553997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he-IL" sz="2400" dirty="0"/>
              <a:t>וְאַף עַל פִּי </a:t>
            </a:r>
            <a:r>
              <a:rPr lang="he-IL" sz="2400" dirty="0" err="1"/>
              <a:t>שֶׁהָעֹשֶׁק</a:t>
            </a:r>
            <a:r>
              <a:rPr lang="he-IL" sz="2400" dirty="0"/>
              <a:t> וְהַגְּזֵלָה וְהַגְּנֵבָה עִנְיָן אֶחָד הוּא, </a:t>
            </a:r>
          </a:p>
          <a:p>
            <a:r>
              <a:rPr lang="he-IL" sz="2400" dirty="0"/>
              <a:t>עִם הֱיוֹת (על אף) שֶׁהַמַּעֲשֶֹה חָלוּק זֶה מִזֶּה, </a:t>
            </a:r>
          </a:p>
          <a:p>
            <a:r>
              <a:rPr lang="he-IL" sz="2400" dirty="0"/>
              <a:t>כִּי </a:t>
            </a:r>
            <a:r>
              <a:rPr lang="he-IL" sz="2400" dirty="0" err="1"/>
              <a:t>כַוָּנַת</a:t>
            </a:r>
            <a:r>
              <a:rPr lang="he-IL" sz="2400" dirty="0"/>
              <a:t> שְׁלָשְׁתָּן שֶׁלֹּא </a:t>
            </a:r>
            <a:r>
              <a:rPr lang="he-IL" sz="2400" dirty="0" err="1"/>
              <a:t>יִקַּח</a:t>
            </a:r>
            <a:r>
              <a:rPr lang="he-IL" sz="2400" dirty="0"/>
              <a:t> הָאָדָם מָמוֹן מִזּוּלָתוֹ מִשּׁוּם צַד,</a:t>
            </a:r>
          </a:p>
          <a:p>
            <a:endParaRPr lang="he-IL" sz="2400" dirty="0"/>
          </a:p>
          <a:p>
            <a:r>
              <a:rPr lang="he-IL" sz="2400" dirty="0"/>
              <a:t>לְפִי שֶׁבִּשְׁלֹשָׁה דְרָכִים אֵלּוּ יַחְמְסוּ בְנֵי אָדָם זֶה אֶת זֶה, </a:t>
            </a:r>
          </a:p>
          <a:p>
            <a:r>
              <a:rPr lang="he-IL" sz="2400" dirty="0"/>
              <a:t>פְּרָטָן הַכָּתוּב כֻּלָּן וְהִזְהִיר בְּכָל אֶחָד בִּפְנֵי עַצְמוֹ, </a:t>
            </a:r>
            <a:endParaRPr lang="en-US" sz="2400" dirty="0"/>
          </a:p>
          <a:p>
            <a:r>
              <a:rPr lang="he-IL" sz="2400" dirty="0"/>
              <a:t>וּכְעֵין מָה שֶּׁאָמְרוּ </a:t>
            </a:r>
            <a:r>
              <a:rPr lang="he-IL" sz="2400" dirty="0" err="1"/>
              <a:t>זִכְרוֹנָם</a:t>
            </a:r>
            <a:r>
              <a:rPr lang="he-IL" sz="2400" dirty="0"/>
              <a:t> לִבְרָכָה </a:t>
            </a:r>
          </a:p>
          <a:p>
            <a:r>
              <a:rPr lang="he-IL" dirty="0"/>
              <a:t>בְּ[מסכת בבא] מְצִיעָא פֶּרֶק הַמְקַבֵּל [קיא, א]: </a:t>
            </a:r>
          </a:p>
          <a:p>
            <a:r>
              <a:rPr lang="he-IL" sz="2400" dirty="0"/>
              <a:t>רָבָא אָמַר - </a:t>
            </a:r>
          </a:p>
          <a:p>
            <a:r>
              <a:rPr lang="he-IL" sz="2400" dirty="0"/>
              <a:t>"</a:t>
            </a:r>
            <a:r>
              <a:rPr lang="he-IL" sz="3200" b="1" dirty="0"/>
              <a:t>זֶהוּ עֹשֶׁק זֶהוּ גֶזֶל,</a:t>
            </a:r>
          </a:p>
          <a:p>
            <a:endParaRPr lang="he-IL" sz="3200" b="1" dirty="0"/>
          </a:p>
          <a:p>
            <a:r>
              <a:rPr lang="he-IL" sz="2400" dirty="0"/>
              <a:t> </a:t>
            </a:r>
            <a:r>
              <a:rPr lang="he-IL" sz="2400" b="1" dirty="0">
                <a:solidFill>
                  <a:srgbClr val="0070C0"/>
                </a:solidFill>
              </a:rPr>
              <a:t>וְלָמָּה חִלְּקָן הַכָּתוּב? </a:t>
            </a:r>
          </a:p>
          <a:p>
            <a:endParaRPr lang="he-IL" sz="2400" b="1" dirty="0">
              <a:solidFill>
                <a:srgbClr val="FFC000"/>
              </a:solidFill>
            </a:endParaRPr>
          </a:p>
          <a:p>
            <a:r>
              <a:rPr lang="he-IL" sz="3200" b="1" dirty="0"/>
              <a:t>לַעֲבֹר עָלָיו בִּשְׁנֵי </a:t>
            </a:r>
            <a:r>
              <a:rPr lang="he-IL" sz="3200" b="1" dirty="0" err="1"/>
              <a:t>לָאוִין</a:t>
            </a:r>
            <a:r>
              <a:rPr lang="he-IL" sz="3200" b="1" dirty="0"/>
              <a:t>".</a:t>
            </a:r>
            <a:endParaRPr lang="he-IL" sz="2400" b="1" dirty="0"/>
          </a:p>
        </p:txBody>
      </p:sp>
      <p:sp>
        <p:nvSpPr>
          <p:cNvPr id="4" name="מלבן: פינות מעוגלות 3">
            <a:extLst>
              <a:ext uri="{FF2B5EF4-FFF2-40B4-BE49-F238E27FC236}">
                <a16:creationId xmlns:a16="http://schemas.microsoft.com/office/drawing/2014/main" id="{8CCDD8DD-227B-4D7D-B51C-CE414AC5D253}"/>
              </a:ext>
            </a:extLst>
          </p:cNvPr>
          <p:cNvSpPr/>
          <p:nvPr/>
        </p:nvSpPr>
        <p:spPr>
          <a:xfrm rot="21079573">
            <a:off x="2371724" y="3228975"/>
            <a:ext cx="4371975" cy="1581150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he-IL" sz="2000" b="1" dirty="0"/>
              <a:t>למרות המכנה המשותף בין האיסורים, התורה מצאה לנכון לפרט ולהזהיר על כל אחת מהדרכים שבהם בני אדם חומסים זה מזה בנפרד.</a:t>
            </a:r>
          </a:p>
        </p:txBody>
      </p:sp>
      <p:sp>
        <p:nvSpPr>
          <p:cNvPr id="5" name="פיצוץ : 14 נקודות 4">
            <a:extLst>
              <a:ext uri="{FF2B5EF4-FFF2-40B4-BE49-F238E27FC236}">
                <a16:creationId xmlns:a16="http://schemas.microsoft.com/office/drawing/2014/main" id="{E7D78F77-FDC2-4E70-925C-23BF72AB3536}"/>
              </a:ext>
            </a:extLst>
          </p:cNvPr>
          <p:cNvSpPr/>
          <p:nvPr/>
        </p:nvSpPr>
        <p:spPr>
          <a:xfrm>
            <a:off x="4666224" y="4532287"/>
            <a:ext cx="2401326" cy="1431976"/>
          </a:xfrm>
          <a:prstGeom prst="irregularSeal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800" b="1" dirty="0" err="1">
                <a:solidFill>
                  <a:srgbClr val="FFC000"/>
                </a:solidFill>
              </a:rPr>
              <a:t>גזילה</a:t>
            </a:r>
            <a:endParaRPr lang="he-IL" sz="2800" b="1" dirty="0">
              <a:solidFill>
                <a:srgbClr val="FFC000"/>
              </a:solidFill>
            </a:endParaRPr>
          </a:p>
        </p:txBody>
      </p:sp>
      <p:sp>
        <p:nvSpPr>
          <p:cNvPr id="6" name="פיצוץ : 14 נקודות 5">
            <a:extLst>
              <a:ext uri="{FF2B5EF4-FFF2-40B4-BE49-F238E27FC236}">
                <a16:creationId xmlns:a16="http://schemas.microsoft.com/office/drawing/2014/main" id="{F5D0A6DC-D8E7-4C63-BAC4-2068D7D5E61D}"/>
              </a:ext>
            </a:extLst>
          </p:cNvPr>
          <p:cNvSpPr/>
          <p:nvPr/>
        </p:nvSpPr>
        <p:spPr>
          <a:xfrm>
            <a:off x="1591697" y="4745861"/>
            <a:ext cx="2600325" cy="1714500"/>
          </a:xfrm>
          <a:prstGeom prst="irregularSeal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800" b="1" dirty="0">
                <a:solidFill>
                  <a:srgbClr val="FFC000"/>
                </a:solidFill>
              </a:rPr>
              <a:t>גניבה</a:t>
            </a:r>
          </a:p>
        </p:txBody>
      </p:sp>
      <p:sp>
        <p:nvSpPr>
          <p:cNvPr id="7" name="פיצוץ : 14 נקודות 6">
            <a:extLst>
              <a:ext uri="{FF2B5EF4-FFF2-40B4-BE49-F238E27FC236}">
                <a16:creationId xmlns:a16="http://schemas.microsoft.com/office/drawing/2014/main" id="{02EB7C8F-65B5-43BF-BA1C-B062DF74AFE6}"/>
              </a:ext>
            </a:extLst>
          </p:cNvPr>
          <p:cNvSpPr/>
          <p:nvPr/>
        </p:nvSpPr>
        <p:spPr>
          <a:xfrm>
            <a:off x="274173" y="3583460"/>
            <a:ext cx="2333625" cy="1714500"/>
          </a:xfrm>
          <a:prstGeom prst="irregularSeal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800" b="1" dirty="0">
                <a:solidFill>
                  <a:srgbClr val="FFC000"/>
                </a:solidFill>
              </a:rPr>
              <a:t>עושק</a:t>
            </a:r>
          </a:p>
        </p:txBody>
      </p:sp>
      <p:pic>
        <p:nvPicPr>
          <p:cNvPr id="8" name="תמונה 7">
            <a:extLst>
              <a:ext uri="{FF2B5EF4-FFF2-40B4-BE49-F238E27FC236}">
                <a16:creationId xmlns:a16="http://schemas.microsoft.com/office/drawing/2014/main" id="{61E4CEEC-1AA2-453B-B5C8-96F4B01C53D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9572" y="276225"/>
            <a:ext cx="3571877" cy="2819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045673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crush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לבן 1">
            <a:extLst>
              <a:ext uri="{FF2B5EF4-FFF2-40B4-BE49-F238E27FC236}">
                <a16:creationId xmlns:a16="http://schemas.microsoft.com/office/drawing/2014/main" id="{75D68B7C-4AB0-4BA4-B82F-256ABF1F622F}"/>
              </a:ext>
            </a:extLst>
          </p:cNvPr>
          <p:cNvSpPr/>
          <p:nvPr/>
        </p:nvSpPr>
        <p:spPr>
          <a:xfrm>
            <a:off x="5200649" y="371475"/>
            <a:ext cx="4829175" cy="1700421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he-IL" sz="2400" b="1" dirty="0"/>
              <a:t>"זֶהוּ עֹשֶׁק זֶהוּ גֶזֶל,</a:t>
            </a:r>
          </a:p>
          <a:p>
            <a:pPr algn="ctr"/>
            <a:r>
              <a:rPr lang="he-IL" sz="2400" b="1" dirty="0"/>
              <a:t> וְלָמָּה חִלְּקָן הַכָּתוּב?</a:t>
            </a:r>
          </a:p>
          <a:p>
            <a:pPr algn="ctr"/>
            <a:r>
              <a:rPr lang="he-IL" sz="2400" b="1" dirty="0"/>
              <a:t> </a:t>
            </a:r>
          </a:p>
          <a:p>
            <a:pPr algn="ctr"/>
            <a:r>
              <a:rPr lang="he-IL" sz="3200" b="1" dirty="0"/>
              <a:t>לַעֲבֹר עָלָיו בִּשְׁנֵי </a:t>
            </a:r>
            <a:r>
              <a:rPr lang="he-IL" sz="3200" b="1" dirty="0" err="1"/>
              <a:t>לָאוִין</a:t>
            </a:r>
            <a:r>
              <a:rPr lang="he-IL" sz="3200" b="1" dirty="0"/>
              <a:t>".</a:t>
            </a:r>
          </a:p>
        </p:txBody>
      </p:sp>
      <p:pic>
        <p:nvPicPr>
          <p:cNvPr id="3" name="תמונה 2">
            <a:extLst>
              <a:ext uri="{FF2B5EF4-FFF2-40B4-BE49-F238E27FC236}">
                <a16:creationId xmlns:a16="http://schemas.microsoft.com/office/drawing/2014/main" id="{F376539A-2F46-435C-9270-C21D83DF209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000" y="250031"/>
            <a:ext cx="3767137" cy="4491038"/>
          </a:xfrm>
          <a:prstGeom prst="rect">
            <a:avLst/>
          </a:prstGeom>
        </p:spPr>
      </p:pic>
      <p:sp>
        <p:nvSpPr>
          <p:cNvPr id="7" name="מעגל: חלול 6">
            <a:extLst>
              <a:ext uri="{FF2B5EF4-FFF2-40B4-BE49-F238E27FC236}">
                <a16:creationId xmlns:a16="http://schemas.microsoft.com/office/drawing/2014/main" id="{59DF6F77-F0BB-4624-8F28-95460839729F}"/>
              </a:ext>
            </a:extLst>
          </p:cNvPr>
          <p:cNvSpPr/>
          <p:nvPr/>
        </p:nvSpPr>
        <p:spPr>
          <a:xfrm>
            <a:off x="4814886" y="1282512"/>
            <a:ext cx="5600700" cy="895350"/>
          </a:xfrm>
          <a:prstGeom prst="donut">
            <a:avLst>
              <a:gd name="adj" fmla="val 1433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solidFill>
                <a:schemeClr val="tx1"/>
              </a:solidFill>
            </a:endParaRPr>
          </a:p>
        </p:txBody>
      </p:sp>
      <p:sp>
        <p:nvSpPr>
          <p:cNvPr id="8" name="תיבת טקסט 7">
            <a:extLst>
              <a:ext uri="{FF2B5EF4-FFF2-40B4-BE49-F238E27FC236}">
                <a16:creationId xmlns:a16="http://schemas.microsoft.com/office/drawing/2014/main" id="{BFA3DB19-794B-4E0A-98CA-9AA210ADD18E}"/>
              </a:ext>
            </a:extLst>
          </p:cNvPr>
          <p:cNvSpPr txBox="1"/>
          <p:nvPr/>
        </p:nvSpPr>
        <p:spPr>
          <a:xfrm>
            <a:off x="5476875" y="2333625"/>
            <a:ext cx="5562600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3200" dirty="0">
                <a:latin typeface="Guttman Yad-Brush" panose="02010401010101010101" pitchFamily="2" charset="-79"/>
                <a:cs typeface="Guttman Yad-Brush" panose="02010401010101010101" pitchFamily="2" charset="-79"/>
              </a:rPr>
              <a:t>למה יש צורך בשני </a:t>
            </a:r>
            <a:r>
              <a:rPr lang="he-IL" sz="3200" dirty="0" err="1">
                <a:latin typeface="Guttman Yad-Brush" panose="02010401010101010101" pitchFamily="2" charset="-79"/>
                <a:cs typeface="Guttman Yad-Brush" panose="02010401010101010101" pitchFamily="2" charset="-79"/>
              </a:rPr>
              <a:t>לאווין</a:t>
            </a:r>
            <a:r>
              <a:rPr lang="he-IL" sz="3200" dirty="0">
                <a:latin typeface="Guttman Yad-Brush" panose="02010401010101010101" pitchFamily="2" charset="-79"/>
                <a:cs typeface="Guttman Yad-Brush" panose="02010401010101010101" pitchFamily="2" charset="-79"/>
              </a:rPr>
              <a:t>?</a:t>
            </a:r>
          </a:p>
        </p:txBody>
      </p:sp>
      <p:sp>
        <p:nvSpPr>
          <p:cNvPr id="10" name="מלבן: פינות מעוגלות 9">
            <a:extLst>
              <a:ext uri="{FF2B5EF4-FFF2-40B4-BE49-F238E27FC236}">
                <a16:creationId xmlns:a16="http://schemas.microsoft.com/office/drawing/2014/main" id="{B08302C3-9583-4190-B6A7-7F832A02FE1B}"/>
              </a:ext>
            </a:extLst>
          </p:cNvPr>
          <p:cNvSpPr/>
          <p:nvPr/>
        </p:nvSpPr>
        <p:spPr>
          <a:xfrm>
            <a:off x="7786691" y="3171825"/>
            <a:ext cx="2995609" cy="2521625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he-IL" sz="2400" dirty="0"/>
              <a:t>המטרה היא </a:t>
            </a:r>
          </a:p>
          <a:p>
            <a:pPr algn="ctr"/>
            <a:r>
              <a:rPr lang="he-IL" sz="2400" b="1" dirty="0"/>
              <a:t>להרחיק אותנו מאוד </a:t>
            </a:r>
            <a:r>
              <a:rPr lang="he-IL" sz="2400" dirty="0"/>
              <a:t>מדברים אלו באמצעות ריבוי </a:t>
            </a:r>
            <a:r>
              <a:rPr lang="he-IL" sz="2400" b="1" dirty="0"/>
              <a:t>האזהרות</a:t>
            </a:r>
            <a:r>
              <a:rPr lang="he-IL" b="1" dirty="0"/>
              <a:t>. </a:t>
            </a:r>
          </a:p>
        </p:txBody>
      </p:sp>
      <p:sp>
        <p:nvSpPr>
          <p:cNvPr id="11" name="מלבן: פינות מעוגלות 10">
            <a:extLst>
              <a:ext uri="{FF2B5EF4-FFF2-40B4-BE49-F238E27FC236}">
                <a16:creationId xmlns:a16="http://schemas.microsoft.com/office/drawing/2014/main" id="{DBC49466-21C8-4C7C-BC13-02DA7CB84E98}"/>
              </a:ext>
            </a:extLst>
          </p:cNvPr>
          <p:cNvSpPr/>
          <p:nvPr/>
        </p:nvSpPr>
        <p:spPr>
          <a:xfrm>
            <a:off x="3340894" y="3570850"/>
            <a:ext cx="3943349" cy="2628899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he-IL" sz="2400" dirty="0"/>
              <a:t>הסיבה לריבוי האיסורים היא:</a:t>
            </a:r>
          </a:p>
          <a:p>
            <a:pPr algn="ctr"/>
            <a:r>
              <a:rPr lang="he-IL" sz="2400" b="1" dirty="0"/>
              <a:t> "לזכות את ישראל", </a:t>
            </a:r>
            <a:r>
              <a:rPr lang="he-IL" sz="2400" dirty="0"/>
              <a:t>כלומר לתת לנו שכר על ההימנעות מכל עבֵרה ועברה.</a:t>
            </a:r>
          </a:p>
          <a:p>
            <a:pPr algn="ctr"/>
            <a:r>
              <a:rPr lang="he-IL" sz="2400" dirty="0"/>
              <a:t> וכשהן רבות – גם השכר רב.</a:t>
            </a:r>
          </a:p>
        </p:txBody>
      </p:sp>
    </p:spTree>
    <p:extLst>
      <p:ext uri="{BB962C8B-B14F-4D97-AF65-F5344CB8AC3E}">
        <p14:creationId xmlns:p14="http://schemas.microsoft.com/office/powerpoint/2010/main" val="364104276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ractur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/>
      <p:bldP spid="10" grpId="0" animBg="1"/>
      <p:bldP spid="1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תיבת טקסט 5">
            <a:extLst>
              <a:ext uri="{FF2B5EF4-FFF2-40B4-BE49-F238E27FC236}">
                <a16:creationId xmlns:a16="http://schemas.microsoft.com/office/drawing/2014/main" id="{E4A0473E-7BE7-43A3-8253-973FFCA7EF9A}"/>
              </a:ext>
            </a:extLst>
          </p:cNvPr>
          <p:cNvSpPr txBox="1"/>
          <p:nvPr/>
        </p:nvSpPr>
        <p:spPr>
          <a:xfrm>
            <a:off x="5295900" y="1591287"/>
            <a:ext cx="6096000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he-IL" sz="2800" b="1" dirty="0"/>
              <a:t>שֹּׁרֶשׁ </a:t>
            </a:r>
            <a:r>
              <a:rPr lang="he-IL" sz="2800" b="1" dirty="0" err="1"/>
              <a:t>הַמִּצְוָה</a:t>
            </a:r>
            <a:r>
              <a:rPr lang="he-IL" sz="2800" b="1" dirty="0"/>
              <a:t> -</a:t>
            </a:r>
          </a:p>
          <a:p>
            <a:r>
              <a:rPr lang="he-IL" sz="2400" dirty="0"/>
              <a:t> </a:t>
            </a:r>
            <a:r>
              <a:rPr lang="he-IL" sz="2800" dirty="0"/>
              <a:t>יָדוּעַ, כִּי הִיא מִן הַמִּצְוֹת שֶׁהַשֵֹּכֶל </a:t>
            </a:r>
            <a:r>
              <a:rPr lang="he-IL" sz="2800" dirty="0" err="1"/>
              <a:t>מְחַיֵּב</a:t>
            </a:r>
            <a:r>
              <a:rPr lang="he-IL" sz="2800" dirty="0"/>
              <a:t> אוֹתָן:</a:t>
            </a:r>
            <a:endParaRPr lang="he-IL" sz="2400" dirty="0"/>
          </a:p>
        </p:txBody>
      </p:sp>
      <p:sp>
        <p:nvSpPr>
          <p:cNvPr id="8" name="תיבת טקסט 7">
            <a:extLst>
              <a:ext uri="{FF2B5EF4-FFF2-40B4-BE49-F238E27FC236}">
                <a16:creationId xmlns:a16="http://schemas.microsoft.com/office/drawing/2014/main" id="{99304CF0-E98B-407A-B364-A4B2BD22D120}"/>
              </a:ext>
            </a:extLst>
          </p:cNvPr>
          <p:cNvSpPr txBox="1"/>
          <p:nvPr/>
        </p:nvSpPr>
        <p:spPr>
          <a:xfrm rot="20896781">
            <a:off x="744754" y="1254367"/>
            <a:ext cx="609600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he-IL" sz="2400" dirty="0">
                <a:solidFill>
                  <a:srgbClr val="FF0000"/>
                </a:solidFill>
                <a:latin typeface="Guttman Yad-Brush" panose="02010401010101010101" pitchFamily="2" charset="-79"/>
                <a:cs typeface="Guttman Yad-Brush" panose="02010401010101010101" pitchFamily="2" charset="-79"/>
              </a:rPr>
              <a:t>מצווה שהשכל וההיגיון מחייבים אותה </a:t>
            </a:r>
          </a:p>
          <a:p>
            <a:r>
              <a:rPr lang="he-IL" sz="2400" dirty="0">
                <a:solidFill>
                  <a:srgbClr val="FF0000"/>
                </a:solidFill>
                <a:latin typeface="Guttman Yad-Brush" panose="02010401010101010101" pitchFamily="2" charset="-79"/>
                <a:cs typeface="Guttman Yad-Brush" panose="02010401010101010101" pitchFamily="2" charset="-79"/>
              </a:rPr>
              <a:t>(שאין לקחת ממון אחרים).</a:t>
            </a:r>
          </a:p>
        </p:txBody>
      </p:sp>
      <p:sp>
        <p:nvSpPr>
          <p:cNvPr id="10" name="תיבת טקסט 9">
            <a:extLst>
              <a:ext uri="{FF2B5EF4-FFF2-40B4-BE49-F238E27FC236}">
                <a16:creationId xmlns:a16="http://schemas.microsoft.com/office/drawing/2014/main" id="{37A78E90-9F89-40A3-8E06-9A4338CF8C82}"/>
              </a:ext>
            </a:extLst>
          </p:cNvPr>
          <p:cNvSpPr txBox="1"/>
          <p:nvPr/>
        </p:nvSpPr>
        <p:spPr>
          <a:xfrm>
            <a:off x="5095875" y="2811733"/>
            <a:ext cx="60960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he-IL" sz="2400" b="1" dirty="0"/>
              <a:t>דיני המצווה</a:t>
            </a:r>
            <a:r>
              <a:rPr lang="he-IL" sz="2000" dirty="0"/>
              <a:t>: אינם מפורטים בספר החינוך.</a:t>
            </a:r>
          </a:p>
        </p:txBody>
      </p:sp>
      <p:sp>
        <p:nvSpPr>
          <p:cNvPr id="11" name="מלבן 10">
            <a:extLst>
              <a:ext uri="{FF2B5EF4-FFF2-40B4-BE49-F238E27FC236}">
                <a16:creationId xmlns:a16="http://schemas.microsoft.com/office/drawing/2014/main" id="{164C9852-5FF7-404B-B6DF-FB41E04AD7F6}"/>
              </a:ext>
            </a:extLst>
          </p:cNvPr>
          <p:cNvSpPr/>
          <p:nvPr/>
        </p:nvSpPr>
        <p:spPr>
          <a:xfrm>
            <a:off x="2999220" y="3850942"/>
            <a:ext cx="7724775" cy="135255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he-IL" sz="2800" b="1" dirty="0"/>
              <a:t>וְנוֹהֵג אִסּוּר זֶה בְּכָל מָקוֹם וּבְכָל זְמָן. </a:t>
            </a:r>
          </a:p>
          <a:p>
            <a:pPr algn="ctr"/>
            <a:r>
              <a:rPr lang="he-IL" sz="2800" b="1" dirty="0"/>
              <a:t>וְהָעוֹבֵר עָלָיו וְעָשַׁק אֶת </a:t>
            </a:r>
            <a:r>
              <a:rPr lang="he-IL" sz="2800" b="1" dirty="0" err="1"/>
              <a:t>חֲבֵירו</a:t>
            </a:r>
            <a:r>
              <a:rPr lang="he-IL" sz="2800" b="1" dirty="0"/>
              <a:t>ֹ - עָבַר עַל לָאו זֶה, </a:t>
            </a:r>
          </a:p>
        </p:txBody>
      </p:sp>
    </p:spTree>
    <p:extLst>
      <p:ext uri="{BB962C8B-B14F-4D97-AF65-F5344CB8AC3E}">
        <p14:creationId xmlns:p14="http://schemas.microsoft.com/office/powerpoint/2010/main" val="19378620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dir="r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1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תיבת טקסט 3">
            <a:extLst>
              <a:ext uri="{FF2B5EF4-FFF2-40B4-BE49-F238E27FC236}">
                <a16:creationId xmlns:a16="http://schemas.microsoft.com/office/drawing/2014/main" id="{03C07E8A-B16C-4736-A2D2-56BCFDAB2F42}"/>
              </a:ext>
            </a:extLst>
          </p:cNvPr>
          <p:cNvSpPr txBox="1"/>
          <p:nvPr/>
        </p:nvSpPr>
        <p:spPr>
          <a:xfrm>
            <a:off x="3609975" y="807360"/>
            <a:ext cx="6619875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/>
              <a:t>איסור זה הוא-     </a:t>
            </a:r>
            <a:r>
              <a:rPr lang="he-IL" sz="3600" b="1" dirty="0"/>
              <a:t>"לאו הניתק לעשה".</a:t>
            </a:r>
            <a:endParaRPr lang="he-IL" b="1" dirty="0"/>
          </a:p>
        </p:txBody>
      </p:sp>
      <p:sp>
        <p:nvSpPr>
          <p:cNvPr id="5" name="מלבן 4">
            <a:extLst>
              <a:ext uri="{FF2B5EF4-FFF2-40B4-BE49-F238E27FC236}">
                <a16:creationId xmlns:a16="http://schemas.microsoft.com/office/drawing/2014/main" id="{BE8B5BEA-CF50-4F4B-8D3E-082DE0B001D9}"/>
              </a:ext>
            </a:extLst>
          </p:cNvPr>
          <p:cNvSpPr/>
          <p:nvPr/>
        </p:nvSpPr>
        <p:spPr>
          <a:xfrm>
            <a:off x="8037105" y="2380530"/>
            <a:ext cx="2438400" cy="1343025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he-IL" sz="3200" b="1" dirty="0"/>
              <a:t>לא תעשוק</a:t>
            </a:r>
          </a:p>
        </p:txBody>
      </p:sp>
      <p:sp>
        <p:nvSpPr>
          <p:cNvPr id="6" name="חץ: למטה 5">
            <a:extLst>
              <a:ext uri="{FF2B5EF4-FFF2-40B4-BE49-F238E27FC236}">
                <a16:creationId xmlns:a16="http://schemas.microsoft.com/office/drawing/2014/main" id="{76168371-9990-4F2D-A2BE-B7910668DEB8}"/>
              </a:ext>
            </a:extLst>
          </p:cNvPr>
          <p:cNvSpPr/>
          <p:nvPr/>
        </p:nvSpPr>
        <p:spPr>
          <a:xfrm rot="19520391">
            <a:off x="8469340" y="1542878"/>
            <a:ext cx="588618" cy="881212"/>
          </a:xfrm>
          <a:prstGeom prst="downArrow">
            <a:avLst>
              <a:gd name="adj1" fmla="val 36690"/>
              <a:gd name="adj2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7" name="מלבן 6">
            <a:extLst>
              <a:ext uri="{FF2B5EF4-FFF2-40B4-BE49-F238E27FC236}">
                <a16:creationId xmlns:a16="http://schemas.microsoft.com/office/drawing/2014/main" id="{3540458B-E345-4560-9392-2B3CAEC11B5A}"/>
              </a:ext>
            </a:extLst>
          </p:cNvPr>
          <p:cNvSpPr/>
          <p:nvPr/>
        </p:nvSpPr>
        <p:spPr>
          <a:xfrm>
            <a:off x="2281236" y="2338203"/>
            <a:ext cx="4467225" cy="142767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he-IL" sz="2400" b="1" dirty="0"/>
              <a:t>וְהֵשִׁ֨יב </a:t>
            </a:r>
            <a:r>
              <a:rPr lang="he-IL" sz="2400" b="1" dirty="0" err="1"/>
              <a:t>אֶת־הַגְּזֵלָ֜ה</a:t>
            </a:r>
            <a:r>
              <a:rPr lang="he-IL" sz="2400" b="1" dirty="0"/>
              <a:t> אֲשֶׁ֣ר גָּזָ֗ל</a:t>
            </a:r>
          </a:p>
          <a:p>
            <a:pPr algn="ctr"/>
            <a:r>
              <a:rPr lang="he-IL" sz="2400" b="1" dirty="0"/>
              <a:t> א֤וֹ </a:t>
            </a:r>
            <a:r>
              <a:rPr lang="he-IL" sz="2400" b="1" dirty="0" err="1"/>
              <a:t>אֶת־הָעֹ֙שֶׁק</a:t>
            </a:r>
            <a:r>
              <a:rPr lang="he-IL" sz="2400" b="1" dirty="0"/>
              <a:t>֙ אֲשֶׁ֣ר עָשָׁ֔ק </a:t>
            </a:r>
          </a:p>
        </p:txBody>
      </p:sp>
      <p:pic>
        <p:nvPicPr>
          <p:cNvPr id="8" name="תמונה 7">
            <a:extLst>
              <a:ext uri="{FF2B5EF4-FFF2-40B4-BE49-F238E27FC236}">
                <a16:creationId xmlns:a16="http://schemas.microsoft.com/office/drawing/2014/main" id="{72BAF645-7E65-4777-A11A-0F7AF6A43E6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3941376">
            <a:off x="5020858" y="1530879"/>
            <a:ext cx="688908" cy="804742"/>
          </a:xfrm>
          <a:prstGeom prst="rect">
            <a:avLst/>
          </a:prstGeom>
        </p:spPr>
      </p:pic>
      <p:sp>
        <p:nvSpPr>
          <p:cNvPr id="9" name="תיבת טקסט 8">
            <a:extLst>
              <a:ext uri="{FF2B5EF4-FFF2-40B4-BE49-F238E27FC236}">
                <a16:creationId xmlns:a16="http://schemas.microsoft.com/office/drawing/2014/main" id="{4ED731C1-5275-44F5-A65E-5129E400BDDC}"/>
              </a:ext>
            </a:extLst>
          </p:cNvPr>
          <p:cNvSpPr txBox="1"/>
          <p:nvPr/>
        </p:nvSpPr>
        <p:spPr>
          <a:xfrm>
            <a:off x="3362324" y="4219907"/>
            <a:ext cx="6772275" cy="120032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2400" b="1" dirty="0">
                <a:solidFill>
                  <a:schemeClr val="accent1"/>
                </a:solidFill>
              </a:rPr>
              <a:t>על איסור מסוג זה לא מקבלים עונש מלקות בבית הדין </a:t>
            </a:r>
          </a:p>
          <a:p>
            <a:r>
              <a:rPr lang="he-IL" sz="2400" b="1" dirty="0">
                <a:solidFill>
                  <a:schemeClr val="accent1"/>
                </a:solidFill>
              </a:rPr>
              <a:t>כיוון שהתיקון באמצעות מצוות העשה הוא במקום העונש</a:t>
            </a:r>
          </a:p>
        </p:txBody>
      </p:sp>
      <p:sp>
        <p:nvSpPr>
          <p:cNvPr id="10" name="תיבת טקסט 9">
            <a:extLst>
              <a:ext uri="{FF2B5EF4-FFF2-40B4-BE49-F238E27FC236}">
                <a16:creationId xmlns:a16="http://schemas.microsoft.com/office/drawing/2014/main" id="{A6BEC562-4BC2-44FF-B616-36AE69FDB87E}"/>
              </a:ext>
            </a:extLst>
          </p:cNvPr>
          <p:cNvSpPr txBox="1"/>
          <p:nvPr/>
        </p:nvSpPr>
        <p:spPr>
          <a:xfrm rot="20719679">
            <a:off x="20461" y="1963629"/>
            <a:ext cx="4243490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2000" b="1" dirty="0">
                <a:solidFill>
                  <a:schemeClr val="accent1"/>
                </a:solidFill>
              </a:rPr>
              <a:t>שֶׁיָּשִׁיב הֶחָמָס אֲשֶׁר בְּכַפָּיו, </a:t>
            </a:r>
          </a:p>
          <a:p>
            <a:r>
              <a:rPr lang="he-IL" sz="2000" b="1" dirty="0">
                <a:solidFill>
                  <a:schemeClr val="accent1"/>
                </a:solidFill>
              </a:rPr>
              <a:t>וִירַצֶּה אֶת </a:t>
            </a:r>
            <a:r>
              <a:rPr lang="he-IL" sz="2000" b="1" dirty="0" err="1">
                <a:solidFill>
                  <a:schemeClr val="accent1"/>
                </a:solidFill>
              </a:rPr>
              <a:t>חֲבֵירו</a:t>
            </a:r>
            <a:r>
              <a:rPr lang="he-IL" sz="2000" b="1" dirty="0">
                <a:solidFill>
                  <a:schemeClr val="accent1"/>
                </a:solidFill>
              </a:rPr>
              <a:t>ֹ עַל שֶׁהִקְנִיטוֹ וְהִכְעִיסוֹ. </a:t>
            </a:r>
          </a:p>
        </p:txBody>
      </p:sp>
      <p:pic>
        <p:nvPicPr>
          <p:cNvPr id="11" name="תמונה 10">
            <a:extLst>
              <a:ext uri="{FF2B5EF4-FFF2-40B4-BE49-F238E27FC236}">
                <a16:creationId xmlns:a16="http://schemas.microsoft.com/office/drawing/2014/main" id="{960323A3-8CFB-4B4E-A690-EF8392605FA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9576" y="3905581"/>
            <a:ext cx="2695574" cy="26380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247353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wind" invX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9" grpId="0"/>
      <p:bldP spid="1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תיבת טקסט 2">
            <a:extLst>
              <a:ext uri="{FF2B5EF4-FFF2-40B4-BE49-F238E27FC236}">
                <a16:creationId xmlns:a16="http://schemas.microsoft.com/office/drawing/2014/main" id="{3A50C3AE-5DE7-47AB-ACA0-731D98E1D333}"/>
              </a:ext>
            </a:extLst>
          </p:cNvPr>
          <p:cNvSpPr txBox="1"/>
          <p:nvPr/>
        </p:nvSpPr>
        <p:spPr>
          <a:xfrm>
            <a:off x="3314699" y="282758"/>
            <a:ext cx="7248525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he-IL" sz="2400" b="1" dirty="0">
                <a:solidFill>
                  <a:schemeClr val="accent2"/>
                </a:solidFill>
              </a:rPr>
              <a:t>למדנו שאיסור העושק דומה לאיסור גזל, ואולי אף כלול בו (כדברי רבא בתלמוד: "זהו עושק זהו גזל"),</a:t>
            </a:r>
            <a:endParaRPr lang="en-US" sz="2400" b="1" dirty="0">
              <a:solidFill>
                <a:schemeClr val="accent2"/>
              </a:solidFill>
            </a:endParaRPr>
          </a:p>
          <a:p>
            <a:pPr algn="ctr"/>
            <a:r>
              <a:rPr lang="he-IL" sz="2400" b="1" dirty="0">
                <a:solidFill>
                  <a:schemeClr val="accent2"/>
                </a:solidFill>
              </a:rPr>
              <a:t> והוא נכתב בתורה רק כדי "לעבֹר בשני </a:t>
            </a:r>
            <a:r>
              <a:rPr lang="he-IL" sz="2400" b="1" dirty="0" err="1">
                <a:solidFill>
                  <a:schemeClr val="accent2"/>
                </a:solidFill>
              </a:rPr>
              <a:t>לאוין</a:t>
            </a:r>
            <a:r>
              <a:rPr lang="he-IL" sz="2400" b="1" dirty="0">
                <a:solidFill>
                  <a:schemeClr val="accent2"/>
                </a:solidFill>
              </a:rPr>
              <a:t>".</a:t>
            </a:r>
          </a:p>
        </p:txBody>
      </p:sp>
      <p:pic>
        <p:nvPicPr>
          <p:cNvPr id="9" name="תמונה 8">
            <a:extLst>
              <a:ext uri="{FF2B5EF4-FFF2-40B4-BE49-F238E27FC236}">
                <a16:creationId xmlns:a16="http://schemas.microsoft.com/office/drawing/2014/main" id="{8BB111CC-CC4F-44F4-93ED-52070B025F6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7263" y="382949"/>
            <a:ext cx="2143125" cy="2143125"/>
          </a:xfrm>
          <a:prstGeom prst="rect">
            <a:avLst/>
          </a:prstGeom>
        </p:spPr>
      </p:pic>
      <p:sp>
        <p:nvSpPr>
          <p:cNvPr id="10" name="תיבת טקסט 9">
            <a:extLst>
              <a:ext uri="{FF2B5EF4-FFF2-40B4-BE49-F238E27FC236}">
                <a16:creationId xmlns:a16="http://schemas.microsoft.com/office/drawing/2014/main" id="{51BB5426-F859-4A6C-B1C9-C1B1C3C0F8AF}"/>
              </a:ext>
            </a:extLst>
          </p:cNvPr>
          <p:cNvSpPr txBox="1"/>
          <p:nvPr/>
        </p:nvSpPr>
        <p:spPr>
          <a:xfrm>
            <a:off x="1838323" y="1590541"/>
            <a:ext cx="8324851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2400" dirty="0">
                <a:latin typeface="Guttman Yad-Brush" panose="02010401010101010101" pitchFamily="2" charset="-79"/>
                <a:cs typeface="Guttman Yad-Brush" panose="02010401010101010101" pitchFamily="2" charset="-79"/>
              </a:rPr>
              <a:t>מה משמעות הדבר לעניין ספירת תרי"ג מצוות?</a:t>
            </a:r>
          </a:p>
        </p:txBody>
      </p:sp>
      <p:sp>
        <p:nvSpPr>
          <p:cNvPr id="11" name="מלבן: פינות מעוגלות 10">
            <a:extLst>
              <a:ext uri="{FF2B5EF4-FFF2-40B4-BE49-F238E27FC236}">
                <a16:creationId xmlns:a16="http://schemas.microsoft.com/office/drawing/2014/main" id="{C4037858-0577-442E-9956-5C97959B76D6}"/>
              </a:ext>
            </a:extLst>
          </p:cNvPr>
          <p:cNvSpPr/>
          <p:nvPr/>
        </p:nvSpPr>
        <p:spPr>
          <a:xfrm>
            <a:off x="7781924" y="2981325"/>
            <a:ext cx="3933825" cy="3295829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he-IL" sz="2000" b="1" dirty="0"/>
              <a:t>לדעת בעל "ספר מצוות גדול" (</a:t>
            </a:r>
            <a:r>
              <a:rPr lang="he-IL" sz="2000" b="1" dirty="0" err="1"/>
              <a:t>סמ"ג</a:t>
            </a:r>
            <a:r>
              <a:rPr lang="he-IL" sz="2000" b="1" dirty="0"/>
              <a:t>) –</a:t>
            </a:r>
            <a:endParaRPr lang="en-US" sz="2000" b="1" dirty="0"/>
          </a:p>
          <a:p>
            <a:pPr algn="ctr"/>
            <a:r>
              <a:rPr lang="he-IL" sz="2000" b="1" dirty="0"/>
              <a:t> </a:t>
            </a:r>
          </a:p>
          <a:p>
            <a:pPr algn="ctr"/>
            <a:r>
              <a:rPr lang="he-IL" sz="2000" b="1" dirty="0">
                <a:solidFill>
                  <a:srgbClr val="C00000"/>
                </a:solidFill>
              </a:rPr>
              <a:t>העושק והגזל נחשבים יחד למצווה אחת </a:t>
            </a:r>
            <a:r>
              <a:rPr lang="he-IL" sz="2000" b="1" dirty="0" err="1">
                <a:solidFill>
                  <a:srgbClr val="C00000"/>
                </a:solidFill>
              </a:rPr>
              <a:t>מתרי"ג</a:t>
            </a:r>
            <a:r>
              <a:rPr lang="he-IL" sz="2000" b="1" dirty="0">
                <a:solidFill>
                  <a:srgbClr val="C00000"/>
                </a:solidFill>
              </a:rPr>
              <a:t> מצוות.</a:t>
            </a:r>
            <a:endParaRPr lang="en-US" sz="2000" b="1" dirty="0">
              <a:solidFill>
                <a:srgbClr val="C00000"/>
              </a:solidFill>
            </a:endParaRPr>
          </a:p>
          <a:p>
            <a:pPr algn="ctr"/>
            <a:r>
              <a:rPr lang="he-IL" sz="2000" b="1" dirty="0"/>
              <a:t> </a:t>
            </a:r>
          </a:p>
          <a:p>
            <a:pPr algn="ctr"/>
            <a:r>
              <a:rPr lang="he-IL" sz="2000" b="1" dirty="0"/>
              <a:t>כך הוא מסיק מדברי רבא: </a:t>
            </a:r>
            <a:endParaRPr lang="en-US" sz="2000" b="1" dirty="0"/>
          </a:p>
          <a:p>
            <a:pPr algn="ctr"/>
            <a:r>
              <a:rPr lang="he-IL" sz="2000" b="1" dirty="0"/>
              <a:t>"עושק וגזל </a:t>
            </a:r>
            <a:r>
              <a:rPr lang="he-IL" sz="2000" b="1" dirty="0">
                <a:solidFill>
                  <a:srgbClr val="C00000"/>
                </a:solidFill>
              </a:rPr>
              <a:t>חד (אחד) הוא". </a:t>
            </a:r>
            <a:endParaRPr lang="he-IL" dirty="0">
              <a:solidFill>
                <a:srgbClr val="C00000"/>
              </a:solidFill>
            </a:endParaRPr>
          </a:p>
        </p:txBody>
      </p:sp>
      <p:pic>
        <p:nvPicPr>
          <p:cNvPr id="12" name="תמונה 11">
            <a:extLst>
              <a:ext uri="{FF2B5EF4-FFF2-40B4-BE49-F238E27FC236}">
                <a16:creationId xmlns:a16="http://schemas.microsoft.com/office/drawing/2014/main" id="{7B5D9EE7-3CA2-4956-B20B-F27670285CD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6251" y="2981325"/>
            <a:ext cx="6663506" cy="33774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76603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 animBg="1"/>
    </p:bldLst>
  </p:timing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230</TotalTime>
  <Words>552</Words>
  <Application>Microsoft Office PowerPoint</Application>
  <PresentationFormat>מסך רחב</PresentationFormat>
  <Paragraphs>76</Paragraphs>
  <Slides>9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4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Guttman Yad-Brush</vt:lpstr>
      <vt:lpstr>ערכת נושא Office</vt:lpstr>
      <vt:lpstr>שלא לעשוק מצווה רכ"ח</vt:lpstr>
      <vt:lpstr>מצגת של PowerPoint‏</vt:lpstr>
      <vt:lpstr>"לֹא-תַעֲשֹׁק אֶת-רֵעֲךָ"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PowerPoint‏</dc:title>
  <dc:creator>home</dc:creator>
  <cp:lastModifiedBy> </cp:lastModifiedBy>
  <cp:revision>4</cp:revision>
  <dcterms:created xsi:type="dcterms:W3CDTF">2023-10-29T10:11:06Z</dcterms:created>
  <dcterms:modified xsi:type="dcterms:W3CDTF">2023-10-29T17:21:58Z</dcterms:modified>
</cp:coreProperties>
</file>