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67" r:id="rId3"/>
    <p:sldId id="286" r:id="rId4"/>
    <p:sldId id="287" r:id="rId5"/>
    <p:sldId id="269" r:id="rId6"/>
    <p:sldId id="295" r:id="rId7"/>
    <p:sldId id="288" r:id="rId8"/>
    <p:sldId id="289" r:id="rId9"/>
    <p:sldId id="270" r:id="rId10"/>
    <p:sldId id="294" r:id="rId11"/>
    <p:sldId id="298" r:id="rId12"/>
    <p:sldId id="297" r:id="rId13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80" d="100"/>
          <a:sy n="80" d="100"/>
        </p:scale>
        <p:origin x="1522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6B41B-DDAE-48F6-9C71-A171310C426F}" type="datetimeFigureOut">
              <a:rPr lang="he-IL" smtClean="0"/>
              <a:pPr/>
              <a:t>י"ט/אדר/תשפ"ג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D0B83-8386-4CE7-8B43-2C42542380FE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6B41B-DDAE-48F6-9C71-A171310C426F}" type="datetimeFigureOut">
              <a:rPr lang="he-IL" smtClean="0"/>
              <a:pPr/>
              <a:t>י"ט/אדר/תשפ"ג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D0B83-8386-4CE7-8B43-2C42542380FE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6B41B-DDAE-48F6-9C71-A171310C426F}" type="datetimeFigureOut">
              <a:rPr lang="he-IL" smtClean="0"/>
              <a:pPr/>
              <a:t>י"ט/אדר/תשפ"ג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D0B83-8386-4CE7-8B43-2C42542380FE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6B41B-DDAE-48F6-9C71-A171310C426F}" type="datetimeFigureOut">
              <a:rPr lang="he-IL" smtClean="0"/>
              <a:pPr/>
              <a:t>י"ט/אדר/תשפ"ג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D0B83-8386-4CE7-8B43-2C42542380FE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6B41B-DDAE-48F6-9C71-A171310C426F}" type="datetimeFigureOut">
              <a:rPr lang="he-IL" smtClean="0"/>
              <a:pPr/>
              <a:t>י"ט/אדר/תשפ"ג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D0B83-8386-4CE7-8B43-2C42542380FE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6B41B-DDAE-48F6-9C71-A171310C426F}" type="datetimeFigureOut">
              <a:rPr lang="he-IL" smtClean="0"/>
              <a:pPr/>
              <a:t>י"ט/אדר/תשפ"ג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D0B83-8386-4CE7-8B43-2C42542380FE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6B41B-DDAE-48F6-9C71-A171310C426F}" type="datetimeFigureOut">
              <a:rPr lang="he-IL" smtClean="0"/>
              <a:pPr/>
              <a:t>י"ט/אדר/תשפ"ג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D0B83-8386-4CE7-8B43-2C42542380FE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6B41B-DDAE-48F6-9C71-A171310C426F}" type="datetimeFigureOut">
              <a:rPr lang="he-IL" smtClean="0"/>
              <a:pPr/>
              <a:t>י"ט/אדר/תשפ"ג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D0B83-8386-4CE7-8B43-2C42542380FE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6B41B-DDAE-48F6-9C71-A171310C426F}" type="datetimeFigureOut">
              <a:rPr lang="he-IL" smtClean="0"/>
              <a:pPr/>
              <a:t>י"ט/אדר/תשפ"ג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D0B83-8386-4CE7-8B43-2C42542380FE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6B41B-DDAE-48F6-9C71-A171310C426F}" type="datetimeFigureOut">
              <a:rPr lang="he-IL" smtClean="0"/>
              <a:pPr/>
              <a:t>י"ט/אדר/תשפ"ג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D0B83-8386-4CE7-8B43-2C42542380FE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6B41B-DDAE-48F6-9C71-A171310C426F}" type="datetimeFigureOut">
              <a:rPr lang="he-IL" smtClean="0"/>
              <a:pPr/>
              <a:t>י"ט/אדר/תשפ"ג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D0B83-8386-4CE7-8B43-2C42542380FE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76B41B-DDAE-48F6-9C71-A171310C426F}" type="datetimeFigureOut">
              <a:rPr lang="he-IL" smtClean="0"/>
              <a:pPr/>
              <a:t>י"ט/אדר/תשפ"ג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1D0B83-8386-4CE7-8B43-2C42542380FE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3F404F59-7355-3374-4A0E-CEE5F0BC1E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24944"/>
            <a:ext cx="9144000" cy="3933056"/>
          </a:xfrm>
          <a:prstGeom prst="rect">
            <a:avLst/>
          </a:prstGeom>
        </p:spPr>
      </p:pic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827584" y="1484783"/>
            <a:ext cx="7772400" cy="1886889"/>
          </a:xfrm>
        </p:spPr>
        <p:txBody>
          <a:bodyPr>
            <a:normAutofit/>
          </a:bodyPr>
          <a:lstStyle/>
          <a:p>
            <a:r>
              <a:rPr lang="he-IL" dirty="0"/>
              <a:t>וקטורים- חישוב חיסור וחיבור</a:t>
            </a:r>
            <a:br>
              <a:rPr lang="he-IL" dirty="0"/>
            </a:br>
            <a:r>
              <a:rPr lang="he-IL" dirty="0"/>
              <a:t>פרק 6</a:t>
            </a: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203849A4-A675-E02D-4E7B-A5BEA82E5D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9" y="205993"/>
            <a:ext cx="8973802" cy="1571844"/>
          </a:xfrm>
          <a:prstGeom prst="rect">
            <a:avLst/>
          </a:prstGeom>
        </p:spPr>
      </p:pic>
      <p:sp>
        <p:nvSpPr>
          <p:cNvPr id="8" name="כותרת 1">
            <a:extLst>
              <a:ext uri="{FF2B5EF4-FFF2-40B4-BE49-F238E27FC236}">
                <a16:creationId xmlns:a16="http://schemas.microsoft.com/office/drawing/2014/main" id="{DC57D01E-1EE6-DC2B-3B19-FC51F25B938D}"/>
              </a:ext>
            </a:extLst>
          </p:cNvPr>
          <p:cNvSpPr txBox="1">
            <a:spLocks/>
          </p:cNvSpPr>
          <p:nvPr/>
        </p:nvSpPr>
        <p:spPr>
          <a:xfrm>
            <a:off x="827584" y="5642531"/>
            <a:ext cx="7772400" cy="1152128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dirty="0"/>
              <a:t>כיתה ט עיונית עתודה מדעית</a:t>
            </a:r>
          </a:p>
        </p:txBody>
      </p:sp>
      <p:pic>
        <p:nvPicPr>
          <p:cNvPr id="1028" name="Picture 4" descr="Clownfish 586x480 小丑鱼！粉红色 | Ikan, Gambar tokoh, Gambar">
            <a:extLst>
              <a:ext uri="{FF2B5EF4-FFF2-40B4-BE49-F238E27FC236}">
                <a16:creationId xmlns:a16="http://schemas.microsoft.com/office/drawing/2014/main" id="{970DA0FC-335F-C5DB-B79D-9FCA8385F3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379" y="4423365"/>
            <a:ext cx="2559613" cy="2096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חץ: שמאלה 8">
            <a:extLst>
              <a:ext uri="{FF2B5EF4-FFF2-40B4-BE49-F238E27FC236}">
                <a16:creationId xmlns:a16="http://schemas.microsoft.com/office/drawing/2014/main" id="{65FC3DAD-F5E5-DEF4-5CF7-98F78D4A54F9}"/>
              </a:ext>
            </a:extLst>
          </p:cNvPr>
          <p:cNvSpPr/>
          <p:nvPr/>
        </p:nvSpPr>
        <p:spPr>
          <a:xfrm>
            <a:off x="7161963" y="5253817"/>
            <a:ext cx="1308331" cy="43570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חץ: שמאלה 10">
            <a:extLst>
              <a:ext uri="{FF2B5EF4-FFF2-40B4-BE49-F238E27FC236}">
                <a16:creationId xmlns:a16="http://schemas.microsoft.com/office/drawing/2014/main" id="{7A0B0896-3A2A-B86A-DD6F-CAEFC9042F47}"/>
              </a:ext>
            </a:extLst>
          </p:cNvPr>
          <p:cNvSpPr/>
          <p:nvPr/>
        </p:nvSpPr>
        <p:spPr>
          <a:xfrm>
            <a:off x="2699792" y="5373216"/>
            <a:ext cx="1308331" cy="43570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חץ: שמאלה 12">
            <a:extLst>
              <a:ext uri="{FF2B5EF4-FFF2-40B4-BE49-F238E27FC236}">
                <a16:creationId xmlns:a16="http://schemas.microsoft.com/office/drawing/2014/main" id="{B691D80D-123C-A1CF-B146-A70ED8F0AE1F}"/>
              </a:ext>
            </a:extLst>
          </p:cNvPr>
          <p:cNvSpPr/>
          <p:nvPr/>
        </p:nvSpPr>
        <p:spPr>
          <a:xfrm rot="10800000">
            <a:off x="1607484" y="4871554"/>
            <a:ext cx="3108531" cy="43570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i0.web.de/image/058/6730058,pd=1/planeten.jpg"/>
          <p:cNvPicPr>
            <a:picLocks noChangeAspect="1" noChangeArrowheads="1"/>
          </p:cNvPicPr>
          <p:nvPr/>
        </p:nvPicPr>
        <p:blipFill>
          <a:blip r:embed="rId2" cstate="print"/>
          <a:srcRect l="55928" r="21649"/>
          <a:stretch>
            <a:fillRect/>
          </a:stretch>
        </p:blipFill>
        <p:spPr bwMode="auto">
          <a:xfrm>
            <a:off x="-468560" y="-459432"/>
            <a:ext cx="2088232" cy="7776864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5" name="מציין מיקום תוכן 2">
            <a:extLst>
              <a:ext uri="{FF2B5EF4-FFF2-40B4-BE49-F238E27FC236}">
                <a16:creationId xmlns:a16="http://schemas.microsoft.com/office/drawing/2014/main" id="{00EBAC00-64EC-4854-8E53-B30CF1FB51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00" y="2925684"/>
            <a:ext cx="7499176" cy="6336704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endParaRPr lang="he-IL" dirty="0">
              <a:latin typeface="David" pitchFamily="34" charset="-79"/>
              <a:cs typeface="David" pitchFamily="34" charset="-79"/>
            </a:endParaRPr>
          </a:p>
          <a:p>
            <a:pPr marL="514350" indent="-514350">
              <a:buNone/>
            </a:pPr>
            <a:endParaRPr lang="he-IL" dirty="0">
              <a:latin typeface="David" pitchFamily="34" charset="-79"/>
              <a:cs typeface="David" pitchFamily="34" charset="-79"/>
            </a:endParaRPr>
          </a:p>
          <a:p>
            <a:pPr marL="514350" indent="-514350">
              <a:buNone/>
            </a:pPr>
            <a:endParaRPr lang="he-IL" dirty="0">
              <a:latin typeface="David" pitchFamily="34" charset="-79"/>
              <a:cs typeface="David" pitchFamily="34" charset="-79"/>
            </a:endParaRPr>
          </a:p>
          <a:p>
            <a:pPr marL="514350" indent="-514350">
              <a:buNone/>
            </a:pPr>
            <a:endParaRPr lang="he-IL" dirty="0">
              <a:latin typeface="David" pitchFamily="34" charset="-79"/>
              <a:cs typeface="David" pitchFamily="34" charset="-79"/>
            </a:endParaRPr>
          </a:p>
          <a:p>
            <a:pPr marL="514350" indent="-514350">
              <a:buNone/>
            </a:pPr>
            <a:endParaRPr lang="he-IL" dirty="0">
              <a:latin typeface="David" pitchFamily="34" charset="-79"/>
              <a:cs typeface="David" pitchFamily="34" charset="-79"/>
            </a:endParaRPr>
          </a:p>
          <a:p>
            <a:pPr marL="514350" indent="-514350">
              <a:buNone/>
            </a:pPr>
            <a:endParaRPr lang="he-IL" dirty="0">
              <a:latin typeface="David" pitchFamily="34" charset="-79"/>
              <a:cs typeface="David" pitchFamily="34" charset="-79"/>
            </a:endParaRP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8821FA30-1591-B0F2-8EE5-30C8334E72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5125" y="764488"/>
            <a:ext cx="4044235" cy="3328880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1942A897-11CA-3E98-926B-D6E74E2F57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405153"/>
            <a:ext cx="4962501" cy="1457143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7666CFF0-6BA2-C241-6515-8E50D96A3B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66369" y="3812714"/>
            <a:ext cx="5095238" cy="1457143"/>
          </a:xfrm>
          <a:prstGeom prst="rect">
            <a:avLst/>
          </a:prstGeom>
        </p:spPr>
      </p:pic>
      <p:pic>
        <p:nvPicPr>
          <p:cNvPr id="11" name="תמונה 10">
            <a:extLst>
              <a:ext uri="{FF2B5EF4-FFF2-40B4-BE49-F238E27FC236}">
                <a16:creationId xmlns:a16="http://schemas.microsoft.com/office/drawing/2014/main" id="{7CA761D8-63E8-0C05-C746-9299162A24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79830" y="5328907"/>
            <a:ext cx="5095238" cy="1457143"/>
          </a:xfrm>
          <a:prstGeom prst="rect">
            <a:avLst/>
          </a:prstGeom>
        </p:spPr>
      </p:pic>
      <p:sp>
        <p:nvSpPr>
          <p:cNvPr id="12" name="כותרת 1">
            <a:extLst>
              <a:ext uri="{FF2B5EF4-FFF2-40B4-BE49-F238E27FC236}">
                <a16:creationId xmlns:a16="http://schemas.microsoft.com/office/drawing/2014/main" id="{61C7CD7C-7C05-C3FF-033F-CF983E3E9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32" y="-72361"/>
            <a:ext cx="7740352" cy="836849"/>
          </a:xfrm>
        </p:spPr>
        <p:txBody>
          <a:bodyPr>
            <a:normAutofit/>
          </a:bodyPr>
          <a:lstStyle/>
          <a:p>
            <a:r>
              <a:rPr lang="he-IL" dirty="0"/>
              <a:t>תרגול</a:t>
            </a:r>
          </a:p>
        </p:txBody>
      </p:sp>
    </p:spTree>
    <p:extLst>
      <p:ext uri="{BB962C8B-B14F-4D97-AF65-F5344CB8AC3E}">
        <p14:creationId xmlns:p14="http://schemas.microsoft.com/office/powerpoint/2010/main" val="22423614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i0.web.de/image/058/6730058,pd=1/planeten.jpg"/>
          <p:cNvPicPr>
            <a:picLocks noChangeAspect="1" noChangeArrowheads="1"/>
          </p:cNvPicPr>
          <p:nvPr/>
        </p:nvPicPr>
        <p:blipFill>
          <a:blip r:embed="rId2" cstate="print"/>
          <a:srcRect l="55928" r="21649"/>
          <a:stretch>
            <a:fillRect/>
          </a:stretch>
        </p:blipFill>
        <p:spPr bwMode="auto">
          <a:xfrm>
            <a:off x="-468560" y="-459432"/>
            <a:ext cx="2088232" cy="7776864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5" name="מציין מיקום תוכן 2">
            <a:extLst>
              <a:ext uri="{FF2B5EF4-FFF2-40B4-BE49-F238E27FC236}">
                <a16:creationId xmlns:a16="http://schemas.microsoft.com/office/drawing/2014/main" id="{00EBAC00-64EC-4854-8E53-B30CF1FB51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9930" y="260648"/>
            <a:ext cx="7499176" cy="6336704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endParaRPr lang="he-IL" dirty="0">
              <a:latin typeface="David" pitchFamily="34" charset="-79"/>
              <a:cs typeface="David" pitchFamily="34" charset="-79"/>
            </a:endParaRPr>
          </a:p>
          <a:p>
            <a:pPr marL="514350" indent="-514350">
              <a:buNone/>
            </a:pPr>
            <a:endParaRPr lang="he-IL" dirty="0">
              <a:latin typeface="David" pitchFamily="34" charset="-79"/>
              <a:cs typeface="David" pitchFamily="34" charset="-79"/>
            </a:endParaRPr>
          </a:p>
          <a:p>
            <a:pPr marL="514350" indent="-514350">
              <a:buNone/>
            </a:pPr>
            <a:endParaRPr lang="he-IL" dirty="0">
              <a:latin typeface="David" pitchFamily="34" charset="-79"/>
              <a:cs typeface="David" pitchFamily="34" charset="-79"/>
            </a:endParaRPr>
          </a:p>
          <a:p>
            <a:pPr marL="514350" indent="-514350">
              <a:buNone/>
            </a:pPr>
            <a:endParaRPr lang="he-IL" dirty="0">
              <a:latin typeface="David" pitchFamily="34" charset="-79"/>
              <a:cs typeface="David" pitchFamily="34" charset="-79"/>
            </a:endParaRPr>
          </a:p>
          <a:p>
            <a:pPr marL="514350" indent="-514350">
              <a:buNone/>
            </a:pPr>
            <a:endParaRPr lang="he-IL" dirty="0">
              <a:latin typeface="David" pitchFamily="34" charset="-79"/>
              <a:cs typeface="David" pitchFamily="34" charset="-79"/>
            </a:endParaRPr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C3938F4C-6181-0A86-C201-722E6BD578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4894" y="476672"/>
            <a:ext cx="9144000" cy="3585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4037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i0.web.de/image/058/6730058,pd=1/planeten.jpg"/>
          <p:cNvPicPr>
            <a:picLocks noChangeAspect="1" noChangeArrowheads="1"/>
          </p:cNvPicPr>
          <p:nvPr/>
        </p:nvPicPr>
        <p:blipFill>
          <a:blip r:embed="rId2" cstate="print"/>
          <a:srcRect l="55928" r="21649"/>
          <a:stretch>
            <a:fillRect/>
          </a:stretch>
        </p:blipFill>
        <p:spPr bwMode="auto">
          <a:xfrm>
            <a:off x="-468560" y="-459432"/>
            <a:ext cx="2088232" cy="7776864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F21063D6-8A73-2802-5229-0EA0843F289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11" t="8936" r="13345"/>
          <a:stretch/>
        </p:blipFill>
        <p:spPr>
          <a:xfrm>
            <a:off x="4486431" y="612638"/>
            <a:ext cx="4655007" cy="4472546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228FB06B-0EA7-AA97-5CFB-E5FA703EE8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1540" y="1584336"/>
            <a:ext cx="4569438" cy="3237509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1A6B339A-8A20-C8D9-42D6-B11B5F48E2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6032" y="623653"/>
            <a:ext cx="4593930" cy="782025"/>
          </a:xfrm>
          <a:prstGeom prst="rect">
            <a:avLst/>
          </a:prstGeom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2B45611C-34EF-66F1-F15E-4AB72FCE58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9883"/>
          <a:stretch/>
        </p:blipFill>
        <p:spPr>
          <a:xfrm>
            <a:off x="1602265" y="51472"/>
            <a:ext cx="5530034" cy="473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464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i0.web.de/image/058/6730058,pd=1/planeten.jpg"/>
          <p:cNvPicPr>
            <a:picLocks noChangeAspect="1" noChangeArrowheads="1"/>
          </p:cNvPicPr>
          <p:nvPr/>
        </p:nvPicPr>
        <p:blipFill>
          <a:blip r:embed="rId2" cstate="print"/>
          <a:srcRect l="55928" r="21649"/>
          <a:stretch>
            <a:fillRect/>
          </a:stretch>
        </p:blipFill>
        <p:spPr bwMode="auto">
          <a:xfrm>
            <a:off x="-468560" y="-459432"/>
            <a:ext cx="2088232" cy="7776864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283152" cy="1143000"/>
          </a:xfrm>
        </p:spPr>
        <p:txBody>
          <a:bodyPr/>
          <a:lstStyle/>
          <a:p>
            <a:r>
              <a:rPr lang="he-IL" dirty="0"/>
              <a:t>סקלר או וקטור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763688" y="1340768"/>
            <a:ext cx="7139136" cy="4525963"/>
          </a:xfrm>
        </p:spPr>
        <p:txBody>
          <a:bodyPr/>
          <a:lstStyle/>
          <a:p>
            <a:pPr marL="0" indent="0">
              <a:buNone/>
            </a:pPr>
            <a:r>
              <a:rPr lang="he-IL" dirty="0">
                <a:latin typeface="David" pitchFamily="34" charset="-79"/>
                <a:cs typeface="David" pitchFamily="34" charset="-79"/>
              </a:rPr>
              <a:t>ניתן לתאר גודל פיזיקלי כסקלר או </a:t>
            </a:r>
            <a:r>
              <a:rPr lang="he-IL" dirty="0" err="1">
                <a:latin typeface="David" pitchFamily="34" charset="-79"/>
                <a:cs typeface="David" pitchFamily="34" charset="-79"/>
              </a:rPr>
              <a:t>כוקטור</a:t>
            </a:r>
            <a:r>
              <a:rPr lang="he-IL" dirty="0">
                <a:latin typeface="David" pitchFamily="34" charset="-79"/>
                <a:cs typeface="David" pitchFamily="34" charset="-79"/>
              </a:rPr>
              <a:t>.</a:t>
            </a:r>
          </a:p>
          <a:p>
            <a:pPr marL="0" indent="0">
              <a:buNone/>
            </a:pPr>
            <a:r>
              <a:rPr lang="he-IL" dirty="0">
                <a:latin typeface="David" pitchFamily="34" charset="-79"/>
                <a:cs typeface="David" pitchFamily="34" charset="-79"/>
              </a:rPr>
              <a:t>סקלרים מתארים גודל או כמות, כמה זמן, חפץ, מסה או טמפרטורה.</a:t>
            </a:r>
          </a:p>
          <a:p>
            <a:pPr marL="0" indent="0">
              <a:buNone/>
            </a:pPr>
            <a:r>
              <a:rPr lang="he-IL" dirty="0">
                <a:latin typeface="David" pitchFamily="34" charset="-79"/>
                <a:cs typeface="David" pitchFamily="34" charset="-79"/>
              </a:rPr>
              <a:t>דוגמאות</a:t>
            </a:r>
          </a:p>
          <a:p>
            <a:pPr marL="0" indent="0">
              <a:buNone/>
            </a:pPr>
            <a:r>
              <a:rPr lang="he-IL" dirty="0">
                <a:latin typeface="David" pitchFamily="34" charset="-79"/>
                <a:cs typeface="David" pitchFamily="34" charset="-79"/>
              </a:rPr>
              <a:t>4 תפוחים + 5 תפוחים = 9 תפוחים</a:t>
            </a:r>
          </a:p>
          <a:p>
            <a:pPr marL="0" indent="0">
              <a:buNone/>
            </a:pPr>
            <a:r>
              <a:rPr lang="he-IL" dirty="0">
                <a:latin typeface="David" pitchFamily="34" charset="-79"/>
                <a:cs typeface="David" pitchFamily="34" charset="-79"/>
              </a:rPr>
              <a:t>3 שעות + 30 דקות הן </a:t>
            </a:r>
            <a:r>
              <a:rPr lang="he-IL" dirty="0">
                <a:latin typeface="Abel" panose="020B0604020202020204" pitchFamily="2" charset="0"/>
                <a:cs typeface="David" pitchFamily="34" charset="-79"/>
              </a:rPr>
              <a:t>½</a:t>
            </a:r>
            <a:r>
              <a:rPr lang="he-IL" dirty="0">
                <a:latin typeface="David" pitchFamily="34" charset="-79"/>
                <a:cs typeface="David" pitchFamily="34" charset="-79"/>
              </a:rPr>
              <a:t> 3 שעות</a:t>
            </a:r>
          </a:p>
          <a:p>
            <a:pPr marL="0" indent="0">
              <a:buNone/>
            </a:pPr>
            <a:r>
              <a:rPr lang="he-IL" dirty="0">
                <a:latin typeface="David" pitchFamily="34" charset="-79"/>
                <a:cs typeface="David" pitchFamily="34" charset="-79"/>
              </a:rPr>
              <a:t>20 שקלים + 56 שקלים הם 76 שקלים.</a:t>
            </a:r>
          </a:p>
          <a:p>
            <a:pPr marL="514350" indent="-514350"/>
            <a:endParaRPr lang="he-IL" dirty="0">
              <a:latin typeface="David" pitchFamily="34" charset="-79"/>
              <a:cs typeface="David" pitchFamily="34" charset="-79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תמונה 9">
            <a:extLst>
              <a:ext uri="{FF2B5EF4-FFF2-40B4-BE49-F238E27FC236}">
                <a16:creationId xmlns:a16="http://schemas.microsoft.com/office/drawing/2014/main" id="{2802F678-7350-74D6-2FF7-56C6AC64A8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5823" y="5250216"/>
            <a:ext cx="2309811" cy="1142999"/>
          </a:xfrm>
          <a:prstGeom prst="rect">
            <a:avLst/>
          </a:prstGeom>
        </p:spPr>
      </p:pic>
      <p:pic>
        <p:nvPicPr>
          <p:cNvPr id="1030" name="Picture 6" descr="https://i0.web.de/image/058/6730058,pd=1/planeten.jpg"/>
          <p:cNvPicPr>
            <a:picLocks noChangeAspect="1" noChangeArrowheads="1"/>
          </p:cNvPicPr>
          <p:nvPr/>
        </p:nvPicPr>
        <p:blipFill>
          <a:blip r:embed="rId3" cstate="print"/>
          <a:srcRect l="55928" r="21649"/>
          <a:stretch>
            <a:fillRect/>
          </a:stretch>
        </p:blipFill>
        <p:spPr bwMode="auto">
          <a:xfrm>
            <a:off x="-468560" y="-459432"/>
            <a:ext cx="1695354" cy="7776864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103040" y="0"/>
            <a:ext cx="8100392" cy="1143000"/>
          </a:xfrm>
        </p:spPr>
        <p:txBody>
          <a:bodyPr>
            <a:normAutofit fontScale="90000"/>
          </a:bodyPr>
          <a:lstStyle/>
          <a:p>
            <a:r>
              <a:rPr lang="he-IL" dirty="0"/>
              <a:t>וקטורים הם גדלים פיזיקליים בעלי כמות וכיוון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899592" y="980728"/>
            <a:ext cx="7787208" cy="56886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e-IL" dirty="0">
                <a:latin typeface="David" pitchFamily="34" charset="-79"/>
                <a:cs typeface="David" pitchFamily="34" charset="-79"/>
              </a:rPr>
              <a:t>דוגמאות לווקטורים הם: </a:t>
            </a:r>
            <a:r>
              <a:rPr lang="he-IL" dirty="0" err="1">
                <a:latin typeface="David" pitchFamily="34" charset="-79"/>
                <a:cs typeface="David" pitchFamily="34" charset="-79"/>
              </a:rPr>
              <a:t>כח</a:t>
            </a:r>
            <a:r>
              <a:rPr lang="he-IL" dirty="0">
                <a:latin typeface="David" pitchFamily="34" charset="-79"/>
                <a:cs typeface="David" pitchFamily="34" charset="-79"/>
              </a:rPr>
              <a:t>, העתק, מהירות.</a:t>
            </a:r>
          </a:p>
          <a:p>
            <a:pPr marL="0" indent="0">
              <a:buNone/>
            </a:pPr>
            <a:r>
              <a:rPr lang="he-IL" dirty="0">
                <a:latin typeface="David" pitchFamily="34" charset="-79"/>
                <a:cs typeface="David" pitchFamily="34" charset="-79"/>
              </a:rPr>
              <a:t>הדרך הפשוטה ביותר לתאר וקטור היא באמצעות שימוש בחץ.</a:t>
            </a:r>
          </a:p>
          <a:p>
            <a:pPr marL="0" indent="0">
              <a:buNone/>
            </a:pPr>
            <a:r>
              <a:rPr lang="he-IL" dirty="0">
                <a:latin typeface="David" pitchFamily="34" charset="-79"/>
                <a:cs typeface="David" pitchFamily="34" charset="-79"/>
              </a:rPr>
              <a:t>אורך החץ מסמל את הכמות, וכיוון החץ מסמל את כיוון </a:t>
            </a:r>
            <a:r>
              <a:rPr lang="he-IL" dirty="0" err="1">
                <a:latin typeface="David" pitchFamily="34" charset="-79"/>
                <a:cs typeface="David" pitchFamily="34" charset="-79"/>
              </a:rPr>
              <a:t>הוקטור</a:t>
            </a:r>
            <a:r>
              <a:rPr lang="he-IL" dirty="0">
                <a:latin typeface="David" pitchFamily="34" charset="-79"/>
                <a:cs typeface="David" pitchFamily="34" charset="-79"/>
              </a:rPr>
              <a:t>.</a:t>
            </a:r>
          </a:p>
          <a:p>
            <a:pPr marL="0" indent="0">
              <a:buNone/>
            </a:pPr>
            <a:r>
              <a:rPr lang="he-IL" dirty="0">
                <a:latin typeface="David" pitchFamily="34" charset="-79"/>
                <a:cs typeface="David" pitchFamily="34" charset="-79"/>
              </a:rPr>
              <a:t>למשל מהירות של 8 מטרים </a:t>
            </a:r>
            <a:r>
              <a:rPr lang="he-IL" dirty="0" err="1">
                <a:latin typeface="David" pitchFamily="34" charset="-79"/>
                <a:cs typeface="David" pitchFamily="34" charset="-79"/>
              </a:rPr>
              <a:t>לשניה</a:t>
            </a:r>
            <a:r>
              <a:rPr lang="he-IL" dirty="0">
                <a:latin typeface="David" pitchFamily="34" charset="-79"/>
                <a:cs typeface="David" pitchFamily="34" charset="-79"/>
              </a:rPr>
              <a:t> ימינה תתואר כך: </a:t>
            </a:r>
          </a:p>
          <a:p>
            <a:pPr marL="0" indent="0">
              <a:buNone/>
            </a:pPr>
            <a:r>
              <a:rPr lang="he-IL" dirty="0">
                <a:latin typeface="David" pitchFamily="34" charset="-79"/>
                <a:cs typeface="David" pitchFamily="34" charset="-79"/>
              </a:rPr>
              <a:t>גודל החץ – מתאר את גודל </a:t>
            </a:r>
            <a:r>
              <a:rPr lang="he-IL" dirty="0" err="1">
                <a:latin typeface="David" pitchFamily="34" charset="-79"/>
                <a:cs typeface="David" pitchFamily="34" charset="-79"/>
              </a:rPr>
              <a:t>הוקטור</a:t>
            </a:r>
            <a:endParaRPr lang="he-IL" dirty="0">
              <a:latin typeface="David" pitchFamily="34" charset="-79"/>
              <a:cs typeface="David" pitchFamily="34" charset="-79"/>
            </a:endParaRPr>
          </a:p>
          <a:p>
            <a:pPr marL="0" indent="0">
              <a:buNone/>
            </a:pPr>
            <a:r>
              <a:rPr lang="he-IL" dirty="0">
                <a:latin typeface="David" pitchFamily="34" charset="-79"/>
                <a:cs typeface="David" pitchFamily="34" charset="-79"/>
              </a:rPr>
              <a:t>כיוון החץ- מתאר את כיוון </a:t>
            </a:r>
            <a:r>
              <a:rPr lang="he-IL" dirty="0" err="1">
                <a:latin typeface="David" pitchFamily="34" charset="-79"/>
                <a:cs typeface="David" pitchFamily="34" charset="-79"/>
              </a:rPr>
              <a:t>הוקטור</a:t>
            </a:r>
            <a:endParaRPr lang="he-IL" dirty="0">
              <a:latin typeface="David" pitchFamily="34" charset="-79"/>
              <a:cs typeface="David" pitchFamily="34" charset="-79"/>
            </a:endParaRPr>
          </a:p>
        </p:txBody>
      </p:sp>
      <p:pic>
        <p:nvPicPr>
          <p:cNvPr id="12" name="תמונה 11">
            <a:extLst>
              <a:ext uri="{FF2B5EF4-FFF2-40B4-BE49-F238E27FC236}">
                <a16:creationId xmlns:a16="http://schemas.microsoft.com/office/drawing/2014/main" id="{23510492-44FB-0532-6B67-513102DEED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5940" y="4183163"/>
            <a:ext cx="1893197" cy="79090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i0.web.de/image/058/6730058,pd=1/planeten.jpg"/>
          <p:cNvPicPr>
            <a:picLocks noChangeAspect="1" noChangeArrowheads="1"/>
          </p:cNvPicPr>
          <p:nvPr/>
        </p:nvPicPr>
        <p:blipFill>
          <a:blip r:embed="rId2" cstate="print"/>
          <a:srcRect l="55928" r="21649"/>
          <a:stretch>
            <a:fillRect/>
          </a:stretch>
        </p:blipFill>
        <p:spPr bwMode="auto">
          <a:xfrm>
            <a:off x="-468560" y="-459432"/>
            <a:ext cx="2088232" cy="7776864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283152" cy="1143000"/>
          </a:xfrm>
        </p:spPr>
        <p:txBody>
          <a:bodyPr/>
          <a:lstStyle/>
          <a:p>
            <a:r>
              <a:rPr lang="he-IL" dirty="0"/>
              <a:t>חיבור וקטורים בשיטה הגרפית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619632" y="1268760"/>
            <a:ext cx="7283152" cy="4968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e-IL" dirty="0">
                <a:latin typeface="David" pitchFamily="34" charset="-79"/>
                <a:cs typeface="David" pitchFamily="34" charset="-79"/>
              </a:rPr>
              <a:t>מחברים את </a:t>
            </a:r>
            <a:r>
              <a:rPr lang="he-IL" dirty="0" err="1">
                <a:latin typeface="David" pitchFamily="34" charset="-79"/>
                <a:cs typeface="David" pitchFamily="34" charset="-79"/>
              </a:rPr>
              <a:t>הוקטורים</a:t>
            </a:r>
            <a:r>
              <a:rPr lang="he-IL" dirty="0">
                <a:latin typeface="David" pitchFamily="34" charset="-79"/>
                <a:cs typeface="David" pitchFamily="34" charset="-79"/>
              </a:rPr>
              <a:t> לפי הכיוון שלהם, תחילה, במקרה זה </a:t>
            </a:r>
            <a:r>
              <a:rPr lang="he-IL" dirty="0" err="1">
                <a:latin typeface="David" pitchFamily="34" charset="-79"/>
                <a:cs typeface="David" pitchFamily="34" charset="-79"/>
              </a:rPr>
              <a:t>לנינו</a:t>
            </a:r>
            <a:r>
              <a:rPr lang="he-IL" dirty="0">
                <a:latin typeface="David" pitchFamily="34" charset="-79"/>
                <a:cs typeface="David" pitchFamily="34" charset="-79"/>
              </a:rPr>
              <a:t> שלושה וקטורים.</a:t>
            </a:r>
          </a:p>
          <a:p>
            <a:pPr marL="0" indent="0">
              <a:buNone/>
            </a:pPr>
            <a:r>
              <a:rPr lang="he-IL" dirty="0" err="1">
                <a:latin typeface="David" pitchFamily="34" charset="-79"/>
                <a:cs typeface="David" pitchFamily="34" charset="-79"/>
              </a:rPr>
              <a:t>הוקטור</a:t>
            </a:r>
            <a:r>
              <a:rPr lang="he-IL" dirty="0">
                <a:latin typeface="David" pitchFamily="34" charset="-79"/>
                <a:cs typeface="David" pitchFamily="34" charset="-79"/>
              </a:rPr>
              <a:t> השקול (חץ תכלת) הוא החיבור בין </a:t>
            </a:r>
            <a:r>
              <a:rPr lang="he-IL" dirty="0" err="1">
                <a:latin typeface="David" pitchFamily="34" charset="-79"/>
                <a:cs typeface="David" pitchFamily="34" charset="-79"/>
              </a:rPr>
              <a:t>הוקטורים</a:t>
            </a:r>
            <a:r>
              <a:rPr lang="he-IL" dirty="0">
                <a:latin typeface="David" pitchFamily="34" charset="-79"/>
                <a:cs typeface="David" pitchFamily="34" charset="-79"/>
              </a:rPr>
              <a:t>.</a:t>
            </a:r>
          </a:p>
          <a:p>
            <a:pPr marL="0" indent="0">
              <a:buNone/>
            </a:pPr>
            <a:r>
              <a:rPr lang="he-IL" dirty="0">
                <a:latin typeface="David" pitchFamily="34" charset="-79"/>
                <a:cs typeface="David" pitchFamily="34" charset="-79"/>
              </a:rPr>
              <a:t>ומשמעותו </a:t>
            </a:r>
            <a:r>
              <a:rPr lang="he-IL" dirty="0" err="1">
                <a:latin typeface="David" pitchFamily="34" charset="-79"/>
                <a:cs typeface="David" pitchFamily="34" charset="-79"/>
              </a:rPr>
              <a:t>הוקטור</a:t>
            </a:r>
            <a:r>
              <a:rPr lang="he-IL" dirty="0">
                <a:latin typeface="David" pitchFamily="34" charset="-79"/>
                <a:cs typeface="David" pitchFamily="34" charset="-79"/>
              </a:rPr>
              <a:t> שנוצר בעקבות חיבור כל </a:t>
            </a:r>
            <a:r>
              <a:rPr lang="he-IL" dirty="0" err="1">
                <a:latin typeface="David" pitchFamily="34" charset="-79"/>
                <a:cs typeface="David" pitchFamily="34" charset="-79"/>
              </a:rPr>
              <a:t>הוקטורים</a:t>
            </a:r>
            <a:r>
              <a:rPr lang="he-IL" dirty="0">
                <a:latin typeface="David" pitchFamily="34" charset="-79"/>
                <a:cs typeface="David" pitchFamily="34" charset="-79"/>
              </a:rPr>
              <a:t>.</a:t>
            </a:r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08547B51-8291-33CF-D313-320D4855DC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26" t="56774" r="75582" b="14146"/>
          <a:stretch/>
        </p:blipFill>
        <p:spPr>
          <a:xfrm>
            <a:off x="2123728" y="4501481"/>
            <a:ext cx="1872288" cy="1728191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125EECCC-C5D9-329E-CAF7-7224FFB18C0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492" t="49218" r="31616" b="14431"/>
          <a:stretch/>
        </p:blipFill>
        <p:spPr>
          <a:xfrm>
            <a:off x="4325123" y="4012615"/>
            <a:ext cx="1872209" cy="216024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i0.web.de/image/058/6730058,pd=1/planeten.jpg"/>
          <p:cNvPicPr>
            <a:picLocks noChangeAspect="1" noChangeArrowheads="1"/>
          </p:cNvPicPr>
          <p:nvPr/>
        </p:nvPicPr>
        <p:blipFill>
          <a:blip r:embed="rId2" cstate="print"/>
          <a:srcRect l="55928" r="21649"/>
          <a:stretch>
            <a:fillRect/>
          </a:stretch>
        </p:blipFill>
        <p:spPr bwMode="auto">
          <a:xfrm>
            <a:off x="-468560" y="-459432"/>
            <a:ext cx="2088232" cy="7776864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475656" y="-162569"/>
            <a:ext cx="7283152" cy="894406"/>
          </a:xfrm>
        </p:spPr>
        <p:txBody>
          <a:bodyPr/>
          <a:lstStyle/>
          <a:p>
            <a:r>
              <a:rPr lang="he-IL" dirty="0"/>
              <a:t>חיבור וקטורים בשיטת השרשרת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475656" y="731837"/>
            <a:ext cx="749917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e-IL" dirty="0">
                <a:latin typeface="David" pitchFamily="34" charset="-79"/>
                <a:cs typeface="David" pitchFamily="34" charset="-79"/>
              </a:rPr>
              <a:t>חיבור </a:t>
            </a:r>
            <a:r>
              <a:rPr lang="he-IL" dirty="0" err="1">
                <a:latin typeface="David" pitchFamily="34" charset="-79"/>
                <a:cs typeface="David" pitchFamily="34" charset="-79"/>
              </a:rPr>
              <a:t>הוקטורים</a:t>
            </a:r>
            <a:r>
              <a:rPr lang="he-IL" dirty="0">
                <a:latin typeface="David" pitchFamily="34" charset="-79"/>
                <a:cs typeface="David" pitchFamily="34" charset="-79"/>
              </a:rPr>
              <a:t> בשיטת השרשרת מאפשר להעתיק את </a:t>
            </a:r>
            <a:r>
              <a:rPr lang="he-IL" dirty="0" err="1">
                <a:latin typeface="David" pitchFamily="34" charset="-79"/>
                <a:cs typeface="David" pitchFamily="34" charset="-79"/>
              </a:rPr>
              <a:t>הוקטורים</a:t>
            </a:r>
            <a:r>
              <a:rPr lang="he-IL" dirty="0">
                <a:latin typeface="David" pitchFamily="34" charset="-79"/>
                <a:cs typeface="David" pitchFamily="34" charset="-79"/>
              </a:rPr>
              <a:t> בהעתקה מקבילה בשרשרת, כך שראשיתו של וקטור מתלכדת עם סופו של </a:t>
            </a:r>
            <a:r>
              <a:rPr lang="he-IL" dirty="0" err="1">
                <a:latin typeface="David" pitchFamily="34" charset="-79"/>
                <a:cs typeface="David" pitchFamily="34" charset="-79"/>
              </a:rPr>
              <a:t>הוקטור</a:t>
            </a:r>
            <a:r>
              <a:rPr lang="he-IL" dirty="0">
                <a:latin typeface="David" pitchFamily="34" charset="-79"/>
                <a:cs typeface="David" pitchFamily="34" charset="-79"/>
              </a:rPr>
              <a:t> הקודם לו. לסדר החיבור אין חשיבות.</a:t>
            </a:r>
          </a:p>
        </p:txBody>
      </p:sp>
      <p:pic>
        <p:nvPicPr>
          <p:cNvPr id="14" name="תמונה 13">
            <a:extLst>
              <a:ext uri="{FF2B5EF4-FFF2-40B4-BE49-F238E27FC236}">
                <a16:creationId xmlns:a16="http://schemas.microsoft.com/office/drawing/2014/main" id="{7D731EDC-8150-72E1-94F3-A9D74F9CAC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3696297"/>
            <a:ext cx="8147248" cy="242826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i0.web.de/image/058/6730058,pd=1/planeten.jpg"/>
          <p:cNvPicPr>
            <a:picLocks noChangeAspect="1" noChangeArrowheads="1"/>
          </p:cNvPicPr>
          <p:nvPr/>
        </p:nvPicPr>
        <p:blipFill>
          <a:blip r:embed="rId2" cstate="print"/>
          <a:srcRect l="55928" r="21649"/>
          <a:stretch>
            <a:fillRect/>
          </a:stretch>
        </p:blipFill>
        <p:spPr bwMode="auto">
          <a:xfrm>
            <a:off x="-468560" y="-459432"/>
            <a:ext cx="2088232" cy="7776864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691680" y="-230517"/>
            <a:ext cx="7283152" cy="923213"/>
          </a:xfrm>
        </p:spPr>
        <p:txBody>
          <a:bodyPr/>
          <a:lstStyle/>
          <a:p>
            <a:r>
              <a:rPr lang="he-IL" dirty="0"/>
              <a:t>חיבור וקטורים בשיטת המקבילית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115616" y="1398848"/>
            <a:ext cx="785921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e-IL" dirty="0">
                <a:latin typeface="David" pitchFamily="34" charset="-79"/>
                <a:cs typeface="David" pitchFamily="34" charset="-79"/>
              </a:rPr>
              <a:t>מעתיקים את שני </a:t>
            </a:r>
            <a:r>
              <a:rPr lang="he-IL" dirty="0" err="1">
                <a:latin typeface="David" pitchFamily="34" charset="-79"/>
                <a:cs typeface="David" pitchFamily="34" charset="-79"/>
              </a:rPr>
              <a:t>הוקטורים</a:t>
            </a:r>
            <a:r>
              <a:rPr lang="he-IL" dirty="0">
                <a:latin typeface="David" pitchFamily="34" charset="-79"/>
                <a:cs typeface="David" pitchFamily="34" charset="-79"/>
              </a:rPr>
              <a:t> לראשית משותפת כך שנוצרת מקבילית.</a:t>
            </a:r>
          </a:p>
          <a:p>
            <a:pPr marL="0" indent="0">
              <a:buNone/>
            </a:pPr>
            <a:r>
              <a:rPr lang="he-IL" dirty="0">
                <a:latin typeface="David" pitchFamily="34" charset="-79"/>
                <a:cs typeface="David" pitchFamily="34" charset="-79"/>
              </a:rPr>
              <a:t>תוצאת החיבור היא אלכסון המקבילית, היוצא מהראשית המשותפת.</a:t>
            </a:r>
          </a:p>
        </p:txBody>
      </p:sp>
      <p:pic>
        <p:nvPicPr>
          <p:cNvPr id="8" name="תמונה 7">
            <a:extLst>
              <a:ext uri="{FF2B5EF4-FFF2-40B4-BE49-F238E27FC236}">
                <a16:creationId xmlns:a16="http://schemas.microsoft.com/office/drawing/2014/main" id="{BDB0869B-FCA6-E2F2-9132-33345BD627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3761" y="3587974"/>
            <a:ext cx="2914286" cy="27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9354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i0.web.de/image/058/6730058,pd=1/planeten.jpg"/>
          <p:cNvPicPr>
            <a:picLocks noChangeAspect="1" noChangeArrowheads="1"/>
          </p:cNvPicPr>
          <p:nvPr/>
        </p:nvPicPr>
        <p:blipFill>
          <a:blip r:embed="rId2" cstate="print"/>
          <a:srcRect l="55928" r="21649"/>
          <a:stretch>
            <a:fillRect/>
          </a:stretch>
        </p:blipFill>
        <p:spPr bwMode="auto">
          <a:xfrm>
            <a:off x="-468560" y="-459432"/>
            <a:ext cx="1656184" cy="7776864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547664" y="-277201"/>
            <a:ext cx="7283152" cy="825881"/>
          </a:xfrm>
        </p:spPr>
        <p:txBody>
          <a:bodyPr/>
          <a:lstStyle/>
          <a:p>
            <a:r>
              <a:rPr lang="he-IL" dirty="0"/>
              <a:t>חיסור וקטורים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899592" y="548680"/>
            <a:ext cx="8051812" cy="5966971"/>
          </a:xfrm>
        </p:spPr>
        <p:txBody>
          <a:bodyPr>
            <a:normAutofit/>
          </a:bodyPr>
          <a:lstStyle/>
          <a:p>
            <a:pPr marL="0" indent="-514350">
              <a:buNone/>
            </a:pPr>
            <a:r>
              <a:rPr lang="he-IL" dirty="0">
                <a:latin typeface="David" pitchFamily="34" charset="-79"/>
                <a:cs typeface="David" pitchFamily="34" charset="-79"/>
              </a:rPr>
              <a:t>וקטור נגדי: וקטור נגדי הוא וקטור השווה בגודלו </a:t>
            </a:r>
            <a:r>
              <a:rPr lang="he-IL" dirty="0" err="1">
                <a:latin typeface="David" pitchFamily="34" charset="-79"/>
                <a:cs typeface="David" pitchFamily="34" charset="-79"/>
              </a:rPr>
              <a:t>לוקטור</a:t>
            </a:r>
            <a:r>
              <a:rPr lang="he-IL" dirty="0">
                <a:latin typeface="David" pitchFamily="34" charset="-79"/>
                <a:cs typeface="David" pitchFamily="34" charset="-79"/>
              </a:rPr>
              <a:t> הנתון ומנוגד לו בכיוונו.</a:t>
            </a:r>
          </a:p>
          <a:p>
            <a:pPr marL="0" indent="-514350">
              <a:buNone/>
            </a:pPr>
            <a:r>
              <a:rPr lang="he-IL" dirty="0">
                <a:latin typeface="David" pitchFamily="34" charset="-79"/>
                <a:cs typeface="David" pitchFamily="34" charset="-79"/>
              </a:rPr>
              <a:t>לפי התרשים:</a:t>
            </a:r>
          </a:p>
          <a:p>
            <a:pPr marL="0" indent="-514350">
              <a:buNone/>
            </a:pPr>
            <a:endParaRPr lang="he-IL" dirty="0">
              <a:latin typeface="David" pitchFamily="34" charset="-79"/>
              <a:cs typeface="David" pitchFamily="34" charset="-79"/>
            </a:endParaRPr>
          </a:p>
          <a:p>
            <a:pPr marL="0" indent="-514350">
              <a:buNone/>
            </a:pPr>
            <a:r>
              <a:rPr lang="he-IL" dirty="0">
                <a:latin typeface="David" pitchFamily="34" charset="-79"/>
                <a:cs typeface="David" pitchFamily="34" charset="-79"/>
              </a:rPr>
              <a:t>חיסור וקטור הוא חיבור </a:t>
            </a:r>
            <a:r>
              <a:rPr lang="he-IL" dirty="0" err="1">
                <a:latin typeface="David" pitchFamily="34" charset="-79"/>
                <a:cs typeface="David" pitchFamily="34" charset="-79"/>
              </a:rPr>
              <a:t>הוקטור</a:t>
            </a:r>
            <a:r>
              <a:rPr lang="he-IL" dirty="0">
                <a:latin typeface="David" pitchFamily="34" charset="-79"/>
                <a:cs typeface="David" pitchFamily="34" charset="-79"/>
              </a:rPr>
              <a:t> הנגדי.</a:t>
            </a:r>
          </a:p>
          <a:p>
            <a:pPr marL="0" indent="-514350">
              <a:buNone/>
            </a:pPr>
            <a:r>
              <a:rPr lang="he-IL" dirty="0">
                <a:latin typeface="David" pitchFamily="34" charset="-79"/>
                <a:cs typeface="David" pitchFamily="34" charset="-79"/>
              </a:rPr>
              <a:t>בדרך כלל קל יותר לחסר וקטורים בשיטת המקבילית. הפרש </a:t>
            </a:r>
            <a:r>
              <a:rPr lang="he-IL" dirty="0" err="1">
                <a:latin typeface="David" pitchFamily="34" charset="-79"/>
                <a:cs typeface="David" pitchFamily="34" charset="-79"/>
              </a:rPr>
              <a:t>הוקטורים</a:t>
            </a:r>
            <a:r>
              <a:rPr lang="he-IL" dirty="0">
                <a:latin typeface="David" pitchFamily="34" charset="-79"/>
                <a:cs typeface="David" pitchFamily="34" charset="-79"/>
              </a:rPr>
              <a:t> הוא האלכסון השני של המקבילית כמו בתרשים:</a:t>
            </a:r>
          </a:p>
          <a:p>
            <a:pPr marL="0" indent="-514350">
              <a:buNone/>
            </a:pPr>
            <a:endParaRPr lang="he-IL" dirty="0">
              <a:latin typeface="David" pitchFamily="34" charset="-79"/>
              <a:cs typeface="David" pitchFamily="34" charset="-79"/>
            </a:endParaRPr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C0E2A039-A32E-E54C-4685-A5DC68B9BF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411" t="40096" r="33899" b="53252"/>
          <a:stretch/>
        </p:blipFill>
        <p:spPr>
          <a:xfrm>
            <a:off x="1187624" y="2784077"/>
            <a:ext cx="1977519" cy="531233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19C4D25E-7B7C-A848-9376-7026D7887B8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53" t="12735" r="66869" b="65050"/>
          <a:stretch/>
        </p:blipFill>
        <p:spPr>
          <a:xfrm>
            <a:off x="1648271" y="1265757"/>
            <a:ext cx="2241709" cy="1371155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119E3B01-C902-7124-9DC2-96823F7001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227" t="59521" r="14515" b="2803"/>
          <a:stretch/>
        </p:blipFill>
        <p:spPr>
          <a:xfrm>
            <a:off x="1674024" y="4437112"/>
            <a:ext cx="4735973" cy="207863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i0.web.de/image/058/6730058,pd=1/planeten.jpg"/>
          <p:cNvPicPr>
            <a:picLocks noChangeAspect="1" noChangeArrowheads="1"/>
          </p:cNvPicPr>
          <p:nvPr/>
        </p:nvPicPr>
        <p:blipFill>
          <a:blip r:embed="rId2" cstate="print"/>
          <a:srcRect l="55928" r="21649"/>
          <a:stretch>
            <a:fillRect/>
          </a:stretch>
        </p:blipFill>
        <p:spPr bwMode="auto">
          <a:xfrm>
            <a:off x="-468560" y="-459432"/>
            <a:ext cx="2088232" cy="7776864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547664" y="-77105"/>
            <a:ext cx="7283152" cy="778098"/>
          </a:xfrm>
        </p:spPr>
        <p:txBody>
          <a:bodyPr/>
          <a:lstStyle/>
          <a:p>
            <a:r>
              <a:rPr lang="he-IL" dirty="0"/>
              <a:t>תיאור והצגת וקטורים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971600" y="836712"/>
            <a:ext cx="7535180" cy="56886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e-IL" dirty="0">
                <a:latin typeface="David" pitchFamily="34" charset="-79"/>
                <a:cs typeface="David" pitchFamily="34" charset="-79"/>
              </a:rPr>
              <a:t>ניתן לתאר וקטור באמצעות חץ, ולסמנו באות גדולה באנגלית מודגשת, או אות גדולה וחץ מעליה.</a:t>
            </a:r>
          </a:p>
          <a:p>
            <a:pPr marL="514350" indent="-514350">
              <a:buNone/>
            </a:pPr>
            <a:endParaRPr lang="he-IL" dirty="0">
              <a:latin typeface="David" pitchFamily="34" charset="-79"/>
              <a:cs typeface="David" pitchFamily="34" charset="-79"/>
            </a:endParaRPr>
          </a:p>
          <a:p>
            <a:pPr marL="514350" indent="-514350">
              <a:buNone/>
            </a:pPr>
            <a:endParaRPr lang="he-IL" dirty="0">
              <a:latin typeface="David" pitchFamily="34" charset="-79"/>
              <a:cs typeface="David" pitchFamily="34" charset="-79"/>
            </a:endParaRPr>
          </a:p>
          <a:p>
            <a:pPr marL="0" indent="0">
              <a:buNone/>
            </a:pPr>
            <a:endParaRPr lang="he-IL" dirty="0">
              <a:latin typeface="David" pitchFamily="34" charset="-79"/>
              <a:cs typeface="David" pitchFamily="34" charset="-79"/>
            </a:endParaRPr>
          </a:p>
          <a:p>
            <a:pPr marL="0" indent="0">
              <a:buNone/>
            </a:pPr>
            <a:endParaRPr lang="he-IL" dirty="0">
              <a:latin typeface="David" pitchFamily="34" charset="-79"/>
              <a:cs typeface="David" pitchFamily="34" charset="-79"/>
            </a:endParaRPr>
          </a:p>
          <a:p>
            <a:pPr marL="0" indent="0">
              <a:buNone/>
            </a:pPr>
            <a:r>
              <a:rPr lang="he-IL" dirty="0">
                <a:latin typeface="David" pitchFamily="34" charset="-79"/>
                <a:cs typeface="David" pitchFamily="34" charset="-79"/>
              </a:rPr>
              <a:t>ניתן להציג וקטור ע"י שימוש במערכת צירים. </a:t>
            </a:r>
          </a:p>
          <a:p>
            <a:pPr marL="0" indent="0">
              <a:buNone/>
            </a:pPr>
            <a:r>
              <a:rPr lang="he-IL" dirty="0" err="1">
                <a:latin typeface="David" pitchFamily="34" charset="-79"/>
                <a:cs typeface="David" pitchFamily="34" charset="-79"/>
              </a:rPr>
              <a:t>לוקטור</a:t>
            </a:r>
            <a:r>
              <a:rPr lang="he-IL" dirty="0">
                <a:latin typeface="David" pitchFamily="34" charset="-79"/>
                <a:cs typeface="David" pitchFamily="34" charset="-79"/>
              </a:rPr>
              <a:t> יהיה כיוון בציר </a:t>
            </a:r>
            <a:r>
              <a:rPr lang="en-US" dirty="0">
                <a:latin typeface="David" pitchFamily="34" charset="-79"/>
                <a:cs typeface="David" pitchFamily="34" charset="-79"/>
              </a:rPr>
              <a:t>X</a:t>
            </a:r>
            <a:r>
              <a:rPr lang="he-IL" dirty="0">
                <a:latin typeface="David" pitchFamily="34" charset="-79"/>
                <a:cs typeface="David" pitchFamily="34" charset="-79"/>
              </a:rPr>
              <a:t> וכיוון בציר </a:t>
            </a:r>
            <a:r>
              <a:rPr lang="en-US" dirty="0">
                <a:latin typeface="David" pitchFamily="34" charset="-79"/>
                <a:cs typeface="David" pitchFamily="34" charset="-79"/>
              </a:rPr>
              <a:t>Y</a:t>
            </a:r>
            <a:endParaRPr lang="he-IL" dirty="0">
              <a:latin typeface="David" pitchFamily="34" charset="-79"/>
              <a:cs typeface="David" pitchFamily="34" charset="-79"/>
            </a:endParaRPr>
          </a:p>
          <a:p>
            <a:pPr marL="514350" indent="-514350">
              <a:buNone/>
            </a:pPr>
            <a:endParaRPr lang="he-IL" dirty="0">
              <a:latin typeface="David" pitchFamily="34" charset="-79"/>
              <a:cs typeface="David" pitchFamily="34" charset="-79"/>
            </a:endParaRPr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BBC154C3-69EB-6F5E-5D6C-7400ACEC45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493" t="37962" r="59240" b="39652"/>
          <a:stretch/>
        </p:blipFill>
        <p:spPr>
          <a:xfrm>
            <a:off x="1835696" y="2348880"/>
            <a:ext cx="3710898" cy="172819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i0.web.de/image/058/6730058,pd=1/planeten.jpg"/>
          <p:cNvPicPr>
            <a:picLocks noChangeAspect="1" noChangeArrowheads="1"/>
          </p:cNvPicPr>
          <p:nvPr/>
        </p:nvPicPr>
        <p:blipFill>
          <a:blip r:embed="rId2" cstate="print"/>
          <a:srcRect l="55928" r="21649"/>
          <a:stretch>
            <a:fillRect/>
          </a:stretch>
        </p:blipFill>
        <p:spPr bwMode="auto">
          <a:xfrm>
            <a:off x="-468560" y="-459432"/>
            <a:ext cx="2088232" cy="7776864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259632" y="419790"/>
            <a:ext cx="7740352" cy="1143000"/>
          </a:xfrm>
        </p:spPr>
        <p:txBody>
          <a:bodyPr>
            <a:normAutofit fontScale="90000"/>
          </a:bodyPr>
          <a:lstStyle/>
          <a:p>
            <a:r>
              <a:rPr lang="he-IL" dirty="0"/>
              <a:t>חץ יוצא מנקודה (1,3) ומגיע לנקודה (3,6) </a:t>
            </a:r>
          </a:p>
        </p:txBody>
      </p:sp>
      <p:sp>
        <p:nvSpPr>
          <p:cNvPr id="8" name="כותרת 1">
            <a:extLst>
              <a:ext uri="{FF2B5EF4-FFF2-40B4-BE49-F238E27FC236}">
                <a16:creationId xmlns:a16="http://schemas.microsoft.com/office/drawing/2014/main" id="{E87BF533-934B-078F-EBB1-85A6F7777917}"/>
              </a:ext>
            </a:extLst>
          </p:cNvPr>
          <p:cNvSpPr txBox="1">
            <a:spLocks/>
          </p:cNvSpPr>
          <p:nvPr/>
        </p:nvSpPr>
        <p:spPr>
          <a:xfrm>
            <a:off x="4086200" y="72743"/>
            <a:ext cx="7740352" cy="835977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975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dirty="0"/>
              <a:t>לדוגמה:</a:t>
            </a:r>
          </a:p>
        </p:txBody>
      </p:sp>
      <p:pic>
        <p:nvPicPr>
          <p:cNvPr id="12" name="תמונה 11">
            <a:extLst>
              <a:ext uri="{FF2B5EF4-FFF2-40B4-BE49-F238E27FC236}">
                <a16:creationId xmlns:a16="http://schemas.microsoft.com/office/drawing/2014/main" id="{FCD43A8E-0E50-0BA1-632E-94E055B110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2090" y="1949863"/>
            <a:ext cx="5514286" cy="4666667"/>
          </a:xfrm>
          <a:prstGeom prst="rect">
            <a:avLst/>
          </a:prstGeom>
        </p:spPr>
      </p:pic>
      <p:sp>
        <p:nvSpPr>
          <p:cNvPr id="13" name="כותרת 1">
            <a:extLst>
              <a:ext uri="{FF2B5EF4-FFF2-40B4-BE49-F238E27FC236}">
                <a16:creationId xmlns:a16="http://schemas.microsoft.com/office/drawing/2014/main" id="{0CB1DD4D-3704-629A-B7AB-32B3A8034116}"/>
              </a:ext>
            </a:extLst>
          </p:cNvPr>
          <p:cNvSpPr txBox="1">
            <a:spLocks/>
          </p:cNvSpPr>
          <p:nvPr/>
        </p:nvSpPr>
        <p:spPr>
          <a:xfrm>
            <a:off x="2672916" y="1346806"/>
            <a:ext cx="7740352" cy="643141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90000" lnSpcReduction="1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dirty="0"/>
              <a:t>סקלר שכיוונו וגדלו הוא: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772</TotalTime>
  <Words>325</Words>
  <Application>Microsoft Office PowerPoint</Application>
  <PresentationFormat>‫הצגה על המסך (4:3)</PresentationFormat>
  <Paragraphs>50</Paragraphs>
  <Slides>12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12</vt:i4>
      </vt:variant>
    </vt:vector>
  </HeadingPairs>
  <TitlesOfParts>
    <vt:vector size="17" baseType="lpstr">
      <vt:lpstr>Abel</vt:lpstr>
      <vt:lpstr>Arial</vt:lpstr>
      <vt:lpstr>Calibri</vt:lpstr>
      <vt:lpstr>David</vt:lpstr>
      <vt:lpstr>ערכת נושא Office</vt:lpstr>
      <vt:lpstr>וקטורים- חישוב חיסור וחיבור פרק 6</vt:lpstr>
      <vt:lpstr>סקלר או וקטור</vt:lpstr>
      <vt:lpstr>וקטורים הם גדלים פיזיקליים בעלי כמות וכיוון</vt:lpstr>
      <vt:lpstr>חיבור וקטורים בשיטה הגרפית</vt:lpstr>
      <vt:lpstr>חיבור וקטורים בשיטת השרשרת</vt:lpstr>
      <vt:lpstr>חיבור וקטורים בשיטת המקבילית</vt:lpstr>
      <vt:lpstr>חיסור וקטורים</vt:lpstr>
      <vt:lpstr>תיאור והצגת וקטורים</vt:lpstr>
      <vt:lpstr>חץ יוצא מנקודה (1,3) ומגיע לנקודה (3,6) </vt:lpstr>
      <vt:lpstr>תרגול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שקופית 1</dc:title>
  <dc:creator>שוש אלחרר</dc:creator>
  <cp:lastModifiedBy>Liat</cp:lastModifiedBy>
  <cp:revision>107</cp:revision>
  <dcterms:created xsi:type="dcterms:W3CDTF">2017-08-17T13:45:48Z</dcterms:created>
  <dcterms:modified xsi:type="dcterms:W3CDTF">2023-03-12T16:36:56Z</dcterms:modified>
</cp:coreProperties>
</file>