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0" r:id="rId2"/>
  </p:sldMasterIdLst>
  <p:notesMasterIdLst>
    <p:notesMasterId r:id="rId34"/>
  </p:notesMasterIdLst>
  <p:sldIdLst>
    <p:sldId id="256" r:id="rId3"/>
    <p:sldId id="274" r:id="rId4"/>
    <p:sldId id="271" r:id="rId5"/>
    <p:sldId id="275" r:id="rId6"/>
    <p:sldId id="277" r:id="rId7"/>
    <p:sldId id="279" r:id="rId8"/>
    <p:sldId id="265" r:id="rId9"/>
    <p:sldId id="258" r:id="rId10"/>
    <p:sldId id="290" r:id="rId11"/>
    <p:sldId id="280" r:id="rId12"/>
    <p:sldId id="261" r:id="rId13"/>
    <p:sldId id="281" r:id="rId14"/>
    <p:sldId id="284" r:id="rId15"/>
    <p:sldId id="267" r:id="rId16"/>
    <p:sldId id="285" r:id="rId17"/>
    <p:sldId id="262" r:id="rId18"/>
    <p:sldId id="286" r:id="rId19"/>
    <p:sldId id="287" r:id="rId20"/>
    <p:sldId id="288" r:id="rId21"/>
    <p:sldId id="269" r:id="rId22"/>
    <p:sldId id="268" r:id="rId23"/>
    <p:sldId id="263" r:id="rId24"/>
    <p:sldId id="282" r:id="rId25"/>
    <p:sldId id="283" r:id="rId26"/>
    <p:sldId id="264" r:id="rId27"/>
    <p:sldId id="270" r:id="rId28"/>
    <p:sldId id="266" r:id="rId29"/>
    <p:sldId id="278" r:id="rId30"/>
    <p:sldId id="273" r:id="rId31"/>
    <p:sldId id="276" r:id="rId32"/>
    <p:sldId id="272" r:id="rId33"/>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00"/>
    <a:srgbClr val="4BC0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סגנון ביניים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311" autoAdjust="0"/>
    <p:restoredTop sz="93508" autoAdjust="0"/>
  </p:normalViewPr>
  <p:slideViewPr>
    <p:cSldViewPr snapToGrid="0">
      <p:cViewPr varScale="1">
        <p:scale>
          <a:sx n="77" d="100"/>
          <a:sy n="77" d="100"/>
        </p:scale>
        <p:origin x="898" y="67"/>
      </p:cViewPr>
      <p:guideLst/>
    </p:cSldViewPr>
  </p:slideViewPr>
  <p:outlineViewPr>
    <p:cViewPr>
      <p:scale>
        <a:sx n="33" d="100"/>
        <a:sy n="33" d="100"/>
      </p:scale>
      <p:origin x="0" y="-1027"/>
    </p:cViewPr>
  </p:outlineViewPr>
  <p:notesTextViewPr>
    <p:cViewPr>
      <p:scale>
        <a:sx n="1" d="1"/>
        <a:sy n="1" d="1"/>
      </p:scale>
      <p:origin x="0" y="0"/>
    </p:cViewPr>
  </p:notesTextViewPr>
  <p:sorterViewPr>
    <p:cViewPr>
      <p:scale>
        <a:sx n="100" d="100"/>
        <a:sy n="100" d="100"/>
      </p:scale>
      <p:origin x="0" y="-422"/>
    </p:cViewPr>
  </p:sorterViewPr>
  <p:notesViewPr>
    <p:cSldViewPr snapToGrid="0">
      <p:cViewPr varScale="1">
        <p:scale>
          <a:sx n="63" d="100"/>
          <a:sy n="63" d="100"/>
        </p:scale>
        <p:origin x="3134" y="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1E5AA6-A579-46E3-87C3-FDD1F0D5C8F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pPr rtl="1"/>
          <a:endParaRPr lang="he-IL"/>
        </a:p>
      </dgm:t>
    </dgm:pt>
    <dgm:pt modelId="{AE0017FB-24D5-4966-BB7A-2F791366AA3C}">
      <dgm:prSet phldrT="[טקסט]" custT="1"/>
      <dgm:spPr/>
      <dgm:t>
        <a:bodyPr/>
        <a:lstStyle/>
        <a:p>
          <a:pPr algn="ctr" rtl="1"/>
          <a:r>
            <a:rPr lang="he-IL" sz="4800" b="1" dirty="0"/>
            <a:t>הדגשת הטוב במקום מלחמה ברע ובשלילה</a:t>
          </a:r>
          <a:r>
            <a:rPr lang="he-IL" sz="3600" dirty="0"/>
            <a:t>. </a:t>
          </a:r>
          <a:endParaRPr lang="he-IL" dirty="0"/>
        </a:p>
      </dgm:t>
    </dgm:pt>
    <dgm:pt modelId="{6B6C2433-B73A-4E26-A262-25F1A2683018}" type="parTrans" cxnId="{2CD8A1FE-950B-47A7-9B30-95A98E232732}">
      <dgm:prSet/>
      <dgm:spPr/>
      <dgm:t>
        <a:bodyPr/>
        <a:lstStyle/>
        <a:p>
          <a:pPr rtl="1"/>
          <a:endParaRPr lang="he-IL"/>
        </a:p>
      </dgm:t>
    </dgm:pt>
    <dgm:pt modelId="{27095B00-1F74-40C5-A130-8297BC0C8ABE}" type="sibTrans" cxnId="{2CD8A1FE-950B-47A7-9B30-95A98E232732}">
      <dgm:prSet/>
      <dgm:spPr/>
      <dgm:t>
        <a:bodyPr/>
        <a:lstStyle/>
        <a:p>
          <a:pPr rtl="1"/>
          <a:endParaRPr lang="he-IL"/>
        </a:p>
      </dgm:t>
    </dgm:pt>
    <dgm:pt modelId="{90FDE947-24C9-4E9F-9462-6AF8447206CF}">
      <dgm:prSet phldrT="[טקסט]" custT="1"/>
      <dgm:spPr/>
      <dgm:t>
        <a:bodyPr/>
        <a:lstStyle/>
        <a:p>
          <a:pPr algn="ctr" rtl="1"/>
          <a:r>
            <a:rPr lang="he-IL" sz="4400" b="1" dirty="0"/>
            <a:t>מתבטאת ב"מלחמה חזיתית" ביצר הרע והשמדתו</a:t>
          </a:r>
          <a:r>
            <a:rPr lang="he-IL" sz="2900" dirty="0"/>
            <a:t>. </a:t>
          </a:r>
          <a:endParaRPr lang="he-IL" dirty="0"/>
        </a:p>
      </dgm:t>
    </dgm:pt>
    <dgm:pt modelId="{B1243579-12E7-4C34-A6B3-40C5DC8AD2A9}" type="parTrans" cxnId="{A3DD2A23-A3B9-4604-A88D-3CBF5A98A324}">
      <dgm:prSet/>
      <dgm:spPr/>
      <dgm:t>
        <a:bodyPr/>
        <a:lstStyle/>
        <a:p>
          <a:pPr rtl="1"/>
          <a:endParaRPr lang="he-IL"/>
        </a:p>
      </dgm:t>
    </dgm:pt>
    <dgm:pt modelId="{D506ADBF-B0BB-429A-9476-26E110818423}" type="sibTrans" cxnId="{A3DD2A23-A3B9-4604-A88D-3CBF5A98A324}">
      <dgm:prSet/>
      <dgm:spPr/>
      <dgm:t>
        <a:bodyPr/>
        <a:lstStyle/>
        <a:p>
          <a:pPr rtl="1"/>
          <a:endParaRPr lang="he-IL"/>
        </a:p>
      </dgm:t>
    </dgm:pt>
    <dgm:pt modelId="{1E7CD8A9-7E6C-481A-AC7C-4F23C4C7EB20}" type="pres">
      <dgm:prSet presAssocID="{6B1E5AA6-A579-46E3-87C3-FDD1F0D5C8F9}" presName="Name0" presStyleCnt="0">
        <dgm:presLayoutVars>
          <dgm:chMax val="7"/>
          <dgm:chPref val="7"/>
          <dgm:dir/>
        </dgm:presLayoutVars>
      </dgm:prSet>
      <dgm:spPr/>
    </dgm:pt>
    <dgm:pt modelId="{084DAE5F-414A-4A03-9C12-A7013D03C887}" type="pres">
      <dgm:prSet presAssocID="{6B1E5AA6-A579-46E3-87C3-FDD1F0D5C8F9}" presName="Name1" presStyleCnt="0"/>
      <dgm:spPr/>
    </dgm:pt>
    <dgm:pt modelId="{3323DEE0-5743-49E9-B582-9E3A13B64AF6}" type="pres">
      <dgm:prSet presAssocID="{6B1E5AA6-A579-46E3-87C3-FDD1F0D5C8F9}" presName="cycle" presStyleCnt="0"/>
      <dgm:spPr/>
    </dgm:pt>
    <dgm:pt modelId="{1DA6C62F-91C1-40A6-8E51-A5CAB3362988}" type="pres">
      <dgm:prSet presAssocID="{6B1E5AA6-A579-46E3-87C3-FDD1F0D5C8F9}" presName="srcNode" presStyleLbl="node1" presStyleIdx="0" presStyleCnt="2"/>
      <dgm:spPr/>
    </dgm:pt>
    <dgm:pt modelId="{71977F97-0719-419C-B308-3314C6E811D9}" type="pres">
      <dgm:prSet presAssocID="{6B1E5AA6-A579-46E3-87C3-FDD1F0D5C8F9}" presName="conn" presStyleLbl="parChTrans1D2" presStyleIdx="0" presStyleCnt="1"/>
      <dgm:spPr/>
    </dgm:pt>
    <dgm:pt modelId="{2A547337-8604-4EFC-9452-EE356B9DF516}" type="pres">
      <dgm:prSet presAssocID="{6B1E5AA6-A579-46E3-87C3-FDD1F0D5C8F9}" presName="extraNode" presStyleLbl="node1" presStyleIdx="0" presStyleCnt="2"/>
      <dgm:spPr/>
    </dgm:pt>
    <dgm:pt modelId="{51161C9D-7D7F-4769-9049-78B5D899C02C}" type="pres">
      <dgm:prSet presAssocID="{6B1E5AA6-A579-46E3-87C3-FDD1F0D5C8F9}" presName="dstNode" presStyleLbl="node1" presStyleIdx="0" presStyleCnt="2"/>
      <dgm:spPr/>
    </dgm:pt>
    <dgm:pt modelId="{D55C4197-FD6E-4172-AD15-CC4B47B8AFBD}" type="pres">
      <dgm:prSet presAssocID="{AE0017FB-24D5-4966-BB7A-2F791366AA3C}" presName="text_1" presStyleLbl="node1" presStyleIdx="0" presStyleCnt="2" custLinFactNeighborX="-2893" custLinFactNeighborY="-24835">
        <dgm:presLayoutVars>
          <dgm:bulletEnabled val="1"/>
        </dgm:presLayoutVars>
      </dgm:prSet>
      <dgm:spPr/>
    </dgm:pt>
    <dgm:pt modelId="{9CAB9215-1EEC-411E-9765-4CBA7AE1911C}" type="pres">
      <dgm:prSet presAssocID="{AE0017FB-24D5-4966-BB7A-2F791366AA3C}" presName="accent_1" presStyleCnt="0"/>
      <dgm:spPr/>
    </dgm:pt>
    <dgm:pt modelId="{C47EB1A1-EE35-415D-8B9F-37B04F92BE4C}" type="pres">
      <dgm:prSet presAssocID="{AE0017FB-24D5-4966-BB7A-2F791366AA3C}" presName="accentRepeatNode" presStyleLbl="solidFgAcc1" presStyleIdx="0" presStyleCnt="2"/>
      <dgm:spPr/>
    </dgm:pt>
    <dgm:pt modelId="{422F4C9B-5992-4598-94BA-DC6884D3F1BE}" type="pres">
      <dgm:prSet presAssocID="{90FDE947-24C9-4E9F-9462-6AF8447206CF}" presName="text_2" presStyleLbl="node1" presStyleIdx="1" presStyleCnt="2">
        <dgm:presLayoutVars>
          <dgm:bulletEnabled val="1"/>
        </dgm:presLayoutVars>
      </dgm:prSet>
      <dgm:spPr/>
    </dgm:pt>
    <dgm:pt modelId="{8E8E5B3E-2C5B-4BCC-8BEF-68756AF6ED54}" type="pres">
      <dgm:prSet presAssocID="{90FDE947-24C9-4E9F-9462-6AF8447206CF}" presName="accent_2" presStyleCnt="0"/>
      <dgm:spPr/>
    </dgm:pt>
    <dgm:pt modelId="{2D922D4D-BA47-4CCA-9E49-1C7E7A3562F1}" type="pres">
      <dgm:prSet presAssocID="{90FDE947-24C9-4E9F-9462-6AF8447206CF}" presName="accentRepeatNode" presStyleLbl="solidFgAcc1" presStyleIdx="1" presStyleCnt="2" custLinFactNeighborX="-350" custLinFactNeighborY="-7655"/>
      <dgm:spPr/>
    </dgm:pt>
  </dgm:ptLst>
  <dgm:cxnLst>
    <dgm:cxn modelId="{A3DD2A23-A3B9-4604-A88D-3CBF5A98A324}" srcId="{6B1E5AA6-A579-46E3-87C3-FDD1F0D5C8F9}" destId="{90FDE947-24C9-4E9F-9462-6AF8447206CF}" srcOrd="1" destOrd="0" parTransId="{B1243579-12E7-4C34-A6B3-40C5DC8AD2A9}" sibTransId="{D506ADBF-B0BB-429A-9476-26E110818423}"/>
    <dgm:cxn modelId="{175EE095-A070-4F72-BF83-6BFDD6417CCA}" type="presOf" srcId="{90FDE947-24C9-4E9F-9462-6AF8447206CF}" destId="{422F4C9B-5992-4598-94BA-DC6884D3F1BE}" srcOrd="0" destOrd="0" presId="urn:microsoft.com/office/officeart/2008/layout/VerticalCurvedList"/>
    <dgm:cxn modelId="{E85F6EA5-8D80-420C-AED1-F9956D553CDE}" type="presOf" srcId="{6B1E5AA6-A579-46E3-87C3-FDD1F0D5C8F9}" destId="{1E7CD8A9-7E6C-481A-AC7C-4F23C4C7EB20}" srcOrd="0" destOrd="0" presId="urn:microsoft.com/office/officeart/2008/layout/VerticalCurvedList"/>
    <dgm:cxn modelId="{884F36C7-1AC8-470E-BA7E-3FCC2FC37216}" type="presOf" srcId="{AE0017FB-24D5-4966-BB7A-2F791366AA3C}" destId="{D55C4197-FD6E-4172-AD15-CC4B47B8AFBD}" srcOrd="0" destOrd="0" presId="urn:microsoft.com/office/officeart/2008/layout/VerticalCurvedList"/>
    <dgm:cxn modelId="{57A5B1EE-B040-4492-B9C1-8F429B6AF931}" type="presOf" srcId="{27095B00-1F74-40C5-A130-8297BC0C8ABE}" destId="{71977F97-0719-419C-B308-3314C6E811D9}" srcOrd="0" destOrd="0" presId="urn:microsoft.com/office/officeart/2008/layout/VerticalCurvedList"/>
    <dgm:cxn modelId="{2CD8A1FE-950B-47A7-9B30-95A98E232732}" srcId="{6B1E5AA6-A579-46E3-87C3-FDD1F0D5C8F9}" destId="{AE0017FB-24D5-4966-BB7A-2F791366AA3C}" srcOrd="0" destOrd="0" parTransId="{6B6C2433-B73A-4E26-A262-25F1A2683018}" sibTransId="{27095B00-1F74-40C5-A130-8297BC0C8ABE}"/>
    <dgm:cxn modelId="{8511D4EB-BB0E-4ED0-90B1-88A5141CBF34}" type="presParOf" srcId="{1E7CD8A9-7E6C-481A-AC7C-4F23C4C7EB20}" destId="{084DAE5F-414A-4A03-9C12-A7013D03C887}" srcOrd="0" destOrd="0" presId="urn:microsoft.com/office/officeart/2008/layout/VerticalCurvedList"/>
    <dgm:cxn modelId="{CA07198A-6C32-4B46-AED9-DEDAD4F3660B}" type="presParOf" srcId="{084DAE5F-414A-4A03-9C12-A7013D03C887}" destId="{3323DEE0-5743-49E9-B582-9E3A13B64AF6}" srcOrd="0" destOrd="0" presId="urn:microsoft.com/office/officeart/2008/layout/VerticalCurvedList"/>
    <dgm:cxn modelId="{2BA63C57-BFF2-4E97-B963-EACFBEDD937E}" type="presParOf" srcId="{3323DEE0-5743-49E9-B582-9E3A13B64AF6}" destId="{1DA6C62F-91C1-40A6-8E51-A5CAB3362988}" srcOrd="0" destOrd="0" presId="urn:microsoft.com/office/officeart/2008/layout/VerticalCurvedList"/>
    <dgm:cxn modelId="{C58F1882-69C0-46D4-A01D-B14FCB402AA0}" type="presParOf" srcId="{3323DEE0-5743-49E9-B582-9E3A13B64AF6}" destId="{71977F97-0719-419C-B308-3314C6E811D9}" srcOrd="1" destOrd="0" presId="urn:microsoft.com/office/officeart/2008/layout/VerticalCurvedList"/>
    <dgm:cxn modelId="{61F4C89E-30E6-4916-BB5C-A545A8571DB2}" type="presParOf" srcId="{3323DEE0-5743-49E9-B582-9E3A13B64AF6}" destId="{2A547337-8604-4EFC-9452-EE356B9DF516}" srcOrd="2" destOrd="0" presId="urn:microsoft.com/office/officeart/2008/layout/VerticalCurvedList"/>
    <dgm:cxn modelId="{B2890682-B4AB-4377-B57A-CFCEDEA07198}" type="presParOf" srcId="{3323DEE0-5743-49E9-B582-9E3A13B64AF6}" destId="{51161C9D-7D7F-4769-9049-78B5D899C02C}" srcOrd="3" destOrd="0" presId="urn:microsoft.com/office/officeart/2008/layout/VerticalCurvedList"/>
    <dgm:cxn modelId="{C068E110-39E6-47ED-BADF-55950EC91F2E}" type="presParOf" srcId="{084DAE5F-414A-4A03-9C12-A7013D03C887}" destId="{D55C4197-FD6E-4172-AD15-CC4B47B8AFBD}" srcOrd="1" destOrd="0" presId="urn:microsoft.com/office/officeart/2008/layout/VerticalCurvedList"/>
    <dgm:cxn modelId="{F10B7744-8E8D-4B0B-8419-C46A25A2A7A7}" type="presParOf" srcId="{084DAE5F-414A-4A03-9C12-A7013D03C887}" destId="{9CAB9215-1EEC-411E-9765-4CBA7AE1911C}" srcOrd="2" destOrd="0" presId="urn:microsoft.com/office/officeart/2008/layout/VerticalCurvedList"/>
    <dgm:cxn modelId="{9A52684C-AA45-43F1-9D90-59EB024BE8D0}" type="presParOf" srcId="{9CAB9215-1EEC-411E-9765-4CBA7AE1911C}" destId="{C47EB1A1-EE35-415D-8B9F-37B04F92BE4C}" srcOrd="0" destOrd="0" presId="urn:microsoft.com/office/officeart/2008/layout/VerticalCurvedList"/>
    <dgm:cxn modelId="{93FD8BBC-F6A5-4518-9E73-845D06A68B6B}" type="presParOf" srcId="{084DAE5F-414A-4A03-9C12-A7013D03C887}" destId="{422F4C9B-5992-4598-94BA-DC6884D3F1BE}" srcOrd="3" destOrd="0" presId="urn:microsoft.com/office/officeart/2008/layout/VerticalCurvedList"/>
    <dgm:cxn modelId="{7164A026-2944-4A00-B6F2-D07E3CE7ECF1}" type="presParOf" srcId="{084DAE5F-414A-4A03-9C12-A7013D03C887}" destId="{8E8E5B3E-2C5B-4BCC-8BEF-68756AF6ED54}" srcOrd="4" destOrd="0" presId="urn:microsoft.com/office/officeart/2008/layout/VerticalCurvedList"/>
    <dgm:cxn modelId="{FEFC67B4-F0A0-4B56-B45A-553883BC352C}" type="presParOf" srcId="{8E8E5B3E-2C5B-4BCC-8BEF-68756AF6ED54}" destId="{2D922D4D-BA47-4CCA-9E49-1C7E7A3562F1}" srcOrd="0" destOrd="0" presId="urn:microsoft.com/office/officeart/2008/layout/VerticalCurvedList"/>
  </dgm:cxnLst>
  <dgm:bg>
    <a:solidFill>
      <a:srgbClr val="FFC000"/>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B44E45-5791-4688-BE3E-1E25978963FC}"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pPr rtl="1"/>
          <a:endParaRPr lang="he-IL"/>
        </a:p>
      </dgm:t>
    </dgm:pt>
    <dgm:pt modelId="{56905658-6658-4B60-99AC-2DD6F00192C4}">
      <dgm:prSet phldrT="[טקסט]"/>
      <dgm:spPr>
        <a:solidFill>
          <a:srgbClr val="4BC0E5"/>
        </a:solidFill>
      </dgm:spPr>
      <dgm:t>
        <a:bodyPr/>
        <a:lstStyle/>
        <a:p>
          <a:pPr rtl="1"/>
          <a:r>
            <a:rPr lang="he-IL" b="1" dirty="0">
              <a:solidFill>
                <a:srgbClr val="002060"/>
              </a:solidFill>
            </a:rPr>
            <a:t>בדרך התשובה הראשונה</a:t>
          </a:r>
        </a:p>
      </dgm:t>
    </dgm:pt>
    <dgm:pt modelId="{100CEBCA-B6CB-43E9-B6B6-772DA1648B0B}" type="parTrans" cxnId="{177F3963-5E26-4703-B8E2-0C36F4F45F85}">
      <dgm:prSet/>
      <dgm:spPr/>
      <dgm:t>
        <a:bodyPr/>
        <a:lstStyle/>
        <a:p>
          <a:pPr rtl="1"/>
          <a:endParaRPr lang="he-IL"/>
        </a:p>
      </dgm:t>
    </dgm:pt>
    <dgm:pt modelId="{AD6D71F5-F267-4715-BA8F-5B642A30FCC3}" type="sibTrans" cxnId="{177F3963-5E26-4703-B8E2-0C36F4F45F85}">
      <dgm:prSet/>
      <dgm:spPr/>
      <dgm:t>
        <a:bodyPr/>
        <a:lstStyle/>
        <a:p>
          <a:pPr rtl="1"/>
          <a:endParaRPr lang="he-IL"/>
        </a:p>
      </dgm:t>
    </dgm:pt>
    <dgm:pt modelId="{9D760293-9DD7-4B69-959B-C84FD2F447CF}">
      <dgm:prSet phldrT="[טקסט]"/>
      <dgm:spPr/>
      <dgm:t>
        <a:bodyPr/>
        <a:lstStyle/>
        <a:p>
          <a:pPr rtl="1"/>
          <a:r>
            <a:rPr lang="he-IL" b="1" dirty="0">
              <a:solidFill>
                <a:srgbClr val="002060"/>
              </a:solidFill>
            </a:rPr>
            <a:t>בדרך התשובה השנייה</a:t>
          </a:r>
        </a:p>
      </dgm:t>
    </dgm:pt>
    <dgm:pt modelId="{53E3A1E1-386B-49C1-BAFC-8511D06B5A81}" type="parTrans" cxnId="{888671DF-B1AB-497A-BF87-CE3957CBBACB}">
      <dgm:prSet/>
      <dgm:spPr/>
      <dgm:t>
        <a:bodyPr/>
        <a:lstStyle/>
        <a:p>
          <a:pPr rtl="1"/>
          <a:endParaRPr lang="he-IL"/>
        </a:p>
      </dgm:t>
    </dgm:pt>
    <dgm:pt modelId="{1AB49A7F-444C-48DD-8126-9CF09CAC0AE1}" type="sibTrans" cxnId="{888671DF-B1AB-497A-BF87-CE3957CBBACB}">
      <dgm:prSet/>
      <dgm:spPr/>
      <dgm:t>
        <a:bodyPr/>
        <a:lstStyle/>
        <a:p>
          <a:pPr rtl="1"/>
          <a:endParaRPr lang="he-IL"/>
        </a:p>
      </dgm:t>
    </dgm:pt>
    <dgm:pt modelId="{5D74A11F-0B43-4C81-B0E9-24CE9069BC0F}">
      <dgm:prSet/>
      <dgm:spPr>
        <a:solidFill>
          <a:srgbClr val="CCCC00">
            <a:alpha val="90000"/>
          </a:srgbClr>
        </a:solidFill>
      </dgm:spPr>
      <dgm:t>
        <a:bodyPr/>
        <a:lstStyle/>
        <a:p>
          <a:pPr rtl="1"/>
          <a:r>
            <a:rPr lang="he-IL" dirty="0"/>
            <a:t>זדונותיו (חטאיו) נעשים שגגות</a:t>
          </a:r>
        </a:p>
      </dgm:t>
    </dgm:pt>
    <dgm:pt modelId="{5C125B72-83B3-4667-9B89-D71A63DDCCD4}" type="parTrans" cxnId="{753070FA-B866-4407-9CF6-333BB2867C3F}">
      <dgm:prSet/>
      <dgm:spPr/>
      <dgm:t>
        <a:bodyPr/>
        <a:lstStyle/>
        <a:p>
          <a:pPr rtl="1"/>
          <a:endParaRPr lang="he-IL"/>
        </a:p>
      </dgm:t>
    </dgm:pt>
    <dgm:pt modelId="{A4B8DA61-736D-4841-AF6F-4ACFC7FE16A4}" type="sibTrans" cxnId="{753070FA-B866-4407-9CF6-333BB2867C3F}">
      <dgm:prSet/>
      <dgm:spPr/>
      <dgm:t>
        <a:bodyPr/>
        <a:lstStyle/>
        <a:p>
          <a:pPr rtl="1"/>
          <a:endParaRPr lang="he-IL"/>
        </a:p>
      </dgm:t>
    </dgm:pt>
    <dgm:pt modelId="{13BFB12F-7CF1-4BDA-98F5-770AB33891C1}">
      <dgm:prSet/>
      <dgm:spPr>
        <a:solidFill>
          <a:srgbClr val="00B050">
            <a:alpha val="90000"/>
          </a:srgbClr>
        </a:solidFill>
      </dgm:spPr>
      <dgm:t>
        <a:bodyPr/>
        <a:lstStyle/>
        <a:p>
          <a:pPr rtl="1"/>
          <a:r>
            <a:rPr lang="he-IL" dirty="0"/>
            <a:t>זדונותיו נעשים לו לזכויות- כי היא גורמת שכעת יעשה מצוות ביתר כוח ואמץ מאשר לפני שהחל לחטוא.</a:t>
          </a:r>
        </a:p>
      </dgm:t>
    </dgm:pt>
    <dgm:pt modelId="{358B5222-98FB-4712-8900-D1656C689648}" type="parTrans" cxnId="{6AC6BBDE-FEDB-4541-97E3-AA3DA1D07D0F}">
      <dgm:prSet/>
      <dgm:spPr/>
      <dgm:t>
        <a:bodyPr/>
        <a:lstStyle/>
        <a:p>
          <a:pPr rtl="1"/>
          <a:endParaRPr lang="he-IL"/>
        </a:p>
      </dgm:t>
    </dgm:pt>
    <dgm:pt modelId="{DE4FF910-7C9E-4DBC-8170-6CB1CB4590A8}" type="sibTrans" cxnId="{6AC6BBDE-FEDB-4541-97E3-AA3DA1D07D0F}">
      <dgm:prSet/>
      <dgm:spPr/>
      <dgm:t>
        <a:bodyPr/>
        <a:lstStyle/>
        <a:p>
          <a:pPr rtl="1"/>
          <a:endParaRPr lang="he-IL"/>
        </a:p>
      </dgm:t>
    </dgm:pt>
    <dgm:pt modelId="{13693612-4F46-487A-98ED-5A82F9444B8B}">
      <dgm:prSet/>
      <dgm:spPr>
        <a:solidFill>
          <a:srgbClr val="CCCC00">
            <a:alpha val="90000"/>
          </a:srgbClr>
        </a:solidFill>
      </dgm:spPr>
      <dgm:t>
        <a:bodyPr/>
        <a:lstStyle/>
        <a:p>
          <a:pPr rtl="1"/>
          <a:r>
            <a:rPr lang="he-IL" dirty="0"/>
            <a:t>(כאילו עשה אותן בלי כוונה- נמחקות).</a:t>
          </a:r>
        </a:p>
      </dgm:t>
    </dgm:pt>
    <dgm:pt modelId="{7386AD9F-63C7-41A5-B9E9-0E05104E4E3A}" type="parTrans" cxnId="{CC346B59-810B-49BD-877D-0E6464875D2E}">
      <dgm:prSet/>
      <dgm:spPr/>
      <dgm:t>
        <a:bodyPr/>
        <a:lstStyle/>
        <a:p>
          <a:pPr rtl="1"/>
          <a:endParaRPr lang="he-IL"/>
        </a:p>
      </dgm:t>
    </dgm:pt>
    <dgm:pt modelId="{B93EDDF3-E772-4F27-B482-376F7A5C85F6}" type="sibTrans" cxnId="{CC346B59-810B-49BD-877D-0E6464875D2E}">
      <dgm:prSet/>
      <dgm:spPr/>
      <dgm:t>
        <a:bodyPr/>
        <a:lstStyle/>
        <a:p>
          <a:pPr rtl="1"/>
          <a:endParaRPr lang="he-IL"/>
        </a:p>
      </dgm:t>
    </dgm:pt>
    <dgm:pt modelId="{AE7D08A9-4265-46BD-8D2B-B52589538850}" type="pres">
      <dgm:prSet presAssocID="{46B44E45-5791-4688-BE3E-1E25978963FC}" presName="Name0" presStyleCnt="0">
        <dgm:presLayoutVars>
          <dgm:dir/>
          <dgm:animLvl val="lvl"/>
          <dgm:resizeHandles/>
        </dgm:presLayoutVars>
      </dgm:prSet>
      <dgm:spPr/>
    </dgm:pt>
    <dgm:pt modelId="{DEB59F10-6540-4395-A3FE-BB164503AE8A}" type="pres">
      <dgm:prSet presAssocID="{56905658-6658-4B60-99AC-2DD6F00192C4}" presName="linNode" presStyleCnt="0"/>
      <dgm:spPr/>
    </dgm:pt>
    <dgm:pt modelId="{D68FB7B8-8C24-478A-9A8F-B76154037FEA}" type="pres">
      <dgm:prSet presAssocID="{56905658-6658-4B60-99AC-2DD6F00192C4}" presName="parentShp" presStyleLbl="node1" presStyleIdx="0" presStyleCnt="2">
        <dgm:presLayoutVars>
          <dgm:bulletEnabled val="1"/>
        </dgm:presLayoutVars>
      </dgm:prSet>
      <dgm:spPr/>
    </dgm:pt>
    <dgm:pt modelId="{E79CA11E-B317-424C-AA59-69F3C9580E65}" type="pres">
      <dgm:prSet presAssocID="{56905658-6658-4B60-99AC-2DD6F00192C4}" presName="childShp" presStyleLbl="bgAccFollowNode1" presStyleIdx="0" presStyleCnt="2" custLinFactNeighborX="604" custLinFactNeighborY="-1839">
        <dgm:presLayoutVars>
          <dgm:bulletEnabled val="1"/>
        </dgm:presLayoutVars>
      </dgm:prSet>
      <dgm:spPr/>
    </dgm:pt>
    <dgm:pt modelId="{14401BDA-D2E5-464B-B8D3-8BC10169706C}" type="pres">
      <dgm:prSet presAssocID="{AD6D71F5-F267-4715-BA8F-5B642A30FCC3}" presName="spacing" presStyleCnt="0"/>
      <dgm:spPr/>
    </dgm:pt>
    <dgm:pt modelId="{0FF46103-61DE-40B8-B641-7B8DA87F747E}" type="pres">
      <dgm:prSet presAssocID="{9D760293-9DD7-4B69-959B-C84FD2F447CF}" presName="linNode" presStyleCnt="0"/>
      <dgm:spPr/>
    </dgm:pt>
    <dgm:pt modelId="{FD866900-68E3-47B7-AD59-532ECDE24572}" type="pres">
      <dgm:prSet presAssocID="{9D760293-9DD7-4B69-959B-C84FD2F447CF}" presName="parentShp" presStyleLbl="node1" presStyleIdx="1" presStyleCnt="2">
        <dgm:presLayoutVars>
          <dgm:bulletEnabled val="1"/>
        </dgm:presLayoutVars>
      </dgm:prSet>
      <dgm:spPr/>
    </dgm:pt>
    <dgm:pt modelId="{9C842B92-42DA-4129-8405-6F1AFEEB735F}" type="pres">
      <dgm:prSet presAssocID="{9D760293-9DD7-4B69-959B-C84FD2F447CF}" presName="childShp" presStyleLbl="bgAccFollowNode1" presStyleIdx="1" presStyleCnt="2">
        <dgm:presLayoutVars>
          <dgm:bulletEnabled val="1"/>
        </dgm:presLayoutVars>
      </dgm:prSet>
      <dgm:spPr/>
    </dgm:pt>
  </dgm:ptLst>
  <dgm:cxnLst>
    <dgm:cxn modelId="{177F3963-5E26-4703-B8E2-0C36F4F45F85}" srcId="{46B44E45-5791-4688-BE3E-1E25978963FC}" destId="{56905658-6658-4B60-99AC-2DD6F00192C4}" srcOrd="0" destOrd="0" parTransId="{100CEBCA-B6CB-43E9-B6B6-772DA1648B0B}" sibTransId="{AD6D71F5-F267-4715-BA8F-5B642A30FCC3}"/>
    <dgm:cxn modelId="{36981D47-056F-4908-A228-AC622B664246}" type="presOf" srcId="{46B44E45-5791-4688-BE3E-1E25978963FC}" destId="{AE7D08A9-4265-46BD-8D2B-B52589538850}" srcOrd="0" destOrd="0" presId="urn:microsoft.com/office/officeart/2005/8/layout/vList6"/>
    <dgm:cxn modelId="{CC346B59-810B-49BD-877D-0E6464875D2E}" srcId="{56905658-6658-4B60-99AC-2DD6F00192C4}" destId="{13693612-4F46-487A-98ED-5A82F9444B8B}" srcOrd="1" destOrd="0" parTransId="{7386AD9F-63C7-41A5-B9E9-0E05104E4E3A}" sibTransId="{B93EDDF3-E772-4F27-B482-376F7A5C85F6}"/>
    <dgm:cxn modelId="{5F5E378A-69C4-4BCE-9242-27D26324C933}" type="presOf" srcId="{5D74A11F-0B43-4C81-B0E9-24CE9069BC0F}" destId="{E79CA11E-B317-424C-AA59-69F3C9580E65}" srcOrd="0" destOrd="0" presId="urn:microsoft.com/office/officeart/2005/8/layout/vList6"/>
    <dgm:cxn modelId="{FAB47E8C-7B14-44DF-9ED2-14327A017AEE}" type="presOf" srcId="{13693612-4F46-487A-98ED-5A82F9444B8B}" destId="{E79CA11E-B317-424C-AA59-69F3C9580E65}" srcOrd="0" destOrd="1" presId="urn:microsoft.com/office/officeart/2005/8/layout/vList6"/>
    <dgm:cxn modelId="{3E709CA5-B065-42E8-BB66-A9AC2CE895F5}" type="presOf" srcId="{56905658-6658-4B60-99AC-2DD6F00192C4}" destId="{D68FB7B8-8C24-478A-9A8F-B76154037FEA}" srcOrd="0" destOrd="0" presId="urn:microsoft.com/office/officeart/2005/8/layout/vList6"/>
    <dgm:cxn modelId="{6AC6BBDE-FEDB-4541-97E3-AA3DA1D07D0F}" srcId="{9D760293-9DD7-4B69-959B-C84FD2F447CF}" destId="{13BFB12F-7CF1-4BDA-98F5-770AB33891C1}" srcOrd="0" destOrd="0" parTransId="{358B5222-98FB-4712-8900-D1656C689648}" sibTransId="{DE4FF910-7C9E-4DBC-8170-6CB1CB4590A8}"/>
    <dgm:cxn modelId="{888671DF-B1AB-497A-BF87-CE3957CBBACB}" srcId="{46B44E45-5791-4688-BE3E-1E25978963FC}" destId="{9D760293-9DD7-4B69-959B-C84FD2F447CF}" srcOrd="1" destOrd="0" parTransId="{53E3A1E1-386B-49C1-BAFC-8511D06B5A81}" sibTransId="{1AB49A7F-444C-48DD-8126-9CF09CAC0AE1}"/>
    <dgm:cxn modelId="{2A6A6BE0-A9DE-42A8-8396-07B2ABCB42A3}" type="presOf" srcId="{13BFB12F-7CF1-4BDA-98F5-770AB33891C1}" destId="{9C842B92-42DA-4129-8405-6F1AFEEB735F}" srcOrd="0" destOrd="0" presId="urn:microsoft.com/office/officeart/2005/8/layout/vList6"/>
    <dgm:cxn modelId="{0BD737E5-4F32-4128-BC25-1058842AC0B4}" type="presOf" srcId="{9D760293-9DD7-4B69-959B-C84FD2F447CF}" destId="{FD866900-68E3-47B7-AD59-532ECDE24572}" srcOrd="0" destOrd="0" presId="urn:microsoft.com/office/officeart/2005/8/layout/vList6"/>
    <dgm:cxn modelId="{753070FA-B866-4407-9CF6-333BB2867C3F}" srcId="{56905658-6658-4B60-99AC-2DD6F00192C4}" destId="{5D74A11F-0B43-4C81-B0E9-24CE9069BC0F}" srcOrd="0" destOrd="0" parTransId="{5C125B72-83B3-4667-9B89-D71A63DDCCD4}" sibTransId="{A4B8DA61-736D-4841-AF6F-4ACFC7FE16A4}"/>
    <dgm:cxn modelId="{9F87DA08-C408-4A61-ABF3-A9B8FDCA431A}" type="presParOf" srcId="{AE7D08A9-4265-46BD-8D2B-B52589538850}" destId="{DEB59F10-6540-4395-A3FE-BB164503AE8A}" srcOrd="0" destOrd="0" presId="urn:microsoft.com/office/officeart/2005/8/layout/vList6"/>
    <dgm:cxn modelId="{88392D83-6DE2-48EB-BA02-B961CA5D3CA1}" type="presParOf" srcId="{DEB59F10-6540-4395-A3FE-BB164503AE8A}" destId="{D68FB7B8-8C24-478A-9A8F-B76154037FEA}" srcOrd="0" destOrd="0" presId="urn:microsoft.com/office/officeart/2005/8/layout/vList6"/>
    <dgm:cxn modelId="{706D2C81-1C7C-40E8-B6DA-84A34ED5251C}" type="presParOf" srcId="{DEB59F10-6540-4395-A3FE-BB164503AE8A}" destId="{E79CA11E-B317-424C-AA59-69F3C9580E65}" srcOrd="1" destOrd="0" presId="urn:microsoft.com/office/officeart/2005/8/layout/vList6"/>
    <dgm:cxn modelId="{0D4EF865-C65C-49E4-ABDF-C0566764E526}" type="presParOf" srcId="{AE7D08A9-4265-46BD-8D2B-B52589538850}" destId="{14401BDA-D2E5-464B-B8D3-8BC10169706C}" srcOrd="1" destOrd="0" presId="urn:microsoft.com/office/officeart/2005/8/layout/vList6"/>
    <dgm:cxn modelId="{5B94200E-2B1B-44ED-A826-9E6D5BD0D345}" type="presParOf" srcId="{AE7D08A9-4265-46BD-8D2B-B52589538850}" destId="{0FF46103-61DE-40B8-B641-7B8DA87F747E}" srcOrd="2" destOrd="0" presId="urn:microsoft.com/office/officeart/2005/8/layout/vList6"/>
    <dgm:cxn modelId="{0672142D-E07A-4DBC-A262-1B7DAFCCA656}" type="presParOf" srcId="{0FF46103-61DE-40B8-B641-7B8DA87F747E}" destId="{FD866900-68E3-47B7-AD59-532ECDE24572}" srcOrd="0" destOrd="0" presId="urn:microsoft.com/office/officeart/2005/8/layout/vList6"/>
    <dgm:cxn modelId="{A4C982EA-62D9-4DF0-9982-4DBC685FF15F}" type="presParOf" srcId="{0FF46103-61DE-40B8-B641-7B8DA87F747E}" destId="{9C842B92-42DA-4129-8405-6F1AFEEB735F}" srcOrd="1" destOrd="0" presId="urn:microsoft.com/office/officeart/2005/8/layout/vList6"/>
  </dgm:cxnLst>
  <dgm:bg>
    <a:solidFill>
      <a:schemeClr val="accent4">
        <a:lumMod val="40000"/>
        <a:lumOff val="60000"/>
      </a:schemeClr>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977F97-0719-419C-B308-3314C6E811D9}">
      <dsp:nvSpPr>
        <dsp:cNvPr id="0" name=""/>
        <dsp:cNvSpPr/>
      </dsp:nvSpPr>
      <dsp:spPr>
        <a:xfrm>
          <a:off x="-5251792" y="-810475"/>
          <a:ext cx="6301624" cy="6301624"/>
        </a:xfrm>
        <a:prstGeom prst="blockArc">
          <a:avLst>
            <a:gd name="adj1" fmla="val 18900000"/>
            <a:gd name="adj2" fmla="val 2700000"/>
            <a:gd name="adj3" fmla="val 34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5C4197-FD6E-4172-AD15-CC4B47B8AFBD}">
      <dsp:nvSpPr>
        <dsp:cNvPr id="0" name=""/>
        <dsp:cNvSpPr/>
      </dsp:nvSpPr>
      <dsp:spPr>
        <a:xfrm>
          <a:off x="550310" y="336593"/>
          <a:ext cx="10719451" cy="13371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1382" tIns="121920" rIns="121920" bIns="121920" numCol="1" spcCol="1270" anchor="ctr" anchorCtr="0">
          <a:noAutofit/>
        </a:bodyPr>
        <a:lstStyle/>
        <a:p>
          <a:pPr marL="0" lvl="0" indent="0" algn="ctr" defTabSz="2133600" rtl="1">
            <a:lnSpc>
              <a:spcPct val="90000"/>
            </a:lnSpc>
            <a:spcBef>
              <a:spcPct val="0"/>
            </a:spcBef>
            <a:spcAft>
              <a:spcPct val="35000"/>
            </a:spcAft>
            <a:buNone/>
          </a:pPr>
          <a:r>
            <a:rPr lang="he-IL" sz="4800" b="1" kern="1200" dirty="0"/>
            <a:t>הדגשת הטוב במקום מלחמה ברע ובשלילה</a:t>
          </a:r>
          <a:r>
            <a:rPr lang="he-IL" sz="3600" kern="1200" dirty="0"/>
            <a:t>. </a:t>
          </a:r>
          <a:endParaRPr lang="he-IL" kern="1200" dirty="0"/>
        </a:p>
      </dsp:txBody>
      <dsp:txXfrm>
        <a:off x="550310" y="336593"/>
        <a:ext cx="10719451" cy="1337174"/>
      </dsp:txXfrm>
    </dsp:sp>
    <dsp:sp modelId="{C47EB1A1-EE35-415D-8B9F-37B04F92BE4C}">
      <dsp:nvSpPr>
        <dsp:cNvPr id="0" name=""/>
        <dsp:cNvSpPr/>
      </dsp:nvSpPr>
      <dsp:spPr>
        <a:xfrm>
          <a:off x="24690" y="501534"/>
          <a:ext cx="1671468" cy="167146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2F4C9B-5992-4598-94BA-DC6884D3F1BE}">
      <dsp:nvSpPr>
        <dsp:cNvPr id="0" name=""/>
        <dsp:cNvSpPr/>
      </dsp:nvSpPr>
      <dsp:spPr>
        <a:xfrm>
          <a:off x="860424" y="2674817"/>
          <a:ext cx="10719451" cy="13371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1382" tIns="111760" rIns="111760" bIns="111760" numCol="1" spcCol="1270" anchor="ctr" anchorCtr="0">
          <a:noAutofit/>
        </a:bodyPr>
        <a:lstStyle/>
        <a:p>
          <a:pPr marL="0" lvl="0" indent="0" algn="ctr" defTabSz="1955800" rtl="1">
            <a:lnSpc>
              <a:spcPct val="90000"/>
            </a:lnSpc>
            <a:spcBef>
              <a:spcPct val="0"/>
            </a:spcBef>
            <a:spcAft>
              <a:spcPct val="35000"/>
            </a:spcAft>
            <a:buNone/>
          </a:pPr>
          <a:r>
            <a:rPr lang="he-IL" sz="4400" b="1" kern="1200" dirty="0"/>
            <a:t>מתבטאת ב"מלחמה חזיתית" ביצר הרע והשמדתו</a:t>
          </a:r>
          <a:r>
            <a:rPr lang="he-IL" sz="2900" kern="1200" dirty="0"/>
            <a:t>. </a:t>
          </a:r>
          <a:endParaRPr lang="he-IL" kern="1200" dirty="0"/>
        </a:p>
      </dsp:txBody>
      <dsp:txXfrm>
        <a:off x="860424" y="2674817"/>
        <a:ext cx="10719451" cy="1337174"/>
      </dsp:txXfrm>
    </dsp:sp>
    <dsp:sp modelId="{2D922D4D-BA47-4CCA-9E49-1C7E7A3562F1}">
      <dsp:nvSpPr>
        <dsp:cNvPr id="0" name=""/>
        <dsp:cNvSpPr/>
      </dsp:nvSpPr>
      <dsp:spPr>
        <a:xfrm>
          <a:off x="18840" y="2379719"/>
          <a:ext cx="1671468" cy="167146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CA11E-B317-424C-AA59-69F3C9580E65}">
      <dsp:nvSpPr>
        <dsp:cNvPr id="0" name=""/>
        <dsp:cNvSpPr/>
      </dsp:nvSpPr>
      <dsp:spPr>
        <a:xfrm>
          <a:off x="5019039" y="0"/>
          <a:ext cx="7528560" cy="3307995"/>
        </a:xfrm>
        <a:prstGeom prst="rightArrow">
          <a:avLst>
            <a:gd name="adj1" fmla="val 75000"/>
            <a:gd name="adj2" fmla="val 50000"/>
          </a:avLst>
        </a:prstGeom>
        <a:solidFill>
          <a:srgbClr val="CCCC0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t" anchorCtr="0">
          <a:noAutofit/>
        </a:bodyPr>
        <a:lstStyle/>
        <a:p>
          <a:pPr marL="285750" lvl="1" indent="-285750" algn="r" defTabSz="1955800" rtl="1">
            <a:lnSpc>
              <a:spcPct val="90000"/>
            </a:lnSpc>
            <a:spcBef>
              <a:spcPct val="0"/>
            </a:spcBef>
            <a:spcAft>
              <a:spcPct val="15000"/>
            </a:spcAft>
            <a:buChar char="•"/>
          </a:pPr>
          <a:r>
            <a:rPr lang="he-IL" sz="4400" kern="1200" dirty="0"/>
            <a:t>זדונותיו (חטאיו) נעשים שגגות</a:t>
          </a:r>
        </a:p>
        <a:p>
          <a:pPr marL="285750" lvl="1" indent="-285750" algn="r" defTabSz="1955800" rtl="1">
            <a:lnSpc>
              <a:spcPct val="90000"/>
            </a:lnSpc>
            <a:spcBef>
              <a:spcPct val="0"/>
            </a:spcBef>
            <a:spcAft>
              <a:spcPct val="15000"/>
            </a:spcAft>
            <a:buChar char="•"/>
          </a:pPr>
          <a:r>
            <a:rPr lang="he-IL" sz="4400" kern="1200" dirty="0"/>
            <a:t>(כאילו עשה אותן בלי כוונה- נמחקות).</a:t>
          </a:r>
        </a:p>
      </dsp:txBody>
      <dsp:txXfrm>
        <a:off x="5019039" y="413499"/>
        <a:ext cx="6288062" cy="2480997"/>
      </dsp:txXfrm>
    </dsp:sp>
    <dsp:sp modelId="{D68FB7B8-8C24-478A-9A8F-B76154037FEA}">
      <dsp:nvSpPr>
        <dsp:cNvPr id="0" name=""/>
        <dsp:cNvSpPr/>
      </dsp:nvSpPr>
      <dsp:spPr>
        <a:xfrm>
          <a:off x="0" y="848"/>
          <a:ext cx="5019040" cy="3307995"/>
        </a:xfrm>
        <a:prstGeom prst="roundRect">
          <a:avLst/>
        </a:prstGeom>
        <a:solidFill>
          <a:srgbClr val="4BC0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rtl="1">
            <a:lnSpc>
              <a:spcPct val="90000"/>
            </a:lnSpc>
            <a:spcBef>
              <a:spcPct val="0"/>
            </a:spcBef>
            <a:spcAft>
              <a:spcPct val="35000"/>
            </a:spcAft>
            <a:buNone/>
          </a:pPr>
          <a:r>
            <a:rPr lang="he-IL" sz="6500" b="1" kern="1200" dirty="0">
              <a:solidFill>
                <a:srgbClr val="002060"/>
              </a:solidFill>
            </a:rPr>
            <a:t>בדרך התשובה הראשונה</a:t>
          </a:r>
        </a:p>
      </dsp:txBody>
      <dsp:txXfrm>
        <a:off x="161483" y="162331"/>
        <a:ext cx="4696074" cy="2985029"/>
      </dsp:txXfrm>
    </dsp:sp>
    <dsp:sp modelId="{9C842B92-42DA-4129-8405-6F1AFEEB735F}">
      <dsp:nvSpPr>
        <dsp:cNvPr id="0" name=""/>
        <dsp:cNvSpPr/>
      </dsp:nvSpPr>
      <dsp:spPr>
        <a:xfrm>
          <a:off x="5019039" y="3639643"/>
          <a:ext cx="7528560" cy="3307995"/>
        </a:xfrm>
        <a:prstGeom prst="rightArrow">
          <a:avLst>
            <a:gd name="adj1" fmla="val 75000"/>
            <a:gd name="adj2" fmla="val 50000"/>
          </a:avLst>
        </a:prstGeom>
        <a:solidFill>
          <a:srgbClr val="00B05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t" anchorCtr="0">
          <a:noAutofit/>
        </a:bodyPr>
        <a:lstStyle/>
        <a:p>
          <a:pPr marL="285750" lvl="1" indent="-285750" algn="r" defTabSz="1955800" rtl="1">
            <a:lnSpc>
              <a:spcPct val="90000"/>
            </a:lnSpc>
            <a:spcBef>
              <a:spcPct val="0"/>
            </a:spcBef>
            <a:spcAft>
              <a:spcPct val="15000"/>
            </a:spcAft>
            <a:buChar char="•"/>
          </a:pPr>
          <a:r>
            <a:rPr lang="he-IL" sz="4400" kern="1200" dirty="0"/>
            <a:t>זדונותיו נעשים לו לזכויות- כי היא גורמת שכעת יעשה מצוות ביתר כוח ואמץ מאשר לפני שהחל לחטוא.</a:t>
          </a:r>
        </a:p>
      </dsp:txBody>
      <dsp:txXfrm>
        <a:off x="5019039" y="4053142"/>
        <a:ext cx="6288062" cy="2480997"/>
      </dsp:txXfrm>
    </dsp:sp>
    <dsp:sp modelId="{FD866900-68E3-47B7-AD59-532ECDE24572}">
      <dsp:nvSpPr>
        <dsp:cNvPr id="0" name=""/>
        <dsp:cNvSpPr/>
      </dsp:nvSpPr>
      <dsp:spPr>
        <a:xfrm>
          <a:off x="0" y="3639643"/>
          <a:ext cx="5019040" cy="33079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rtl="1">
            <a:lnSpc>
              <a:spcPct val="90000"/>
            </a:lnSpc>
            <a:spcBef>
              <a:spcPct val="0"/>
            </a:spcBef>
            <a:spcAft>
              <a:spcPct val="35000"/>
            </a:spcAft>
            <a:buNone/>
          </a:pPr>
          <a:r>
            <a:rPr lang="he-IL" sz="6500" b="1" kern="1200" dirty="0">
              <a:solidFill>
                <a:srgbClr val="002060"/>
              </a:solidFill>
            </a:rPr>
            <a:t>בדרך התשובה השנייה</a:t>
          </a:r>
        </a:p>
      </dsp:txBody>
      <dsp:txXfrm>
        <a:off x="161483" y="3801126"/>
        <a:ext cx="4696074" cy="298502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BFA03485-EB11-4C6D-A9A0-8D385171A5DF}" type="datetimeFigureOut">
              <a:rPr lang="he-IL" smtClean="0"/>
              <a:t>ו'/טבת/תשפ"ד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DBF29D8D-E697-45F0-940D-9EE0239410DE}" type="slidenum">
              <a:rPr lang="he-IL" smtClean="0"/>
              <a:t>‹#›</a:t>
            </a:fld>
            <a:endParaRPr lang="he-IL"/>
          </a:p>
        </p:txBody>
      </p:sp>
    </p:spTree>
    <p:extLst>
      <p:ext uri="{BB962C8B-B14F-4D97-AF65-F5344CB8AC3E}">
        <p14:creationId xmlns:p14="http://schemas.microsoft.com/office/powerpoint/2010/main" val="275179151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1"/>
            <a:r>
              <a:rPr lang="he-IL" sz="1200" kern="1200" dirty="0">
                <a:solidFill>
                  <a:schemeClr val="tx1"/>
                </a:solidFill>
                <a:effectLst/>
                <a:latin typeface="+mn-lt"/>
                <a:ea typeface="+mn-ea"/>
                <a:cs typeface="+mn-cs"/>
              </a:rPr>
              <a:t> 1) דרך האור: אור הנשמה מאיר וחודר לכל מרחבי אישיותו של האדם, ואור התורה מאיר וחודר לכל מרחבי החיים בעולם. כאשר האדם יאיר את נפשו – יתרומם העולם כולו, ויואר באור התורה.</a:t>
            </a:r>
          </a:p>
          <a:p>
            <a:pPr rtl="1"/>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2) דרך האש: האש מסמלת את ביעור הרע מנפשו של האדם, ומהעולם כולו.</a:t>
            </a:r>
            <a:endParaRPr lang="en-US" sz="1200" kern="1200" dirty="0">
              <a:solidFill>
                <a:schemeClr val="tx1"/>
              </a:solidFill>
              <a:effectLst/>
              <a:latin typeface="+mn-lt"/>
              <a:ea typeface="+mn-ea"/>
              <a:cs typeface="+mn-cs"/>
            </a:endParaRPr>
          </a:p>
          <a:p>
            <a:r>
              <a:rPr lang="he-IL" sz="1200" kern="1200" dirty="0">
                <a:solidFill>
                  <a:schemeClr val="tx1"/>
                </a:solidFill>
                <a:effectLst/>
                <a:latin typeface="+mn-lt"/>
                <a:ea typeface="+mn-ea"/>
                <a:cs typeface="+mn-cs"/>
              </a:rPr>
              <a:t>   כאשר יכלה הרוע מן האדם – יכלה גם מהעולם כולו.</a:t>
            </a:r>
            <a:endParaRPr lang="he-IL" dirty="0"/>
          </a:p>
        </p:txBody>
      </p:sp>
      <p:sp>
        <p:nvSpPr>
          <p:cNvPr id="4" name="מציין מיקום של מספר שקופית 3"/>
          <p:cNvSpPr>
            <a:spLocks noGrp="1"/>
          </p:cNvSpPr>
          <p:nvPr>
            <p:ph type="sldNum" sz="quarter" idx="10"/>
          </p:nvPr>
        </p:nvSpPr>
        <p:spPr/>
        <p:txBody>
          <a:bodyPr/>
          <a:lstStyle/>
          <a:p>
            <a:fld id="{DBF29D8D-E697-45F0-940D-9EE0239410DE}" type="slidenum">
              <a:rPr lang="he-IL" smtClean="0"/>
              <a:t>4</a:t>
            </a:fld>
            <a:endParaRPr lang="he-IL"/>
          </a:p>
        </p:txBody>
      </p:sp>
    </p:spTree>
    <p:extLst>
      <p:ext uri="{BB962C8B-B14F-4D97-AF65-F5344CB8AC3E}">
        <p14:creationId xmlns:p14="http://schemas.microsoft.com/office/powerpoint/2010/main" val="3038860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•בדרך התשובה הראשונה, בה יש הפסק מהעבר- אדם מוחק לחלוטין את שנות החטא, וחוזר לנקודת ההתחלה של חייו.</a:t>
            </a:r>
          </a:p>
        </p:txBody>
      </p:sp>
      <p:sp>
        <p:nvSpPr>
          <p:cNvPr id="4" name="מציין מיקום של מספר שקופית 3"/>
          <p:cNvSpPr>
            <a:spLocks noGrp="1"/>
          </p:cNvSpPr>
          <p:nvPr>
            <p:ph type="sldNum" sz="quarter" idx="10"/>
          </p:nvPr>
        </p:nvSpPr>
        <p:spPr/>
        <p:txBody>
          <a:bodyPr/>
          <a:lstStyle/>
          <a:p>
            <a:fld id="{DBF29D8D-E697-45F0-940D-9EE0239410DE}" type="slidenum">
              <a:rPr lang="he-IL" smtClean="0"/>
              <a:t>14</a:t>
            </a:fld>
            <a:endParaRPr lang="he-IL"/>
          </a:p>
        </p:txBody>
      </p:sp>
    </p:spTree>
    <p:extLst>
      <p:ext uri="{BB962C8B-B14F-4D97-AF65-F5344CB8AC3E}">
        <p14:creationId xmlns:p14="http://schemas.microsoft.com/office/powerpoint/2010/main" val="1455541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•בדרך התשובה השנייה, בה יש המשך של העבר, ובנייה על גביו, האדם אינו מוחק ומבער את העבר כולו, אלא מעלה ומרומם את הרע. כך הוא מרומם את עברו, מתרומם קרוב יותר אל הקב"ה, ומקבל כוחות חדשים שלא היו עד כה.</a:t>
            </a:r>
          </a:p>
          <a:p>
            <a:endParaRPr lang="he-IL" dirty="0"/>
          </a:p>
        </p:txBody>
      </p:sp>
      <p:sp>
        <p:nvSpPr>
          <p:cNvPr id="4" name="מציין מיקום של מספר שקופית 3"/>
          <p:cNvSpPr>
            <a:spLocks noGrp="1"/>
          </p:cNvSpPr>
          <p:nvPr>
            <p:ph type="sldNum" sz="quarter" idx="10"/>
          </p:nvPr>
        </p:nvSpPr>
        <p:spPr/>
        <p:txBody>
          <a:bodyPr/>
          <a:lstStyle/>
          <a:p>
            <a:fld id="{DBF29D8D-E697-45F0-940D-9EE0239410DE}" type="slidenum">
              <a:rPr lang="he-IL" smtClean="0"/>
              <a:t>16</a:t>
            </a:fld>
            <a:endParaRPr lang="he-IL"/>
          </a:p>
        </p:txBody>
      </p:sp>
    </p:spTree>
    <p:extLst>
      <p:ext uri="{BB962C8B-B14F-4D97-AF65-F5344CB8AC3E}">
        <p14:creationId xmlns:p14="http://schemas.microsoft.com/office/powerpoint/2010/main" val="4065220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DBF29D8D-E697-45F0-940D-9EE0239410DE}" type="slidenum">
              <a:rPr lang="he-IL" smtClean="0"/>
              <a:t>20</a:t>
            </a:fld>
            <a:endParaRPr lang="he-IL"/>
          </a:p>
        </p:txBody>
      </p:sp>
    </p:spTree>
    <p:extLst>
      <p:ext uri="{BB962C8B-B14F-4D97-AF65-F5344CB8AC3E}">
        <p14:creationId xmlns:p14="http://schemas.microsoft.com/office/powerpoint/2010/main" val="3932252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DBF29D8D-E697-45F0-940D-9EE0239410DE}" type="slidenum">
              <a:rPr lang="he-IL" smtClean="0"/>
              <a:t>21</a:t>
            </a:fld>
            <a:endParaRPr lang="he-IL"/>
          </a:p>
        </p:txBody>
      </p:sp>
    </p:spTree>
    <p:extLst>
      <p:ext uri="{BB962C8B-B14F-4D97-AF65-F5344CB8AC3E}">
        <p14:creationId xmlns:p14="http://schemas.microsoft.com/office/powerpoint/2010/main" val="323926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 ניתן לראות את </a:t>
            </a:r>
            <a:r>
              <a:rPr lang="he-IL" dirty="0" err="1"/>
              <a:t>כח</a:t>
            </a:r>
            <a:r>
              <a:rPr lang="he-IL" dirty="0"/>
              <a:t> התשובה אצל ריש לקיש, שהיה בתחילה לומד תורה, הפך להיות ראש  השודדים, וכאשר חזר בתשובה  שלימה – הפך להיות ת"ח גדול, והחברותא של רבי יוחנן. דווקא החטא גרם לו לעלות הרבה יותר  ולהגיע למדרגות רוחניות, שלא היה בהן קודם לחטא.</a:t>
            </a:r>
          </a:p>
          <a:p>
            <a:endParaRPr lang="he-IL" dirty="0"/>
          </a:p>
        </p:txBody>
      </p:sp>
      <p:sp>
        <p:nvSpPr>
          <p:cNvPr id="4" name="מציין מיקום של מספר שקופית 3"/>
          <p:cNvSpPr>
            <a:spLocks noGrp="1"/>
          </p:cNvSpPr>
          <p:nvPr>
            <p:ph type="sldNum" sz="quarter" idx="10"/>
          </p:nvPr>
        </p:nvSpPr>
        <p:spPr/>
        <p:txBody>
          <a:bodyPr/>
          <a:lstStyle/>
          <a:p>
            <a:fld id="{DBF29D8D-E697-45F0-940D-9EE0239410DE}" type="slidenum">
              <a:rPr lang="he-IL" smtClean="0"/>
              <a:t>23</a:t>
            </a:fld>
            <a:endParaRPr lang="he-IL"/>
          </a:p>
        </p:txBody>
      </p:sp>
    </p:spTree>
    <p:extLst>
      <p:ext uri="{BB962C8B-B14F-4D97-AF65-F5344CB8AC3E}">
        <p14:creationId xmlns:p14="http://schemas.microsoft.com/office/powerpoint/2010/main" val="3500632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DBF29D8D-E697-45F0-940D-9EE0239410DE}" type="slidenum">
              <a:rPr lang="he-IL" smtClean="0"/>
              <a:t>24</a:t>
            </a:fld>
            <a:endParaRPr lang="he-IL"/>
          </a:p>
        </p:txBody>
      </p:sp>
    </p:spTree>
    <p:extLst>
      <p:ext uri="{BB962C8B-B14F-4D97-AF65-F5344CB8AC3E}">
        <p14:creationId xmlns:p14="http://schemas.microsoft.com/office/powerpoint/2010/main" val="1875237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הדגשת החשיבות של ראיית החיוב שבאישיותו של האדם., אף על פי שנראה לו כאילו השלילה רבה יותר מהחיוב.</a:t>
            </a:r>
          </a:p>
          <a:p>
            <a:endParaRPr lang="he-IL" dirty="0"/>
          </a:p>
          <a:p>
            <a:r>
              <a:rPr lang="he-IL" dirty="0"/>
              <a:t>•אדם צריך להרחיק עצמו מעצבות, ולהיות בשמחה, וכאשר האדם מסתכל על עצמו ורואה שהוא מלא בחטאים ועוונות, ויצר הרע מנסה להפילו בייאוש- צריך האדם לחפש בעצמו דברים טובים, ולשמוח בהם.</a:t>
            </a:r>
          </a:p>
          <a:p>
            <a:endParaRPr lang="he-IL" dirty="0"/>
          </a:p>
        </p:txBody>
      </p:sp>
      <p:sp>
        <p:nvSpPr>
          <p:cNvPr id="4" name="מציין מיקום של מספר שקופית 3"/>
          <p:cNvSpPr>
            <a:spLocks noGrp="1"/>
          </p:cNvSpPr>
          <p:nvPr>
            <p:ph type="sldNum" sz="quarter" idx="10"/>
          </p:nvPr>
        </p:nvSpPr>
        <p:spPr/>
        <p:txBody>
          <a:bodyPr/>
          <a:lstStyle/>
          <a:p>
            <a:fld id="{DBF29D8D-E697-45F0-940D-9EE0239410DE}" type="slidenum">
              <a:rPr lang="he-IL" smtClean="0"/>
              <a:t>26</a:t>
            </a:fld>
            <a:endParaRPr lang="he-IL"/>
          </a:p>
        </p:txBody>
      </p:sp>
    </p:spTree>
    <p:extLst>
      <p:ext uri="{BB962C8B-B14F-4D97-AF65-F5344CB8AC3E}">
        <p14:creationId xmlns:p14="http://schemas.microsoft.com/office/powerpoint/2010/main" val="2937895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DBF29D8D-E697-45F0-940D-9EE0239410DE}" type="slidenum">
              <a:rPr lang="he-IL" smtClean="0"/>
              <a:t>27</a:t>
            </a:fld>
            <a:endParaRPr lang="he-IL"/>
          </a:p>
        </p:txBody>
      </p:sp>
    </p:spTree>
    <p:extLst>
      <p:ext uri="{BB962C8B-B14F-4D97-AF65-F5344CB8AC3E}">
        <p14:creationId xmlns:p14="http://schemas.microsoft.com/office/powerpoint/2010/main" val="1450366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DBF29D8D-E697-45F0-940D-9EE0239410DE}" type="slidenum">
              <a:rPr lang="he-IL" smtClean="0"/>
              <a:t>29</a:t>
            </a:fld>
            <a:endParaRPr lang="he-IL"/>
          </a:p>
        </p:txBody>
      </p:sp>
    </p:spTree>
    <p:extLst>
      <p:ext uri="{BB962C8B-B14F-4D97-AF65-F5344CB8AC3E}">
        <p14:creationId xmlns:p14="http://schemas.microsoft.com/office/powerpoint/2010/main" val="1254149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DBF29D8D-E697-45F0-940D-9EE0239410DE}" type="slidenum">
              <a:rPr lang="he-IL" smtClean="0"/>
              <a:t>30</a:t>
            </a:fld>
            <a:endParaRPr lang="he-IL"/>
          </a:p>
        </p:txBody>
      </p:sp>
    </p:spTree>
    <p:extLst>
      <p:ext uri="{BB962C8B-B14F-4D97-AF65-F5344CB8AC3E}">
        <p14:creationId xmlns:p14="http://schemas.microsoft.com/office/powerpoint/2010/main" val="2349236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•בית שמאי ובית הלל מסכימים, כי יש צורך בשתי הדרכים ביחד, בעבודת האדם,</a:t>
            </a:r>
          </a:p>
          <a:p>
            <a:r>
              <a:rPr lang="he-IL" dirty="0"/>
              <a:t>   אלא, שהם חלוקים היכן לשים את הדגש העיקרי:</a:t>
            </a:r>
          </a:p>
          <a:p>
            <a:r>
              <a:rPr lang="he-IL" dirty="0"/>
              <a:t> </a:t>
            </a:r>
            <a:r>
              <a:rPr lang="he-IL" b="1" dirty="0"/>
              <a:t>בית שמאי: </a:t>
            </a:r>
            <a:r>
              <a:rPr lang="he-IL" dirty="0"/>
              <a:t>אדם צריך לבער את הרע מקרבו, ואז יוכל להאיר את אור התורה בנפשו.</a:t>
            </a:r>
          </a:p>
          <a:p>
            <a:r>
              <a:rPr lang="he-IL" b="1" dirty="0"/>
              <a:t>בית הלל</a:t>
            </a:r>
            <a:r>
              <a:rPr lang="he-IL" dirty="0"/>
              <a:t>: אדם צריך להאיר את אור התורה בנפשו – ואז ממילא יסור </a:t>
            </a:r>
            <a:r>
              <a:rPr lang="he-IL" dirty="0" err="1"/>
              <a:t>ויתבער</a:t>
            </a:r>
            <a:r>
              <a:rPr lang="he-IL" dirty="0"/>
              <a:t> הרע מקרבו.</a:t>
            </a:r>
          </a:p>
        </p:txBody>
      </p:sp>
      <p:sp>
        <p:nvSpPr>
          <p:cNvPr id="4" name="מציין מיקום של מספר שקופית 3"/>
          <p:cNvSpPr>
            <a:spLocks noGrp="1"/>
          </p:cNvSpPr>
          <p:nvPr>
            <p:ph type="sldNum" sz="quarter" idx="10"/>
          </p:nvPr>
        </p:nvSpPr>
        <p:spPr/>
        <p:txBody>
          <a:bodyPr/>
          <a:lstStyle/>
          <a:p>
            <a:fld id="{DBF29D8D-E697-45F0-940D-9EE0239410DE}" type="slidenum">
              <a:rPr lang="he-IL" smtClean="0"/>
              <a:t>6</a:t>
            </a:fld>
            <a:endParaRPr lang="he-IL"/>
          </a:p>
        </p:txBody>
      </p:sp>
    </p:spTree>
    <p:extLst>
      <p:ext uri="{BB962C8B-B14F-4D97-AF65-F5344CB8AC3E}">
        <p14:creationId xmlns:p14="http://schemas.microsoft.com/office/powerpoint/2010/main" val="1634542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לשתי הגישות יש מעלות וחסרונות.</a:t>
            </a:r>
          </a:p>
          <a:p>
            <a:r>
              <a:rPr lang="he-IL" dirty="0"/>
              <a:t>התמודדות עם יצר הרע היא רלוונטית מאוד </a:t>
            </a:r>
            <a:r>
              <a:rPr lang="he-IL" dirty="0" err="1"/>
              <a:t>לכולם.היצר</a:t>
            </a:r>
            <a:r>
              <a:rPr lang="he-IL" dirty="0"/>
              <a:t> יכול "לתקוף" מכיוונים </a:t>
            </a:r>
            <a:r>
              <a:rPr lang="he-IL" dirty="0" err="1"/>
              <a:t>שונים:במידות,בקיום</a:t>
            </a:r>
            <a:r>
              <a:rPr lang="he-IL" dirty="0"/>
              <a:t> מצוות ובכלל בדרך שלנו בחיים</a:t>
            </a:r>
          </a:p>
        </p:txBody>
      </p:sp>
      <p:sp>
        <p:nvSpPr>
          <p:cNvPr id="4" name="מציין מיקום של מספר שקופית 3"/>
          <p:cNvSpPr>
            <a:spLocks noGrp="1"/>
          </p:cNvSpPr>
          <p:nvPr>
            <p:ph type="sldNum" sz="quarter" idx="10"/>
          </p:nvPr>
        </p:nvSpPr>
        <p:spPr/>
        <p:txBody>
          <a:bodyPr/>
          <a:lstStyle/>
          <a:p>
            <a:fld id="{DBF29D8D-E697-45F0-940D-9EE0239410DE}" type="slidenum">
              <a:rPr lang="he-IL" smtClean="0"/>
              <a:t>7</a:t>
            </a:fld>
            <a:endParaRPr lang="he-IL"/>
          </a:p>
        </p:txBody>
      </p:sp>
    </p:spTree>
    <p:extLst>
      <p:ext uri="{BB962C8B-B14F-4D97-AF65-F5344CB8AC3E}">
        <p14:creationId xmlns:p14="http://schemas.microsoft.com/office/powerpoint/2010/main" val="3762335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מדוע קשה לחזור בתשובה (מסקנה: יצר הרע –נתון שקיים בעולם והוא המונע מאיתנו </a:t>
            </a:r>
            <a:r>
              <a:rPr lang="he-IL" dirty="0" err="1"/>
              <a:t>להתקדם,להשתנות</a:t>
            </a:r>
            <a:r>
              <a:rPr lang="he-IL" dirty="0"/>
              <a:t> להיות יותר טובים)</a:t>
            </a:r>
          </a:p>
        </p:txBody>
      </p:sp>
      <p:sp>
        <p:nvSpPr>
          <p:cNvPr id="4" name="מציין מיקום של מספר שקופית 3"/>
          <p:cNvSpPr>
            <a:spLocks noGrp="1"/>
          </p:cNvSpPr>
          <p:nvPr>
            <p:ph type="sldNum" sz="quarter" idx="10"/>
          </p:nvPr>
        </p:nvSpPr>
        <p:spPr/>
        <p:txBody>
          <a:bodyPr/>
          <a:lstStyle/>
          <a:p>
            <a:fld id="{DBF29D8D-E697-45F0-940D-9EE0239410DE}" type="slidenum">
              <a:rPr lang="he-IL" smtClean="0"/>
              <a:t>8</a:t>
            </a:fld>
            <a:endParaRPr lang="he-IL"/>
          </a:p>
        </p:txBody>
      </p:sp>
    </p:spTree>
    <p:extLst>
      <p:ext uri="{BB962C8B-B14F-4D97-AF65-F5344CB8AC3E}">
        <p14:creationId xmlns:p14="http://schemas.microsoft.com/office/powerpoint/2010/main" val="3264463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מדוע קשה לחזור בתשובה (מסקנה: יצר הרע –נתון שקיים בעולם והוא המונע מאיתנו </a:t>
            </a:r>
            <a:r>
              <a:rPr lang="he-IL" dirty="0" err="1"/>
              <a:t>להתקדם,להשתנות</a:t>
            </a:r>
            <a:r>
              <a:rPr lang="he-IL" dirty="0"/>
              <a:t> להיות יותר טובים)</a:t>
            </a:r>
          </a:p>
        </p:txBody>
      </p:sp>
      <p:sp>
        <p:nvSpPr>
          <p:cNvPr id="4" name="מציין מיקום של מספר שקופית 3"/>
          <p:cNvSpPr>
            <a:spLocks noGrp="1"/>
          </p:cNvSpPr>
          <p:nvPr>
            <p:ph type="sldNum" sz="quarter" idx="10"/>
          </p:nvPr>
        </p:nvSpPr>
        <p:spPr/>
        <p:txBody>
          <a:bodyPr/>
          <a:lstStyle/>
          <a:p>
            <a:fld id="{DBF29D8D-E697-45F0-940D-9EE0239410DE}" type="slidenum">
              <a:rPr lang="he-IL" smtClean="0"/>
              <a:t>9</a:t>
            </a:fld>
            <a:endParaRPr lang="he-IL"/>
          </a:p>
        </p:txBody>
      </p:sp>
    </p:spTree>
    <p:extLst>
      <p:ext uri="{BB962C8B-B14F-4D97-AF65-F5344CB8AC3E}">
        <p14:creationId xmlns:p14="http://schemas.microsoft.com/office/powerpoint/2010/main" val="3929047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DBF29D8D-E697-45F0-940D-9EE0239410DE}" type="slidenum">
              <a:rPr lang="he-IL" smtClean="0"/>
              <a:t>10</a:t>
            </a:fld>
            <a:endParaRPr lang="he-IL"/>
          </a:p>
        </p:txBody>
      </p:sp>
    </p:spTree>
    <p:extLst>
      <p:ext uri="{BB962C8B-B14F-4D97-AF65-F5344CB8AC3E}">
        <p14:creationId xmlns:p14="http://schemas.microsoft.com/office/powerpoint/2010/main" val="3262062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מהו היחס הנכון אל עבר שלילי בחיי האדם – האם "למחוק" את העבר ולנסות להדחיק אותו, או דווקא לזכור את העבר ולשאוב ממנו כוח לעתיד?</a:t>
            </a:r>
          </a:p>
        </p:txBody>
      </p:sp>
      <p:sp>
        <p:nvSpPr>
          <p:cNvPr id="4" name="מציין מיקום של מספר שקופית 3"/>
          <p:cNvSpPr>
            <a:spLocks noGrp="1"/>
          </p:cNvSpPr>
          <p:nvPr>
            <p:ph type="sldNum" sz="quarter" idx="10"/>
          </p:nvPr>
        </p:nvSpPr>
        <p:spPr/>
        <p:txBody>
          <a:bodyPr/>
          <a:lstStyle/>
          <a:p>
            <a:fld id="{DBF29D8D-E697-45F0-940D-9EE0239410DE}" type="slidenum">
              <a:rPr lang="he-IL" smtClean="0"/>
              <a:t>11</a:t>
            </a:fld>
            <a:endParaRPr lang="he-IL"/>
          </a:p>
        </p:txBody>
      </p:sp>
    </p:spTree>
    <p:extLst>
      <p:ext uri="{BB962C8B-B14F-4D97-AF65-F5344CB8AC3E}">
        <p14:creationId xmlns:p14="http://schemas.microsoft.com/office/powerpoint/2010/main" val="1258034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•דרך התשובה בוחר האדם: המשך העבר ובנייה על גביו, או הפסק וניתוק ממנו, תלויה במצבו הרוחני האישי של האדם.</a:t>
            </a:r>
          </a:p>
          <a:p>
            <a:r>
              <a:rPr lang="he-IL" dirty="0"/>
              <a:t> יש מצבים- בהם אדם יכול להמשיך לבנות על גבי העבר, אולם יש מצבים – בהם אדם חייב לבער את כל  הרוע של השנים שעברו, ולהתחיל בבנייה חדשה לגמרי.</a:t>
            </a:r>
          </a:p>
          <a:p>
            <a:endParaRPr lang="he-IL" dirty="0"/>
          </a:p>
        </p:txBody>
      </p:sp>
      <p:sp>
        <p:nvSpPr>
          <p:cNvPr id="4" name="מציין מיקום של מספר שקופית 3"/>
          <p:cNvSpPr>
            <a:spLocks noGrp="1"/>
          </p:cNvSpPr>
          <p:nvPr>
            <p:ph type="sldNum" sz="quarter" idx="10"/>
          </p:nvPr>
        </p:nvSpPr>
        <p:spPr/>
        <p:txBody>
          <a:bodyPr/>
          <a:lstStyle/>
          <a:p>
            <a:fld id="{DBF29D8D-E697-45F0-940D-9EE0239410DE}" type="slidenum">
              <a:rPr lang="he-IL" smtClean="0"/>
              <a:t>12</a:t>
            </a:fld>
            <a:endParaRPr lang="he-IL"/>
          </a:p>
        </p:txBody>
      </p:sp>
    </p:spTree>
    <p:extLst>
      <p:ext uri="{BB962C8B-B14F-4D97-AF65-F5344CB8AC3E}">
        <p14:creationId xmlns:p14="http://schemas.microsoft.com/office/powerpoint/2010/main" val="3285001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DBF29D8D-E697-45F0-940D-9EE0239410DE}" type="slidenum">
              <a:rPr lang="he-IL" smtClean="0"/>
              <a:t>13</a:t>
            </a:fld>
            <a:endParaRPr lang="he-IL"/>
          </a:p>
        </p:txBody>
      </p:sp>
    </p:spTree>
    <p:extLst>
      <p:ext uri="{BB962C8B-B14F-4D97-AF65-F5344CB8AC3E}">
        <p14:creationId xmlns:p14="http://schemas.microsoft.com/office/powerpoint/2010/main" val="2585689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2A975751-6C7A-4DF0-80E8-7DCD9A77D75A}" type="datetimeFigureOut">
              <a:rPr lang="he-IL" smtClean="0"/>
              <a:t>ו'/טבת/תשפ"ד</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84374F38-CB17-4E61-A97F-B7C01070161D}" type="slidenum">
              <a:rPr lang="he-IL" smtClean="0"/>
              <a:t>‹#›</a:t>
            </a:fld>
            <a:endParaRPr lang="he-IL"/>
          </a:p>
        </p:txBody>
      </p:sp>
    </p:spTree>
    <p:extLst>
      <p:ext uri="{BB962C8B-B14F-4D97-AF65-F5344CB8AC3E}">
        <p14:creationId xmlns:p14="http://schemas.microsoft.com/office/powerpoint/2010/main" val="2280224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2A975751-6C7A-4DF0-80E8-7DCD9A77D75A}" type="datetimeFigureOut">
              <a:rPr lang="he-IL" smtClean="0"/>
              <a:t>ו'/טבת/תשפ"ד</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84374F38-CB17-4E61-A97F-B7C01070161D}" type="slidenum">
              <a:rPr lang="he-IL" smtClean="0"/>
              <a:t>‹#›</a:t>
            </a:fld>
            <a:endParaRPr lang="he-IL"/>
          </a:p>
        </p:txBody>
      </p:sp>
    </p:spTree>
    <p:extLst>
      <p:ext uri="{BB962C8B-B14F-4D97-AF65-F5344CB8AC3E}">
        <p14:creationId xmlns:p14="http://schemas.microsoft.com/office/powerpoint/2010/main" val="2598270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2A975751-6C7A-4DF0-80E8-7DCD9A77D75A}" type="datetimeFigureOut">
              <a:rPr lang="he-IL" smtClean="0"/>
              <a:t>ו'/טבת/תשפ"ד</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84374F38-CB17-4E61-A97F-B7C01070161D}" type="slidenum">
              <a:rPr lang="he-IL" smtClean="0"/>
              <a:t>‹#›</a:t>
            </a:fld>
            <a:endParaRPr lang="he-IL"/>
          </a:p>
        </p:txBody>
      </p:sp>
    </p:spTree>
    <p:extLst>
      <p:ext uri="{BB962C8B-B14F-4D97-AF65-F5344CB8AC3E}">
        <p14:creationId xmlns:p14="http://schemas.microsoft.com/office/powerpoint/2010/main" val="2788452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12/18/2023</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348561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12/18/2023</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929462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12/18/2023</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544626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he-IL"/>
              <a:t>לחץ כדי לערוך סגנון כותרת של תבנית בסיס</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12/18/2023</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286384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12" name="Content Placeholder 3"/>
          <p:cNvSpPr>
            <a:spLocks noGrp="1"/>
          </p:cNvSpPr>
          <p:nvPr>
            <p:ph sz="quarter" idx="13"/>
          </p:nvPr>
        </p:nvSpPr>
        <p:spPr>
          <a:xfrm>
            <a:off x="913774" y="3051012"/>
            <a:ext cx="5106027" cy="274018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13" name="Content Placeholder 5"/>
          <p:cNvSpPr>
            <a:spLocks noGrp="1"/>
          </p:cNvSpPr>
          <p:nvPr>
            <p:ph sz="quarter" idx="14"/>
          </p:nvPr>
        </p:nvSpPr>
        <p:spPr>
          <a:xfrm>
            <a:off x="6172200" y="3051012"/>
            <a:ext cx="5105401" cy="274018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solidFill>
                  <a:prstClr val="black"/>
                </a:solidFill>
              </a:rPr>
              <a:pPr/>
              <a:t>12/18/2023</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04706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solidFill>
              </a:rPr>
              <a:pPr/>
              <a:t>12/18/2023</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689257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solidFill>
                  <a:prstClr val="black"/>
                </a:solidFill>
              </a:rPr>
              <a:pPr/>
              <a:t>12/18/2023</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675332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he-IL"/>
              <a:t>לחץ כדי לערוך סגנון כותרת של תבנית בסיס</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12/18/2023</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13751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2A975751-6C7A-4DF0-80E8-7DCD9A77D75A}" type="datetimeFigureOut">
              <a:rPr lang="he-IL" smtClean="0"/>
              <a:t>ו'/טבת/תשפ"ד</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84374F38-CB17-4E61-A97F-B7C01070161D}" type="slidenum">
              <a:rPr lang="he-IL" smtClean="0"/>
              <a:t>‹#›</a:t>
            </a:fld>
            <a:endParaRPr lang="he-IL"/>
          </a:p>
        </p:txBody>
      </p:sp>
    </p:spTree>
    <p:extLst>
      <p:ext uri="{BB962C8B-B14F-4D97-AF65-F5344CB8AC3E}">
        <p14:creationId xmlns:p14="http://schemas.microsoft.com/office/powerpoint/2010/main" val="2099196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12/18/2023</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326909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12/18/2023</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675975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12/18/2023</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133336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he-IL"/>
              <a:t>לחץ כדי לערוך סגנון כותרת של תבנית בסיס</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12/18/2023</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l" defTabSz="457200" rtl="0"/>
            <a:r>
              <a:rPr lang="en-US" sz="8000" dirty="0">
                <a:solidFill>
                  <a:prstClr val="black"/>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rtl="0"/>
            <a:r>
              <a:rPr lang="en-US" sz="8000" dirty="0">
                <a:solidFill>
                  <a:prstClr val="black"/>
                </a:solidFill>
                <a:effectLst/>
              </a:rPr>
              <a:t>”</a:t>
            </a:r>
          </a:p>
        </p:txBody>
      </p:sp>
    </p:spTree>
    <p:extLst>
      <p:ext uri="{BB962C8B-B14F-4D97-AF65-F5344CB8AC3E}">
        <p14:creationId xmlns:p14="http://schemas.microsoft.com/office/powerpoint/2010/main" val="26412960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12/18/2023</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9476802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עמודות">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he-IL"/>
              <a:t>לחץ כדי לערוך סגנון כותרת של תבנית בסיס</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solidFill>
              </a:rPr>
              <a:pPr/>
              <a:t>12/18/2023</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6143319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עמודת 3 תמונות">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he-IL"/>
              <a:t>לחץ כדי לערוך סגנון כותרת של תבנית בסיס</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solidFill>
              </a:rPr>
              <a:pPr/>
              <a:t>12/18/2023</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8932888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12/18/2023</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0297207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he-IL"/>
              <a:t>לחץ כדי לערוך סגנון כותרת של תבנית בסיס</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12/18/2023</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47072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2A975751-6C7A-4DF0-80E8-7DCD9A77D75A}" type="datetimeFigureOut">
              <a:rPr lang="he-IL" smtClean="0"/>
              <a:t>ו'/טבת/תשפ"ד</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84374F38-CB17-4E61-A97F-B7C01070161D}" type="slidenum">
              <a:rPr lang="he-IL" smtClean="0"/>
              <a:t>‹#›</a:t>
            </a:fld>
            <a:endParaRPr lang="he-IL"/>
          </a:p>
        </p:txBody>
      </p:sp>
    </p:spTree>
    <p:extLst>
      <p:ext uri="{BB962C8B-B14F-4D97-AF65-F5344CB8AC3E}">
        <p14:creationId xmlns:p14="http://schemas.microsoft.com/office/powerpoint/2010/main" val="106377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2A975751-6C7A-4DF0-80E8-7DCD9A77D75A}" type="datetimeFigureOut">
              <a:rPr lang="he-IL" smtClean="0"/>
              <a:t>ו'/טבת/תשפ"ד</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84374F38-CB17-4E61-A97F-B7C01070161D}" type="slidenum">
              <a:rPr lang="he-IL" smtClean="0"/>
              <a:t>‹#›</a:t>
            </a:fld>
            <a:endParaRPr lang="he-IL"/>
          </a:p>
        </p:txBody>
      </p:sp>
    </p:spTree>
    <p:extLst>
      <p:ext uri="{BB962C8B-B14F-4D97-AF65-F5344CB8AC3E}">
        <p14:creationId xmlns:p14="http://schemas.microsoft.com/office/powerpoint/2010/main" val="2162838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2A975751-6C7A-4DF0-80E8-7DCD9A77D75A}" type="datetimeFigureOut">
              <a:rPr lang="he-IL" smtClean="0"/>
              <a:t>ו'/טבת/תשפ"ד</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84374F38-CB17-4E61-A97F-B7C01070161D}" type="slidenum">
              <a:rPr lang="he-IL" smtClean="0"/>
              <a:t>‹#›</a:t>
            </a:fld>
            <a:endParaRPr lang="he-IL"/>
          </a:p>
        </p:txBody>
      </p:sp>
    </p:spTree>
    <p:extLst>
      <p:ext uri="{BB962C8B-B14F-4D97-AF65-F5344CB8AC3E}">
        <p14:creationId xmlns:p14="http://schemas.microsoft.com/office/powerpoint/2010/main" val="1610586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2A975751-6C7A-4DF0-80E8-7DCD9A77D75A}" type="datetimeFigureOut">
              <a:rPr lang="he-IL" smtClean="0"/>
              <a:t>ו'/טבת/תשפ"ד</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84374F38-CB17-4E61-A97F-B7C01070161D}" type="slidenum">
              <a:rPr lang="he-IL" smtClean="0"/>
              <a:t>‹#›</a:t>
            </a:fld>
            <a:endParaRPr lang="he-IL"/>
          </a:p>
        </p:txBody>
      </p:sp>
    </p:spTree>
    <p:extLst>
      <p:ext uri="{BB962C8B-B14F-4D97-AF65-F5344CB8AC3E}">
        <p14:creationId xmlns:p14="http://schemas.microsoft.com/office/powerpoint/2010/main" val="2338858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2A975751-6C7A-4DF0-80E8-7DCD9A77D75A}" type="datetimeFigureOut">
              <a:rPr lang="he-IL" smtClean="0"/>
              <a:t>ו'/טבת/תשפ"ד</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84374F38-CB17-4E61-A97F-B7C01070161D}" type="slidenum">
              <a:rPr lang="he-IL" smtClean="0"/>
              <a:t>‹#›</a:t>
            </a:fld>
            <a:endParaRPr lang="he-IL"/>
          </a:p>
        </p:txBody>
      </p:sp>
    </p:spTree>
    <p:extLst>
      <p:ext uri="{BB962C8B-B14F-4D97-AF65-F5344CB8AC3E}">
        <p14:creationId xmlns:p14="http://schemas.microsoft.com/office/powerpoint/2010/main" val="3786911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2A975751-6C7A-4DF0-80E8-7DCD9A77D75A}" type="datetimeFigureOut">
              <a:rPr lang="he-IL" smtClean="0"/>
              <a:t>ו'/טבת/תשפ"ד</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84374F38-CB17-4E61-A97F-B7C01070161D}" type="slidenum">
              <a:rPr lang="he-IL" smtClean="0"/>
              <a:t>‹#›</a:t>
            </a:fld>
            <a:endParaRPr lang="he-IL"/>
          </a:p>
        </p:txBody>
      </p:sp>
    </p:spTree>
    <p:extLst>
      <p:ext uri="{BB962C8B-B14F-4D97-AF65-F5344CB8AC3E}">
        <p14:creationId xmlns:p14="http://schemas.microsoft.com/office/powerpoint/2010/main" val="904831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2A975751-6C7A-4DF0-80E8-7DCD9A77D75A}" type="datetimeFigureOut">
              <a:rPr lang="he-IL" smtClean="0"/>
              <a:t>ו'/טבת/תשפ"ד</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84374F38-CB17-4E61-A97F-B7C01070161D}" type="slidenum">
              <a:rPr lang="he-IL" smtClean="0"/>
              <a:t>‹#›</a:t>
            </a:fld>
            <a:endParaRPr lang="he-IL"/>
          </a:p>
        </p:txBody>
      </p:sp>
    </p:spTree>
    <p:extLst>
      <p:ext uri="{BB962C8B-B14F-4D97-AF65-F5344CB8AC3E}">
        <p14:creationId xmlns:p14="http://schemas.microsoft.com/office/powerpoint/2010/main" val="70128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A975751-6C7A-4DF0-80E8-7DCD9A77D75A}" type="datetimeFigureOut">
              <a:rPr lang="he-IL" smtClean="0"/>
              <a:t>ו'/טבת/תשפ"ד</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4374F38-CB17-4E61-A97F-B7C01070161D}" type="slidenum">
              <a:rPr lang="he-IL" smtClean="0"/>
              <a:t>‹#›</a:t>
            </a:fld>
            <a:endParaRPr lang="he-IL"/>
          </a:p>
        </p:txBody>
      </p:sp>
    </p:spTree>
    <p:extLst>
      <p:ext uri="{BB962C8B-B14F-4D97-AF65-F5344CB8AC3E}">
        <p14:creationId xmlns:p14="http://schemas.microsoft.com/office/powerpoint/2010/main" val="3965428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pPr defTabSz="457200" rtl="0"/>
            <a:fld id="{48A87A34-81AB-432B-8DAE-1953F412C126}" type="datetimeFigureOut">
              <a:rPr lang="en-US" dirty="0">
                <a:solidFill>
                  <a:prstClr val="black"/>
                </a:solidFill>
              </a:rPr>
              <a:pPr defTabSz="457200" rtl="0"/>
              <a:t>12/18/2023</a:t>
            </a:fld>
            <a:endParaRPr lang="en-US" dirty="0">
              <a:solidFill>
                <a:prstClr val="black"/>
              </a:solidFill>
            </a:endParaRPr>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pPr defTabSz="457200" rtl="0"/>
            <a:endParaRPr lang="en-US" dirty="0">
              <a:solidFill>
                <a:prstClr val="black"/>
              </a:solidFill>
            </a:endParaRPr>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pPr defTabSz="457200" rtl="0"/>
            <a:fld id="{6D22F896-40B5-4ADD-8801-0D06FADFA095}" type="slidenum">
              <a:rPr lang="en-US" dirty="0">
                <a:solidFill>
                  <a:prstClr val="black"/>
                </a:solidFill>
              </a:rPr>
              <a:pPr defTabSz="457200" rtl="0"/>
              <a:t>‹#›</a:t>
            </a:fld>
            <a:endParaRPr lang="en-US" dirty="0">
              <a:solidFill>
                <a:prstClr val="black"/>
              </a:solidFill>
            </a:endParaRPr>
          </a:p>
        </p:txBody>
      </p:sp>
    </p:spTree>
    <p:extLst>
      <p:ext uri="{BB962C8B-B14F-4D97-AF65-F5344CB8AC3E}">
        <p14:creationId xmlns:p14="http://schemas.microsoft.com/office/powerpoint/2010/main" val="15942017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1"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r" defTabSz="914400" rtl="1"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r" defTabSz="914400" rtl="1"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r" defTabSz="914400" rtl="1"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0" y="0"/>
            <a:ext cx="12192000" cy="6858000"/>
          </a:xfrm>
          <a:prstGeom prst="rect">
            <a:avLst/>
          </a:prstGeom>
        </p:spPr>
      </p:pic>
      <p:sp>
        <p:nvSpPr>
          <p:cNvPr id="2" name="כותרת 1"/>
          <p:cNvSpPr>
            <a:spLocks noGrp="1"/>
          </p:cNvSpPr>
          <p:nvPr>
            <p:ph type="ctrTitle"/>
          </p:nvPr>
        </p:nvSpPr>
        <p:spPr>
          <a:xfrm>
            <a:off x="4648200" y="558800"/>
            <a:ext cx="7327900" cy="2387600"/>
          </a:xfrm>
        </p:spPr>
        <p:txBody>
          <a:bodyPr/>
          <a:lstStyle/>
          <a:p>
            <a:r>
              <a:rPr lang="he-IL" sz="9600" b="1" dirty="0">
                <a:latin typeface="David" panose="020E0502060401010101" pitchFamily="34" charset="-79"/>
                <a:cs typeface="David" panose="020E0502060401010101" pitchFamily="34" charset="-79"/>
              </a:rPr>
              <a:t>על התשובה </a:t>
            </a:r>
            <a:br>
              <a:rPr lang="he-IL" dirty="0"/>
            </a:br>
            <a:r>
              <a:rPr lang="he-IL" sz="4000" b="1" dirty="0"/>
              <a:t>(</a:t>
            </a:r>
            <a:r>
              <a:rPr lang="he-IL" sz="3600" b="1" dirty="0"/>
              <a:t>עמודים 167-174)</a:t>
            </a:r>
          </a:p>
        </p:txBody>
      </p:sp>
      <p:sp>
        <p:nvSpPr>
          <p:cNvPr id="3" name="כותרת משנה 2"/>
          <p:cNvSpPr>
            <a:spLocks noGrp="1"/>
          </p:cNvSpPr>
          <p:nvPr>
            <p:ph type="subTitle" idx="1"/>
          </p:nvPr>
        </p:nvSpPr>
        <p:spPr>
          <a:xfrm>
            <a:off x="8521700" y="6075363"/>
            <a:ext cx="3263900" cy="554037"/>
          </a:xfrm>
        </p:spPr>
        <p:txBody>
          <a:bodyPr>
            <a:noAutofit/>
          </a:bodyPr>
          <a:lstStyle/>
          <a:p>
            <a:r>
              <a:rPr lang="he-IL" sz="3200" b="1" dirty="0"/>
              <a:t>ד"ר רינה בן סבו </a:t>
            </a:r>
          </a:p>
        </p:txBody>
      </p:sp>
    </p:spTree>
    <p:extLst>
      <p:ext uri="{BB962C8B-B14F-4D97-AF65-F5344CB8AC3E}">
        <p14:creationId xmlns:p14="http://schemas.microsoft.com/office/powerpoint/2010/main" val="3149004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0" y="0"/>
            <a:ext cx="12344400" cy="6762148"/>
          </a:xfrm>
          <a:prstGeom prst="rect">
            <a:avLst/>
          </a:prstGeom>
        </p:spPr>
      </p:pic>
      <p:sp>
        <p:nvSpPr>
          <p:cNvPr id="3" name="מציין מיקום תוכן 2"/>
          <p:cNvSpPr>
            <a:spLocks noGrp="1"/>
          </p:cNvSpPr>
          <p:nvPr>
            <p:ph idx="1"/>
          </p:nvPr>
        </p:nvSpPr>
        <p:spPr>
          <a:xfrm>
            <a:off x="-160020" y="0"/>
            <a:ext cx="12504419" cy="6762148"/>
          </a:xfrm>
          <a:solidFill>
            <a:schemeClr val="accent4">
              <a:lumMod val="60000"/>
              <a:lumOff val="40000"/>
            </a:schemeClr>
          </a:solidFill>
        </p:spPr>
        <p:txBody>
          <a:bodyPr>
            <a:noAutofit/>
          </a:bodyPr>
          <a:lstStyle/>
          <a:p>
            <a:pPr marL="0" indent="0" algn="ctr">
              <a:lnSpc>
                <a:spcPct val="150000"/>
              </a:lnSpc>
              <a:spcBef>
                <a:spcPts val="0"/>
              </a:spcBef>
              <a:buNone/>
            </a:pPr>
            <a:endParaRPr lang="he-IL" sz="300" b="1" dirty="0"/>
          </a:p>
          <a:p>
            <a:pPr marL="0" indent="0" algn="ctr">
              <a:lnSpc>
                <a:spcPct val="150000"/>
              </a:lnSpc>
              <a:spcBef>
                <a:spcPts val="0"/>
              </a:spcBef>
              <a:buNone/>
            </a:pPr>
            <a:r>
              <a:rPr lang="he-IL" sz="3200" b="1" dirty="0"/>
              <a:t>זיכרון העבר הוא אחד המרכיבים המרכזיים באישיות האדם. התגברות על משבר והיחלצות  מקושי מעמידים בפני המתמודד את שאלת יחסו אל עברו. יש אנשים שמדחיקים את עברם,  אחרים מנתקים את קשריהם עם ידידים מתקופות קודמות. לכאורה גישה זו מסייעת לאדם להתחמק מתקופות קשות ולא נעימות בחייו. החיסרון העיקרי בשיטה זו היא עצם ההעלמה וההדחקה של אירועים שכביכול לא היו קיימים כלל במהלך חייו של האדם. האם אנו יכולים להעלים אירועים או תקופות שלימות המהוות חלק מהתפתחותנו הנפשית והאישית ולשכוח אותם לגמרי? האם ניתן בכלל להעלים את תודעת המשבר מזיכרוננו?</a:t>
            </a:r>
          </a:p>
        </p:txBody>
      </p:sp>
    </p:spTree>
    <p:extLst>
      <p:ext uri="{BB962C8B-B14F-4D97-AF65-F5344CB8AC3E}">
        <p14:creationId xmlns:p14="http://schemas.microsoft.com/office/powerpoint/2010/main" val="1817269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3">
            <a:duotone>
              <a:schemeClr val="accent1">
                <a:shade val="45000"/>
                <a:satMod val="135000"/>
              </a:schemeClr>
              <a:prstClr val="white"/>
            </a:duotone>
          </a:blip>
          <a:srcRect l="304" r="-304" b="4562"/>
          <a:stretch/>
        </p:blipFill>
        <p:spPr>
          <a:xfrm>
            <a:off x="-177800" y="-66675"/>
            <a:ext cx="12547600" cy="6959600"/>
          </a:xfrm>
          <a:prstGeom prst="rect">
            <a:avLst/>
          </a:prstGeom>
        </p:spPr>
      </p:pic>
      <p:sp>
        <p:nvSpPr>
          <p:cNvPr id="2" name="כותרת 1"/>
          <p:cNvSpPr>
            <a:spLocks noGrp="1"/>
          </p:cNvSpPr>
          <p:nvPr>
            <p:ph type="title"/>
          </p:nvPr>
        </p:nvSpPr>
        <p:spPr>
          <a:xfrm>
            <a:off x="2355850" y="201613"/>
            <a:ext cx="7480300" cy="866775"/>
          </a:xfrm>
          <a:solidFill>
            <a:schemeClr val="accent2">
              <a:lumMod val="40000"/>
              <a:lumOff val="60000"/>
            </a:schemeClr>
          </a:solidFill>
        </p:spPr>
        <p:txBody>
          <a:bodyPr>
            <a:normAutofit fontScale="90000"/>
          </a:bodyPr>
          <a:lstStyle/>
          <a:p>
            <a:r>
              <a:rPr lang="he-IL" b="1" dirty="0"/>
              <a:t>הרב יוסף דב </a:t>
            </a:r>
            <a:r>
              <a:rPr lang="he-IL" b="1" dirty="0" err="1"/>
              <a:t>סולוביצ'יק</a:t>
            </a:r>
            <a:r>
              <a:rPr lang="he-IL" b="1" dirty="0"/>
              <a:t>, על התשובה</a:t>
            </a:r>
          </a:p>
        </p:txBody>
      </p:sp>
      <p:sp>
        <p:nvSpPr>
          <p:cNvPr id="5" name="מלבן 4"/>
          <p:cNvSpPr/>
          <p:nvPr/>
        </p:nvSpPr>
        <p:spPr>
          <a:xfrm>
            <a:off x="673100" y="1199943"/>
            <a:ext cx="11201400" cy="5309659"/>
          </a:xfrm>
          <a:prstGeom prst="rect">
            <a:avLst/>
          </a:prstGeom>
          <a:solidFill>
            <a:schemeClr val="accent4">
              <a:lumMod val="40000"/>
              <a:lumOff val="60000"/>
            </a:schemeClr>
          </a:solidFill>
        </p:spPr>
        <p:txBody>
          <a:bodyPr wrap="square">
            <a:spAutoFit/>
          </a:bodyPr>
          <a:lstStyle/>
          <a:p>
            <a:pPr algn="ctr">
              <a:lnSpc>
                <a:spcPct val="150000"/>
              </a:lnSpc>
            </a:pPr>
            <a:r>
              <a:rPr lang="he-IL" sz="2800" b="1" dirty="0"/>
              <a:t>בספרו על התשובה כתב: </a:t>
            </a:r>
            <a:r>
              <a:rPr lang="he-IL" sz="2800" b="1" dirty="0">
                <a:solidFill>
                  <a:srgbClr val="FF0000"/>
                </a:solidFill>
              </a:rPr>
              <a:t>"טבעו של אדם להפליג מן העבר והלאה, אבל מדי פעם בפעם הוא חייב לפקוד ולבקר את העבר, לפקוד סיטואציות וחוויות שמבחינות רבות לא מתו ולא נמחו, אלא ממשיכות לחיות בקרבו" </a:t>
            </a:r>
            <a:r>
              <a:rPr lang="he-IL" sz="2800" b="1" dirty="0"/>
              <a:t>(עמ' 170). </a:t>
            </a:r>
          </a:p>
          <a:p>
            <a:pPr algn="ctr">
              <a:lnSpc>
                <a:spcPct val="150000"/>
              </a:lnSpc>
            </a:pPr>
            <a:endParaRPr lang="he-IL" sz="1600" b="1" dirty="0"/>
          </a:p>
          <a:p>
            <a:pPr algn="ctr">
              <a:lnSpc>
                <a:spcPct val="150000"/>
              </a:lnSpc>
            </a:pPr>
            <a:r>
              <a:rPr lang="he-IL" sz="2800" b="1" dirty="0"/>
              <a:t>כיצד יוכל אדם לזכור את תקופת המשבר ובד בבד לפתוח דף חדש ולא להישבר על רקע זיכרונותיו הקשים מתקופות לא נעימות בחייו? </a:t>
            </a:r>
          </a:p>
          <a:p>
            <a:pPr algn="ctr">
              <a:lnSpc>
                <a:spcPct val="150000"/>
              </a:lnSpc>
            </a:pPr>
            <a:r>
              <a:rPr lang="he-IL" sz="2800" b="1" dirty="0"/>
              <a:t>הרב </a:t>
            </a:r>
            <a:r>
              <a:rPr lang="he-IL" sz="2800" b="1" dirty="0" err="1"/>
              <a:t>סולוביצ'יק</a:t>
            </a:r>
            <a:r>
              <a:rPr lang="he-IL" sz="2800" b="1" dirty="0"/>
              <a:t> מציג שתי גישות: </a:t>
            </a:r>
            <a:r>
              <a:rPr lang="he-IL" sz="2800" b="1" dirty="0">
                <a:solidFill>
                  <a:srgbClr val="002060"/>
                </a:solidFill>
              </a:rPr>
              <a:t> </a:t>
            </a:r>
            <a:r>
              <a:rPr lang="he-IL" sz="2800" b="1" dirty="0">
                <a:solidFill>
                  <a:srgbClr val="FF0000"/>
                </a:solidFill>
              </a:rPr>
              <a:t>"ביעור הרע" </a:t>
            </a:r>
            <a:r>
              <a:rPr lang="he-IL" sz="2800" b="1" dirty="0"/>
              <a:t>ו</a:t>
            </a:r>
            <a:r>
              <a:rPr lang="he-IL" sz="2800" b="1" dirty="0">
                <a:solidFill>
                  <a:srgbClr val="FF0000"/>
                </a:solidFill>
              </a:rPr>
              <a:t>"העלאת הרע"</a:t>
            </a:r>
            <a:r>
              <a:rPr lang="he-IL" sz="2800" b="1" dirty="0"/>
              <a:t> </a:t>
            </a:r>
          </a:p>
          <a:p>
            <a:pPr algn="ctr">
              <a:lnSpc>
                <a:spcPct val="150000"/>
              </a:lnSpc>
            </a:pPr>
            <a:r>
              <a:rPr lang="he-IL" sz="2800" b="1" dirty="0"/>
              <a:t>בהתמודדות החוטא עם עברו.</a:t>
            </a:r>
          </a:p>
          <a:p>
            <a:pPr algn="ctr">
              <a:lnSpc>
                <a:spcPct val="150000"/>
              </a:lnSpc>
            </a:pPr>
            <a:endParaRPr lang="he-IL" sz="1600" b="1" dirty="0"/>
          </a:p>
        </p:txBody>
      </p:sp>
    </p:spTree>
    <p:extLst>
      <p:ext uri="{BB962C8B-B14F-4D97-AF65-F5344CB8AC3E}">
        <p14:creationId xmlns:p14="http://schemas.microsoft.com/office/powerpoint/2010/main" val="1031943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0" y="92566"/>
            <a:ext cx="12458700" cy="6765434"/>
          </a:xfrm>
          <a:prstGeom prst="rect">
            <a:avLst/>
          </a:prstGeom>
          <a:solidFill>
            <a:schemeClr val="accent4">
              <a:lumMod val="40000"/>
              <a:lumOff val="60000"/>
            </a:schemeClr>
          </a:solidFill>
        </p:spPr>
      </p:pic>
      <p:sp>
        <p:nvSpPr>
          <p:cNvPr id="4" name="מלבן 3"/>
          <p:cNvSpPr/>
          <p:nvPr/>
        </p:nvSpPr>
        <p:spPr>
          <a:xfrm>
            <a:off x="367393" y="351351"/>
            <a:ext cx="11723914" cy="6247864"/>
          </a:xfrm>
          <a:prstGeom prst="rect">
            <a:avLst/>
          </a:prstGeom>
          <a:solidFill>
            <a:schemeClr val="accent2">
              <a:lumMod val="20000"/>
              <a:lumOff val="80000"/>
            </a:schemeClr>
          </a:solidFill>
        </p:spPr>
        <p:txBody>
          <a:bodyPr wrap="square">
            <a:spAutoFit/>
          </a:bodyPr>
          <a:lstStyle/>
          <a:p>
            <a:pPr algn="ctr"/>
            <a:r>
              <a:rPr lang="he-IL" sz="4000" dirty="0"/>
              <a:t>•	הרמב"ם בהלכות תשובה, מתאר דרך תשובה, המבטאת לכאורה מחיקה של כל עברו של האדם והתנתקות ממנו:</a:t>
            </a:r>
          </a:p>
          <a:p>
            <a:pPr algn="ctr"/>
            <a:endParaRPr lang="he-IL" sz="4000" dirty="0"/>
          </a:p>
          <a:p>
            <a:pPr algn="ctr"/>
            <a:r>
              <a:rPr lang="he-IL" sz="4000" dirty="0">
                <a:solidFill>
                  <a:srgbClr val="00B0F0"/>
                </a:solidFill>
              </a:rPr>
              <a:t>  "...ומתרחק הרבה מן הדבר שחטא בו, ומשנה שמו, כלומר אני אחר ואיני אותו האיש שעשה אותם המעשים".</a:t>
            </a:r>
          </a:p>
          <a:p>
            <a:pPr algn="ctr"/>
            <a:endParaRPr lang="he-IL" sz="4000" dirty="0"/>
          </a:p>
          <a:p>
            <a:pPr algn="ctr"/>
            <a:r>
              <a:rPr lang="he-IL" sz="4000" dirty="0"/>
              <a:t>  בדרך זו, הלך אברהם אבינו שהצטווה</a:t>
            </a:r>
            <a:r>
              <a:rPr lang="he-IL" sz="4000" b="1" dirty="0">
                <a:solidFill>
                  <a:srgbClr val="00B0F0"/>
                </a:solidFill>
              </a:rPr>
              <a:t>: "לך </a:t>
            </a:r>
            <a:r>
              <a:rPr lang="he-IL" sz="4000" b="1" dirty="0" err="1">
                <a:solidFill>
                  <a:srgbClr val="00B0F0"/>
                </a:solidFill>
              </a:rPr>
              <a:t>לך</a:t>
            </a:r>
            <a:r>
              <a:rPr lang="he-IL" sz="4000" b="1" dirty="0">
                <a:solidFill>
                  <a:srgbClr val="00B0F0"/>
                </a:solidFill>
              </a:rPr>
              <a:t> מארצך וממולדתך ומבית אביך...</a:t>
            </a:r>
            <a:r>
              <a:rPr lang="he-IL" sz="4000" dirty="0"/>
              <a:t>", ובכך, ניתק את כל קשריו אל עברו.</a:t>
            </a:r>
          </a:p>
        </p:txBody>
      </p:sp>
    </p:spTree>
    <p:extLst>
      <p:ext uri="{BB962C8B-B14F-4D97-AF65-F5344CB8AC3E}">
        <p14:creationId xmlns:p14="http://schemas.microsoft.com/office/powerpoint/2010/main" val="3329642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4839BF5-AA1C-C8BB-B3B0-7C6666E47162}"/>
              </a:ext>
            </a:extLst>
          </p:cNvPr>
          <p:cNvSpPr>
            <a:spLocks noGrp="1"/>
          </p:cNvSpPr>
          <p:nvPr>
            <p:ph type="title"/>
          </p:nvPr>
        </p:nvSpPr>
        <p:spPr>
          <a:xfrm>
            <a:off x="1056861" y="105763"/>
            <a:ext cx="8345556" cy="500524"/>
          </a:xfrm>
        </p:spPr>
        <p:txBody>
          <a:bodyPr>
            <a:normAutofit fontScale="90000"/>
          </a:bodyPr>
          <a:lstStyle/>
          <a:p>
            <a:r>
              <a:rPr lang="he-IL" dirty="0"/>
              <a:t>הר </a:t>
            </a:r>
            <a:r>
              <a:rPr lang="he-IL" dirty="0" err="1"/>
              <a:t>סלובצייק</a:t>
            </a:r>
            <a:r>
              <a:rPr lang="he-IL" dirty="0"/>
              <a:t>- על התשובה</a:t>
            </a:r>
          </a:p>
        </p:txBody>
      </p:sp>
      <p:sp>
        <p:nvSpPr>
          <p:cNvPr id="5" name="תיבת טקסט 4">
            <a:extLst>
              <a:ext uri="{FF2B5EF4-FFF2-40B4-BE49-F238E27FC236}">
                <a16:creationId xmlns:a16="http://schemas.microsoft.com/office/drawing/2014/main" id="{2F22F866-B249-7408-A07C-E93D0926F94A}"/>
              </a:ext>
            </a:extLst>
          </p:cNvPr>
          <p:cNvSpPr txBox="1"/>
          <p:nvPr/>
        </p:nvSpPr>
        <p:spPr>
          <a:xfrm>
            <a:off x="669235" y="606287"/>
            <a:ext cx="11287539" cy="6032421"/>
          </a:xfrm>
          <a:prstGeom prst="rect">
            <a:avLst/>
          </a:prstGeom>
          <a:noFill/>
        </p:spPr>
        <p:txBody>
          <a:bodyPr wrap="square">
            <a:spAutoFit/>
          </a:bodyPr>
          <a:lstStyle/>
          <a:p>
            <a:r>
              <a:rPr lang="he-IL" sz="1600" dirty="0"/>
              <a:t>חוֹטֵא הַבָּא לַעֲשׂוֹת תְּשׁוּבָה עַל מַעֲשִׂים רָעִים שֶׁעָשָׂה בְּעָבָר – וְאֵין תְּשׁוּבָה בְּלִי "חֲרָטָה עַל הֶעָבָר" – מַה יַעֲשֶׂה בְּאוֹתָן שָׁנִים עָבָרוּ שֶׁל חֵטְא הַצְּרוּרוֹת לוֹ </a:t>
            </a:r>
            <a:r>
              <a:rPr lang="he-IL" sz="1600" dirty="0" err="1"/>
              <a:t>בְּזִכְרוֹנו</a:t>
            </a:r>
            <a:r>
              <a:rPr lang="he-IL" sz="1600" dirty="0"/>
              <a:t>ֹ? יֵשׁ וְאָדָם שָׁרוּי בְּחֵטְא עֶשֶׂר שָׁנִים אוֹ חֲמֵשׁ-עֶשְׂרֵה שָׁנָה, (אֲנִי מַכִּיר גַּם יְהוּדִים שֶׁבָּאוּ לָשׁוּב בִּתְשׁוּבָה אַחֲרֵי שִׁבְעִים שָׁנָה) – מַה יַעֲשֶׂה כְּשֶׁהוּא בָּא לְהִסְתַּכֵּל אֲחוֹרַנִּית </a:t>
            </a:r>
            <a:r>
              <a:rPr lang="he-IL" sz="1600" dirty="0" err="1"/>
              <a:t>וּ"פוֹקֵד</a:t>
            </a:r>
            <a:r>
              <a:rPr lang="he-IL" sz="1600" dirty="0"/>
              <a:t>" שָׁנִים אֵלּוּ שֶׁעָבְרוּ עָלָיו בְּחִלּוּל-שַׁבָּת, </a:t>
            </a:r>
            <a:r>
              <a:rPr lang="he-IL" sz="1600" dirty="0" err="1"/>
              <a:t>בְּעֹשֶׁק</a:t>
            </a:r>
            <a:r>
              <a:rPr lang="he-IL" sz="1600" dirty="0"/>
              <a:t> וּגְזֵלָה? הֲרֵי שָׁנִים אֵלֶּה הֵם חֵלֶק מֵאִישִׁיּוּתוֹ, הֵם "הָאֲנִי" שֶׁלּוֹ. הַאִם יַמְשִׁיךְ לְהִזְדַּהוֹת עִם הַשָּׁנִים הַלָּלוּ, אוֹ שֶׁיִּמְחַק אוֹתָן כְּלאׁ-הָיוּ?</a:t>
            </a:r>
          </a:p>
          <a:p>
            <a:r>
              <a:rPr lang="he-IL" sz="1600" dirty="0"/>
              <a:t>יֵשׁ וְאָדָם "מוֹחֵק" שָׁנִים מֵחַיָּיו. יָדוּעַ שֶׁאֲסִירִים שֶׁיָּצְאוּ לְחֹפֶשׁ נוֹטִים </a:t>
            </a:r>
            <a:r>
              <a:rPr lang="he-IL" sz="1600" dirty="0" err="1"/>
              <a:t>לִשְׁכֹּח</a:t>
            </a:r>
            <a:r>
              <a:rPr lang="he-IL" sz="1600" dirty="0"/>
              <a:t>ַ לְגַמְרֵי אֶת הַשָּׁנִים שֶׁהָיוּ כְּלוּאִים בְּבֵית-הַסֹּהַר. הֵם מוֹחֲקִים אוֹתָן מִן הֶעָבָר שֶׁלָּהֶם. "וְלֹא זָכַר שַׂר הַמַּשְׁקִים אֶת יוֹסֵף וַיִּשְׁכָּחֵהוּ" (בראשית מ', כ"ג), הוּא לֹא זָכַר וְהִשְׁכִּיחַ אֶת כָּל הַתְּקוּפָה הַלֹּא-נְעִימָה הַזֹּאת אוּלַי מִפְּנֵי שֶׁלֹּא רָצָה לִזְכֹּר כִּי הָיָה אֵי-פַּעַם בְּבֵית-הָאֲסוּרִים. וְאוּלָם, כְּשֶׁאָדָם מוֹחֵק חֵלֶק מִן הֶעָבָר – הֲרֵי הוּא מְקַצֵּץ בְּכָךְ חֵלֶק </a:t>
            </a:r>
            <a:r>
              <a:rPr lang="he-IL" sz="1600" dirty="0" err="1"/>
              <a:t>מֵהֲוָיָתו</a:t>
            </a:r>
            <a:r>
              <a:rPr lang="he-IL" sz="1600" dirty="0"/>
              <a:t>ֹ, עֲבָרוֹ </a:t>
            </a:r>
            <a:r>
              <a:rPr lang="he-IL" sz="1600" dirty="0" err="1"/>
              <a:t>מִתְכַּוֵּץ</a:t>
            </a:r>
            <a:r>
              <a:rPr lang="he-IL" sz="1600" dirty="0"/>
              <a:t> וְאִישִׁיּוּתוֹ מִתְגַּמֶּדֶת. "</a:t>
            </a:r>
            <a:r>
              <a:rPr lang="he-IL" sz="1600" dirty="0" err="1"/>
              <a:t>נִתּוּח</a:t>
            </a:r>
            <a:r>
              <a:rPr lang="he-IL" sz="1600" dirty="0"/>
              <a:t>ַ" כָּזֶה אֵינוֹ דָּבָר קַל, אִי-אֶפְשָׁר לוֹ לְאָדָם בֵּן </a:t>
            </a:r>
            <a:r>
              <a:rPr lang="he-IL" sz="1600" dirty="0" err="1"/>
              <a:t>חֲמִשִּׁים</a:t>
            </a:r>
            <a:r>
              <a:rPr lang="he-IL" sz="1600" dirty="0"/>
              <a:t> אוֹ בֵּן שִׁשִּׁים לִמְחֹק בְּבַת-אַחַת שְׁלִישׁ, אוֹ מַחֲצִית, אוֹ </a:t>
            </a:r>
            <a:r>
              <a:rPr lang="he-IL" sz="1600" dirty="0" err="1"/>
              <a:t>אֲפִלּו</a:t>
            </a:r>
            <a:r>
              <a:rPr lang="he-IL" sz="1600" dirty="0"/>
              <a:t>ּ שְׁלֹשֶׁה-רְבָעִים מֵחַיָּיו. אִם-כֵּן מַה יַעֲשֶׂה אִם הוּא רוֹצֶה לָשׁוּב בִּתְשׁוּבָה בְּשָׁלָב זֶה בְּחַיָּיו? הַאִם יַמְשִׁיךְ וְיִזְדַּהֶה עִם שָׁנִים אֵלֶּה שֶׁל חֵטְא? הֲרֵי בְּכָךְ הוּא כְּאִלּוּ מוֹדֶה בָּרַע וּמַכִּיר בּוֹ כְּחֵלֶק מֵאִישִׁיּוּתוֹ.</a:t>
            </a:r>
          </a:p>
          <a:p>
            <a:r>
              <a:rPr lang="he-IL" sz="1600" dirty="0"/>
              <a:t>בִּשְׁאֵלָה זוֹ דָּנוּ בַּעֲלֵי-מַחְשָׁבָה הַרְבֵּה. הִיא הֵבִיאָה אֶת נִיטְשֶׁה וּשְׁפִּינוֹזָה שֶׁעָסְקוּ בָּהּ לִכְפֹּר בִּתְשׁוּבָה. הַרַמְבַּ"ם מְגַלֶּה דַּעְתּוֹ בִּשְׁאֵלָה זוֹ בְּפֶרֶק ב מֵהִלְכוֹת תְּשׁוּבָה</a:t>
            </a:r>
          </a:p>
          <a:p>
            <a:r>
              <a:rPr lang="he-IL" sz="1600" dirty="0"/>
              <a:t>(הלכה ד): "מִדַּרְכֵי הַתְּשׁוּבָה לִהְיוֹת הַשָּׁב צוֹעֵק תָּמִיד לִפְנֵי ה'... וּמִתְרַחֵק הַרְבֵּה מִן הַדָּבָר שֶׁחָטָא בּוֹ וּמְשַׁנֶּה שְׁמוֹ, כְּלוֹמַר: אֲנִי אַחֵר וְאֵינִי אוֹתוֹ הָאִישׁ שֶׁעָשָׂה אוֹתָם הַמַּעֲשִׂים" </a:t>
            </a:r>
            <a:r>
              <a:rPr lang="he-IL" sz="1600" dirty="0" err="1"/>
              <a:t>וכו</a:t>
            </a:r>
            <a:r>
              <a:rPr lang="he-IL" sz="1600" dirty="0"/>
              <a:t>', כְּלוֹמַר, בֵּן שִׁבְעִים שֶׁעָשָׂה תְּשׁוּבָה, מוֹחֵק בְּבַת-אַחַת אֶת כָּל עֲבָרוֹ וַהֲרֵי הוּא, לְפֶתַע בֵּן שָׁנָה... </a:t>
            </a:r>
          </a:p>
          <a:p>
            <a:r>
              <a:rPr lang="he-IL" sz="1600" dirty="0"/>
              <a:t>רָאִיתִי בַּעֲלֵי-תְשׁוּבָה שֶׁעָשׂוּ זֹאת וּמָה אֵרַע לָהֶם? הֵם נַעֲשׂוּ מוּזָרִים וְזָרִים לְמִשְׁפַּחְתָּם וִידִידֵיהֶם. הַלָּלוּ נִרְאוּ לָהֶם </a:t>
            </a:r>
            <a:r>
              <a:rPr lang="he-IL" sz="1600" dirty="0" err="1"/>
              <a:t>כְּשַׁיָּכִים</a:t>
            </a:r>
            <a:r>
              <a:rPr lang="he-IL" sz="1600" dirty="0"/>
              <a:t> לִתְקוּפָה אַחֶרֶת, לְגִלְגּוּל אַחֵר, לִתְקוּפָה בָּהּ הָיוּ שְׁרוּיִים בַּחֵטְא וַאֲשֶׁר נִמְחֲקָה עַתָּה מִתּוֹדַעֲתָם. עִם מְחִיקָה זוֹ מֵתוּ כָּל הָרְגָשׁוֹת וְכָל </a:t>
            </a:r>
            <a:r>
              <a:rPr lang="he-IL" sz="1600" dirty="0" err="1"/>
              <a:t>הַחֲוָיוֹת</a:t>
            </a:r>
            <a:r>
              <a:rPr lang="he-IL" sz="1600" dirty="0"/>
              <a:t> הַקְּשׁוּרִים בְּאוֹתָהּ תְּקוּפָה. מַגִּיעִים הַדְּבָרִים לִידֵי כָּךְ, שֶׁבַּעֲלֵי תְשׁוּבָה אֵלֶּה מְנַתְּקִים כָּל קֶשֶׁר לַהוֹרִים, לַבָּנִים, לָאַחִים וְלָאֲחָיוֹת.</a:t>
            </a:r>
          </a:p>
          <a:p>
            <a:r>
              <a:rPr lang="he-IL" sz="1600" dirty="0"/>
              <a:t>כָּךְ </a:t>
            </a:r>
            <a:r>
              <a:rPr lang="he-IL" sz="1600" dirty="0" err="1"/>
              <a:t>נִצְטַוָּה</a:t>
            </a:r>
            <a:r>
              <a:rPr lang="he-IL" sz="1600" dirty="0"/>
              <a:t> אַבְרָהָם אָבִינוּ עָלָיו-הַשָּׁלוֹם: "לֶךְ </a:t>
            </a:r>
            <a:r>
              <a:rPr lang="he-IL" sz="1600" dirty="0" err="1"/>
              <a:t>לְךָ</a:t>
            </a:r>
            <a:r>
              <a:rPr lang="he-IL" sz="1600" dirty="0"/>
              <a:t> מֵאַרְצְךָ וּמִמּוֹלַדְתְּךָ וּמִבֵּית אָבִיךָ". אַבְרָהָם אָבִינוּ קָרַע עַצְמוֹ לְגַמְרֵי מִן הֶעָבָר וְנִתֵּק אֶת כָּל הַחוּטִים הַמּוֹלִיכִים אֵלָיו. כִּלְשׁוֹן הַרַמְבַּ"ם: "וּמְשַׁנֶּה שְׁמוֹ, כְּלוֹמַר אֲנִי אַחֵר וְאֵינִי אוֹתוֹ הָאִישׁ שֶׁעָשָׂה אוֹתָם הַמַּעֲשִׂים". בֵּן מ"ג שָׁנִים הָיָה אָז אַבְרָהָם אָבִינוּ. הוּא וִתֵּר וְהִשְׁלִיךְ אַחֲרֵי גַּבּוֹ אַרְבָּעִים וְשָׁלֹשׁ שָׁנָה מִשְּׁנוֹת חַיָּיו. הַתּוֹרָה מַתְחִילָה לְסַפֵּר עַל חַיֵּי אַבְרָהָם רַק מִשֶּׁהוּא מַגִּיעַ לְאֶרֶץ-יִשְׂרָאֵל, רַק אָז "נוֹלְדָה" אִישִׁיּוּתוֹ שֶׁל אַבְרָהָם הָעִבְרִי.</a:t>
            </a:r>
          </a:p>
          <a:p>
            <a:r>
              <a:rPr lang="he-IL" sz="1600" dirty="0"/>
              <a:t>הַרַמְבַּ"ם </a:t>
            </a:r>
            <a:r>
              <a:rPr lang="he-IL" sz="1600" dirty="0" err="1"/>
              <a:t>מְדַיֵּק</a:t>
            </a:r>
            <a:r>
              <a:rPr lang="he-IL" sz="1600" dirty="0"/>
              <a:t> בִּלְשׁוֹנוֹ: "אֶמֶשׁ הָיָה זֶה </a:t>
            </a:r>
            <a:r>
              <a:rPr lang="he-IL" sz="1600" dirty="0" err="1"/>
              <a:t>שָׂנאוּי</a:t>
            </a:r>
            <a:r>
              <a:rPr lang="he-IL" sz="1600" dirty="0"/>
              <a:t> לִפְנֵי הַמָּקוֹם מְשֻׁקָּץ וּמְרֻחָק וְתוֹעֵבָה וְהַיּוֹם הוּא אָהוּב וְנֶחְמָד, קָרוֹב וְיָדִיד". קֹדֶם הָיָה "זֶה", </a:t>
            </a:r>
            <a:r>
              <a:rPr lang="he-IL" sz="1600" dirty="0" err="1"/>
              <a:t>עַכְשָׁו</a:t>
            </a:r>
            <a:r>
              <a:rPr lang="he-IL" sz="1600" dirty="0"/>
              <a:t> הוּא "הוּא", לִכְאוֹרָה אוֹתוֹ הָאִישׁ אֲבָל בֶּאֱמֶת אָדָם אַחֵר. "הוּא", הָאָהוּב שֶׁל "הַיּוֹם" אֵינֶנּוּ "זֶה" </a:t>
            </a:r>
            <a:r>
              <a:rPr lang="he-IL" sz="1600" dirty="0" err="1"/>
              <a:t>הַמְּשֻׁקָּץ</a:t>
            </a:r>
            <a:r>
              <a:rPr lang="he-IL" sz="1600" dirty="0"/>
              <a:t> וְהַמְּרֻחָק שֶׁל אֶמֶשׁ.</a:t>
            </a:r>
          </a:p>
          <a:p>
            <a:endParaRPr lang="he-IL" dirty="0"/>
          </a:p>
        </p:txBody>
      </p:sp>
    </p:spTree>
    <p:extLst>
      <p:ext uri="{BB962C8B-B14F-4D97-AF65-F5344CB8AC3E}">
        <p14:creationId xmlns:p14="http://schemas.microsoft.com/office/powerpoint/2010/main" val="1356318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3">
            <a:duotone>
              <a:schemeClr val="accent6">
                <a:shade val="45000"/>
                <a:satMod val="135000"/>
              </a:schemeClr>
              <a:prstClr val="white"/>
            </a:duotone>
          </a:blip>
          <a:srcRect l="304" r="-304" b="4562"/>
          <a:stretch/>
        </p:blipFill>
        <p:spPr>
          <a:xfrm>
            <a:off x="-224972" y="-101600"/>
            <a:ext cx="12547600" cy="6959600"/>
          </a:xfrm>
          <a:prstGeom prst="rect">
            <a:avLst/>
          </a:prstGeom>
        </p:spPr>
      </p:pic>
      <p:sp>
        <p:nvSpPr>
          <p:cNvPr id="2" name="כותרת 1"/>
          <p:cNvSpPr>
            <a:spLocks noGrp="1"/>
          </p:cNvSpPr>
          <p:nvPr>
            <p:ph type="title"/>
          </p:nvPr>
        </p:nvSpPr>
        <p:spPr>
          <a:xfrm>
            <a:off x="2208826" y="222730"/>
            <a:ext cx="6616700" cy="1042194"/>
          </a:xfrm>
          <a:solidFill>
            <a:srgbClr val="4BC0E5"/>
          </a:solidFill>
        </p:spPr>
        <p:txBody>
          <a:bodyPr>
            <a:normAutofit/>
          </a:bodyPr>
          <a:lstStyle/>
          <a:p>
            <a:pPr algn="ctr"/>
            <a:r>
              <a:rPr lang="he-IL" sz="6000" b="1" dirty="0"/>
              <a:t>שני סוגי "תשובה":</a:t>
            </a:r>
          </a:p>
        </p:txBody>
      </p:sp>
      <p:sp>
        <p:nvSpPr>
          <p:cNvPr id="3" name="מציין מיקום תוכן 2"/>
          <p:cNvSpPr>
            <a:spLocks noGrp="1"/>
          </p:cNvSpPr>
          <p:nvPr>
            <p:ph idx="1"/>
          </p:nvPr>
        </p:nvSpPr>
        <p:spPr>
          <a:xfrm>
            <a:off x="-224972" y="2816726"/>
            <a:ext cx="12431262" cy="4041274"/>
          </a:xfrm>
          <a:solidFill>
            <a:srgbClr val="FFC000"/>
          </a:solidFill>
        </p:spPr>
        <p:txBody>
          <a:bodyPr>
            <a:normAutofit fontScale="92500" lnSpcReduction="20000"/>
          </a:bodyPr>
          <a:lstStyle/>
          <a:p>
            <a:pPr marL="0" indent="0" algn="ctr">
              <a:lnSpc>
                <a:spcPct val="150000"/>
              </a:lnSpc>
              <a:spcBef>
                <a:spcPts val="0"/>
              </a:spcBef>
              <a:buNone/>
            </a:pPr>
            <a:r>
              <a:rPr lang="he-IL" sz="3600" b="1" dirty="0"/>
              <a:t>תשובה זו מבקשת </a:t>
            </a:r>
            <a:r>
              <a:rPr lang="he-IL" sz="3600" b="1" dirty="0">
                <a:solidFill>
                  <a:srgbClr val="00B0F0"/>
                </a:solidFill>
              </a:rPr>
              <a:t>לעקור את הרע ולמחוק את חטאי העבר </a:t>
            </a:r>
            <a:r>
              <a:rPr lang="he-IL" sz="3600" b="1" dirty="0"/>
              <a:t>לחלוטין עם כל השנים שעברו ועם כל זיכרונות העבר. ההיגיון מתנגד לכך שאדם כזה יצליח באמת למחוק מהכרתו את אותן שנים בהן חטא (גם ניטשה וקאנט טענו שזה בלתי אפשרי). </a:t>
            </a:r>
            <a:r>
              <a:rPr lang="he-IL" sz="3600" b="1" dirty="0">
                <a:solidFill>
                  <a:srgbClr val="0070C0"/>
                </a:solidFill>
              </a:rPr>
              <a:t>היהדות אומרת: אפשר ואפשר! </a:t>
            </a:r>
            <a:r>
              <a:rPr lang="he-IL" sz="3600" b="1" dirty="0"/>
              <a:t>הקב"ה מרחם על אדם זה ומוחל לו על כל שנות החטא שמחק.  אברהם אבינו היה הראשון שהראה שזה אפשרי לעזוב הכל ולהתחיל מחדש.</a:t>
            </a:r>
          </a:p>
        </p:txBody>
      </p:sp>
      <p:sp>
        <p:nvSpPr>
          <p:cNvPr id="5" name="מלבן 4"/>
          <p:cNvSpPr/>
          <p:nvPr/>
        </p:nvSpPr>
        <p:spPr>
          <a:xfrm>
            <a:off x="3812039" y="1589254"/>
            <a:ext cx="3860352" cy="646331"/>
          </a:xfrm>
          <a:prstGeom prst="rect">
            <a:avLst/>
          </a:prstGeom>
          <a:solidFill>
            <a:srgbClr val="FFFF00"/>
          </a:solidFill>
        </p:spPr>
        <p:txBody>
          <a:bodyPr wrap="none">
            <a:spAutoFit/>
          </a:bodyPr>
          <a:lstStyle/>
          <a:p>
            <a:r>
              <a:rPr lang="he-IL" sz="3600" b="1" dirty="0"/>
              <a:t>"תשובה של הפסק"</a:t>
            </a:r>
          </a:p>
        </p:txBody>
      </p:sp>
    </p:spTree>
    <p:extLst>
      <p:ext uri="{BB962C8B-B14F-4D97-AF65-F5344CB8AC3E}">
        <p14:creationId xmlns:p14="http://schemas.microsoft.com/office/powerpoint/2010/main" val="3187361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משנה 2">
            <a:extLst>
              <a:ext uri="{FF2B5EF4-FFF2-40B4-BE49-F238E27FC236}">
                <a16:creationId xmlns:a16="http://schemas.microsoft.com/office/drawing/2014/main" id="{22D85A5F-7256-1FBC-CC1D-13362C8076A4}"/>
              </a:ext>
            </a:extLst>
          </p:cNvPr>
          <p:cNvSpPr>
            <a:spLocks noGrp="1"/>
          </p:cNvSpPr>
          <p:nvPr>
            <p:ph type="subTitle" idx="1"/>
          </p:nvPr>
        </p:nvSpPr>
        <p:spPr>
          <a:xfrm>
            <a:off x="496957" y="526774"/>
            <a:ext cx="11092069" cy="6033052"/>
          </a:xfrm>
        </p:spPr>
        <p:txBody>
          <a:bodyPr>
            <a:normAutofit fontScale="92500" lnSpcReduction="20000"/>
          </a:bodyPr>
          <a:lstStyle/>
          <a:p>
            <a:r>
              <a:rPr lang="he-IL" dirty="0"/>
              <a:t>הַשְּׁאֵלָה אִם הַתְּשׁוּבָה הִיא הֶמְשֵׁךְ אוֹ הֶפְסֵק, אִם הִיא מְקַיֶּמֶת אֶת הֶעָבָר אוֹ מְבַטֶּלֶת אוֹתוֹ לְגַמְרֵי תְּלוּיָה בְּטִיבָהּ שֶׁל הַתְּשׁוּבָה. יֵשׁ תְּשׁוּבָה שֶׁל הֶמְשֵׁךְ, הַמַּכִּירָה בֶּעָבָר וְיֵשׁ תְּשׁוּבָה שֶׁתַּכְלִיתָהּ בִּעוּר מֻחְלָט שֶׁל הָרַע מִקֶּרֶב אִישִׁיּוּתוֹ שֶׁל הָאָדָם. יֵשׁ מַצָּבִים שֶׁבָּהֶם אֵין בְּרֵרָה אַחֶרֶת מֵאֲשֶׁר בִּעוּר הַרֹעַ, עֲקִירָתוֹ מִן הַשֹּׁרֶשׁ. אִם חָסִים עָלָיו בְּמִקְרִים כָּאֵלֶּה וּמַשְׁאִירִים אוֹתוֹ בִּמְקוֹמוֹ, </a:t>
            </a:r>
            <a:r>
              <a:rPr lang="he-IL" dirty="0" err="1"/>
              <a:t>חַיָּבִים</a:t>
            </a:r>
            <a:r>
              <a:rPr lang="he-IL" dirty="0"/>
              <a:t> לְשַׁלֵּם לְאַחַר-מִכֵּן מְחִיר גָּבוֹהַּ מְאֹד שֶׁל שִׁשָּׁה </a:t>
            </a:r>
            <a:r>
              <a:rPr lang="he-IL" dirty="0" err="1"/>
              <a:t>מִלְּיוֹן</a:t>
            </a:r>
            <a:r>
              <a:rPr lang="he-IL" dirty="0"/>
              <a:t> אוֹ שֶׁל עֶשְׂרִים </a:t>
            </a:r>
            <a:r>
              <a:rPr lang="he-IL" dirty="0" err="1"/>
              <a:t>מִלְּיוֹן</a:t>
            </a:r>
            <a:r>
              <a:rPr lang="he-IL" dirty="0"/>
              <a:t> </a:t>
            </a:r>
            <a:r>
              <a:rPr lang="he-IL" dirty="0" err="1"/>
              <a:t>קָרְבָּנוֹת</a:t>
            </a:r>
            <a:r>
              <a:rPr lang="he-IL" dirty="0"/>
              <a:t>. מְחִיַּת עֲמָלֵק </a:t>
            </a:r>
            <a:r>
              <a:rPr lang="he-IL" dirty="0" err="1"/>
              <a:t>שֶׁנִּצְטַוֵּינו</a:t>
            </a:r>
            <a:r>
              <a:rPr lang="he-IL" dirty="0"/>
              <a:t>ּ עָלֶיהָ בַּתּוֹרָה אֵינָהּ עִנְיָן שֶׁל שִׂנְאָה גִּזְעִית, אֶלָּא עֲקִירָתָהּ שֶׁל אֻמָּה הַמְגַלֶּמֶת אֶת הָרַע שֶׁאֵין לוֹ תַּקָּנָה אֶלָּא בְּהֶפְסֵק גָּמוּר, בִּמְחִיקָה מֻחְלֶטֶת, כְּדֵי שֶׁהָרַע הַזֶּה לֹא יַמְשִׁיךְ וְיִפְעַל וְיַשְׁפִּיעַ לְרָעָה גַּם בִּימֵי הַטּוֹבָה. גַּם בָּאָדָם הַשָּׁב יֵשׁ תְּשׁוּבָה שֶׁהִיא בִּבְחִינַת הֶפְסֵק; כָּל הַחֲטָאִים וְהַמַּעֲשִׂים הָרָעִים שֶׁעָשָׂה שׁוֹקְעִים לַתְּהוֹם, </a:t>
            </a:r>
            <a:r>
              <a:rPr lang="he-IL" dirty="0" err="1"/>
              <a:t>מִתְקַיֶּמֶת</a:t>
            </a:r>
            <a:r>
              <a:rPr lang="he-IL" dirty="0"/>
              <a:t> בָּהֶם הַנְּבוּאָה "וְתַשְׁלִיךְ בִּמְצֻלוֹת יָם כָּל חַטּאׁתָם". יַחַד עִם הַחֲטָאִים יוֹרְדִים לַמְּצוּלוֹת כָּךְ וְכָךְ שָׁנִים שֶׁל חֵטְא – עֶשֶׂר, אוֹ עֶשְׂרִים, אוֹ שְׁלֹשִׁים מִשְּׁנוֹת חַיָּיו שֶׁל הָאָדָם שֶׁחָטָא. אֵין כָּל אֶפְשָׁרוּת לְנַעֵר אֶת הַחֲטָאִים וּלְהַשְׁאִיר בִּמְקוֹמָם אֶת הַשָּׁנִים.</a:t>
            </a:r>
          </a:p>
          <a:p>
            <a:r>
              <a:rPr lang="he-IL" dirty="0"/>
              <a:t>הַשָּׁנִים שֶׁנָּפְלוּ מַשְׁאִירוֹת חָלָל רֵיק וְיֵשׁ זְכוּת גְּדוֹלָה לְבַעַל-תְּשׁוּבָה בְּכָךְ שֶׁהקב"ה "עוֹבֵר עַל פֶּשַׁע", הוּא מַעֲלִים עַיִן וּמִתְעַלֵּם וְעוֹקֵר מִלּוּחַ-הַזְּמַן אֶת הַשָּׁנִים הַלָּלוּ שֶׁצָּלְלוּ לַתְּהוֹם יַחַד עִם כָּל קִשְׁרֵי הַקְּשָׁרִים שֶׁלָּהֶם, עִם הַקְּרוֹבִים וְהַמַּכָּרִים.</a:t>
            </a:r>
          </a:p>
          <a:p>
            <a:r>
              <a:rPr lang="he-IL" dirty="0"/>
              <a:t>הַקָּדוֹשׁ-בָּרוּךְ-הוּא מִתְגַּלֶּה אָז בִּבְחִינַת "הַסּוֹבֵל וּמַעֲלִים עַיִן מִסּוֹרְרִים". מִדַּת-הַדִּין אֵינָהּ מְסֻגֶּלֶת לִתְפּסׁ גִּישָׁה זֹאת וְהִיא שׁוֹאֶלֶת: אֵיךְ אֶפְשָׁר לִמְחוֹת דָּבָר שֶׁהָיָה? אַף מִדַּת </a:t>
            </a:r>
            <a:r>
              <a:rPr lang="he-IL" dirty="0" err="1"/>
              <a:t>הַהִגָּיוֹן</a:t>
            </a:r>
            <a:r>
              <a:rPr lang="he-IL" dirty="0"/>
              <a:t> מִתְקוֹמֶמֶת נֶגֶד אֶפְשָׁרוּת כָּזֹאת לַעֲקרׁ חֵלֶק מִן הַהַכָּרָה שֶׁל אָדָם, </a:t>
            </a:r>
            <a:r>
              <a:rPr lang="he-IL" dirty="0" err="1"/>
              <a:t>לִתְלֹש</a:t>
            </a:r>
            <a:r>
              <a:rPr lang="he-IL" dirty="0"/>
              <a:t>ׁ אוֹתוֹ מִן </a:t>
            </a:r>
            <a:r>
              <a:rPr lang="he-IL" dirty="0" err="1"/>
              <a:t>הַזִּכָּרוֹן</a:t>
            </a:r>
            <a:r>
              <a:rPr lang="he-IL" dirty="0"/>
              <a:t>. נִיטְשֶׁה וְגַם קַאנְט טָעֲנוּ שֶׁזֶּה בִּלְתִּי אֶפְשָׁרִי. הַיַּהֲדוּת אוֹמֶרֶת: אֶפְשָׁר וְאֶפְשָׁר. אַבְרָהָם הָיָה הָרִאשׁוֹן שֶׁהֶרְאָה לָנוּ כִּי הַדָּבָר אֶפְשָׁרִי, כִּי </a:t>
            </a:r>
            <a:r>
              <a:rPr lang="he-IL" dirty="0" err="1"/>
              <a:t>יָכֹל</a:t>
            </a:r>
            <a:r>
              <a:rPr lang="he-IL" dirty="0"/>
              <a:t> אָדָם לַעֲשׂוֹת הֶפְסֵק וּלְהַתְחִיל מֵחָדָשׁ!</a:t>
            </a:r>
          </a:p>
          <a:p>
            <a:r>
              <a:rPr lang="he-IL" dirty="0"/>
              <a:t>הַהַרְגָּשָׁה, הַרְגָּשַׁת הַתְּשׁוּבָה שֶׁל בַּעַל-תְּשׁוּבָה כָּזֶה הִיא מֻגְבֶּלֶת. תְּשׁוּבָה, פֵּרוּשָׁהּ חֲזָרָה. לְאָן הוּא חוֹזֵר? הוּא חוֹזֵר </a:t>
            </a:r>
            <a:r>
              <a:rPr lang="he-IL" dirty="0" err="1"/>
              <a:t>לִנְקֻדַּת-הַמּוֹצָא</a:t>
            </a:r>
            <a:r>
              <a:rPr lang="he-IL" dirty="0"/>
              <a:t> שֶׁבָּהּ עָמַד לִפְנֵי שֶׁיָּצָא לְדֶרֶךְ הַחֲטָאִים וּמַה שֶׁהָיָה </a:t>
            </a:r>
            <a:r>
              <a:rPr lang="he-IL" dirty="0" err="1"/>
              <a:t>בֵּינְתַיִם</a:t>
            </a:r>
            <a:r>
              <a:rPr lang="he-IL" dirty="0"/>
              <a:t> כְּאִלּוּ לֹא הָיָה. הקב"ה גּוֹמֵל לוֹ בִּמְחִילַת הַחֵטְא, בִּמְחִיקָתוֹ.</a:t>
            </a:r>
          </a:p>
          <a:p>
            <a:endParaRPr lang="he-IL" dirty="0"/>
          </a:p>
        </p:txBody>
      </p:sp>
    </p:spTree>
    <p:extLst>
      <p:ext uri="{BB962C8B-B14F-4D97-AF65-F5344CB8AC3E}">
        <p14:creationId xmlns:p14="http://schemas.microsoft.com/office/powerpoint/2010/main" val="4039081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3">
            <a:duotone>
              <a:schemeClr val="accent1">
                <a:shade val="45000"/>
                <a:satMod val="135000"/>
              </a:schemeClr>
              <a:prstClr val="white"/>
            </a:duotone>
          </a:blip>
          <a:srcRect l="304" r="-304" b="4562"/>
          <a:stretch/>
        </p:blipFill>
        <p:spPr>
          <a:xfrm>
            <a:off x="0" y="-89493"/>
            <a:ext cx="12522200" cy="6959600"/>
          </a:xfrm>
          <a:prstGeom prst="rect">
            <a:avLst/>
          </a:prstGeom>
        </p:spPr>
      </p:pic>
      <p:sp>
        <p:nvSpPr>
          <p:cNvPr id="2" name="כותרת 1"/>
          <p:cNvSpPr>
            <a:spLocks noGrp="1"/>
          </p:cNvSpPr>
          <p:nvPr>
            <p:ph type="title"/>
          </p:nvPr>
        </p:nvSpPr>
        <p:spPr>
          <a:xfrm>
            <a:off x="3397250" y="155776"/>
            <a:ext cx="5575300" cy="674688"/>
          </a:xfrm>
          <a:solidFill>
            <a:srgbClr val="FFFF00"/>
          </a:solidFill>
        </p:spPr>
        <p:txBody>
          <a:bodyPr anchor="t">
            <a:normAutofit fontScale="90000"/>
          </a:bodyPr>
          <a:lstStyle/>
          <a:p>
            <a:r>
              <a:rPr lang="he-IL" b="1" dirty="0"/>
              <a:t>  תשובה של "העלאת הרע"</a:t>
            </a:r>
            <a:br>
              <a:rPr lang="he-IL" b="1" dirty="0"/>
            </a:br>
            <a:endParaRPr lang="he-IL" b="1" dirty="0"/>
          </a:p>
        </p:txBody>
      </p:sp>
      <p:sp>
        <p:nvSpPr>
          <p:cNvPr id="3" name="מציין מיקום תוכן 2"/>
          <p:cNvSpPr>
            <a:spLocks noGrp="1"/>
          </p:cNvSpPr>
          <p:nvPr>
            <p:ph idx="1"/>
          </p:nvPr>
        </p:nvSpPr>
        <p:spPr>
          <a:xfrm>
            <a:off x="527050" y="1075733"/>
            <a:ext cx="11315700" cy="2286001"/>
          </a:xfrm>
          <a:solidFill>
            <a:srgbClr val="92D050"/>
          </a:solidFill>
        </p:spPr>
        <p:txBody>
          <a:bodyPr>
            <a:noAutofit/>
          </a:bodyPr>
          <a:lstStyle/>
          <a:p>
            <a:pPr marL="0" indent="0" algn="ctr">
              <a:lnSpc>
                <a:spcPct val="150000"/>
              </a:lnSpc>
              <a:spcBef>
                <a:spcPts val="0"/>
              </a:spcBef>
              <a:buNone/>
            </a:pPr>
            <a:r>
              <a:rPr lang="he-IL" sz="3200" b="1" dirty="0"/>
              <a:t> בדרך זו דווקא ע"י זיכרון החטא (ולא ע"י מחיקתו), האדם הופך את האנרגיה של החטא לכוח שמסייע לו להתקרב אל ה' ולעשות "מעשים גדולים". </a:t>
            </a:r>
          </a:p>
        </p:txBody>
      </p:sp>
      <p:sp>
        <p:nvSpPr>
          <p:cNvPr id="5" name="מלבן 4"/>
          <p:cNvSpPr/>
          <p:nvPr/>
        </p:nvSpPr>
        <p:spPr>
          <a:xfrm>
            <a:off x="527050" y="3699872"/>
            <a:ext cx="11315700" cy="2308324"/>
          </a:xfrm>
          <a:prstGeom prst="rect">
            <a:avLst/>
          </a:prstGeom>
          <a:solidFill>
            <a:srgbClr val="FFC000"/>
          </a:solidFill>
        </p:spPr>
        <p:txBody>
          <a:bodyPr wrap="square">
            <a:spAutoFit/>
          </a:bodyPr>
          <a:lstStyle/>
          <a:p>
            <a:pPr algn="ctr">
              <a:lnSpc>
                <a:spcPct val="150000"/>
              </a:lnSpc>
            </a:pPr>
            <a:r>
              <a:rPr lang="he-IL" sz="3200" b="1" dirty="0"/>
              <a:t>אם בדרך הראשונה התשובה מביאה את האדם חזרה ל"נקודת האפס" (כמו לפני שהחל לחטוא), בדרך השנייה התשובה מביאה את האדם למקום חדש וגבוה יותר מנקודת ההתחלה.</a:t>
            </a:r>
          </a:p>
        </p:txBody>
      </p:sp>
    </p:spTree>
    <p:extLst>
      <p:ext uri="{BB962C8B-B14F-4D97-AF65-F5344CB8AC3E}">
        <p14:creationId xmlns:p14="http://schemas.microsoft.com/office/powerpoint/2010/main" val="1893567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9AB1CDAC-B199-4C9B-34B8-774793148B6A}"/>
              </a:ext>
            </a:extLst>
          </p:cNvPr>
          <p:cNvSpPr>
            <a:spLocks noGrp="1"/>
          </p:cNvSpPr>
          <p:nvPr>
            <p:ph idx="1"/>
          </p:nvPr>
        </p:nvSpPr>
        <p:spPr>
          <a:xfrm>
            <a:off x="838199" y="576470"/>
            <a:ext cx="10721009" cy="5640250"/>
          </a:xfrm>
        </p:spPr>
        <p:txBody>
          <a:bodyPr>
            <a:normAutofit fontScale="92500" lnSpcReduction="20000"/>
          </a:bodyPr>
          <a:lstStyle/>
          <a:p>
            <a:pPr marL="0" indent="0">
              <a:buNone/>
            </a:pPr>
            <a:r>
              <a:rPr lang="he-IL" dirty="0"/>
              <a:t>זוֹהִי דֶּרֶךְ אַחַת שֶׁל תְּשׁוּבָה, אֲבָל יֵשׁ גַּם דֶּרֶךְ אַחֶרֶת, זוֹ הַדֶּרֶךְ שֶׁל הַעֲלָאַת הָרַע וְלָאו </a:t>
            </a:r>
            <a:r>
              <a:rPr lang="he-IL" dirty="0" err="1"/>
              <a:t>דַּוְקָא</a:t>
            </a:r>
            <a:r>
              <a:rPr lang="he-IL" dirty="0"/>
              <a:t> בִּעוּרוֹ. בִּתְשׁוּבָה כָּזֹאת אֵין צֹרֶךְ בְּהֶפְסֵק, </a:t>
            </a:r>
            <a:r>
              <a:rPr lang="he-IL" dirty="0" err="1"/>
              <a:t>בְּכִלָּיוֹן</a:t>
            </a:r>
            <a:r>
              <a:rPr lang="he-IL" dirty="0"/>
              <a:t> שֶׁל הֶעָבָר, וּמְחִיקַת </a:t>
            </a:r>
            <a:r>
              <a:rPr lang="he-IL" dirty="0" err="1"/>
              <a:t>הַזִּכְרוֹנוֹת</a:t>
            </a:r>
            <a:r>
              <a:rPr lang="he-IL" dirty="0"/>
              <a:t>. בְּדֶרֶךְ זוֹ נִתָּן לָאָדָם לְהִזְדַּהוֹת עִם הֶעָבָר וְיַחַד עִם זֹאת לִהְיוֹת בַּעַל-תְּשׁוּבָה. </a:t>
            </a:r>
          </a:p>
          <a:p>
            <a:pPr marL="0" indent="0">
              <a:buNone/>
            </a:pPr>
            <a:r>
              <a:rPr lang="he-IL" dirty="0"/>
              <a:t>אָמְרָה תּוֹרָה (דברים כ', י"ט) "כִּי תָצוּר אֶל עִיר יָמִים רַבִּים </a:t>
            </a:r>
            <a:r>
              <a:rPr lang="he-IL" dirty="0" err="1"/>
              <a:t>לְהִלָּחֵם</a:t>
            </a:r>
            <a:r>
              <a:rPr lang="he-IL" dirty="0"/>
              <a:t> עָלֶיהָ </a:t>
            </a:r>
            <a:r>
              <a:rPr lang="he-IL" dirty="0" err="1"/>
              <a:t>לְתָפְשָׂה</a:t>
            </a:r>
            <a:r>
              <a:rPr lang="he-IL" dirty="0"/>
              <a:t>ּ, לֹא תַשְׁחִית אֶת עֵצָהּ </a:t>
            </a:r>
            <a:r>
              <a:rPr lang="he-IL" dirty="0" err="1"/>
              <a:t>לִנְדּח</a:t>
            </a:r>
            <a:r>
              <a:rPr lang="he-IL" dirty="0"/>
              <a:t>ַׁ עָלָיו גַּרְזֶן" – קַל-וָחֹמֶר שֶׁאֵין לְכַלּוֹת בְּקַלּוּת-רֹאשׁ עֶשֶׂר אוֹ עֶשְׂרוֹת שָׁנִים </a:t>
            </a:r>
            <a:r>
              <a:rPr lang="he-IL" dirty="0" err="1"/>
              <a:t>מֵחַיֵּי</a:t>
            </a:r>
            <a:r>
              <a:rPr lang="he-IL" dirty="0"/>
              <a:t> אָדָם. מַה יַעֲשֶׂה אֵפוֹא בַּעַל-תְּשׁוּבָה עִם שָׁנִים שֶׁעָבְרוּ עָלָיו בְּחֵטְא? לְהִזְדַּהוֹת אִתָּן אֵין הוּא רוֹצֶה וְאִלּוּ לְהַשְׁחִית וּלְהַשְׁמִיד אוֹתָן אֵינוֹ </a:t>
            </a:r>
            <a:r>
              <a:rPr lang="he-IL" dirty="0" err="1"/>
              <a:t>יָכֹל</a:t>
            </a:r>
            <a:r>
              <a:rPr lang="he-IL" dirty="0"/>
              <a:t> – מַה יַעֲשֶׂה?</a:t>
            </a:r>
          </a:p>
          <a:p>
            <a:pPr marL="0" indent="0">
              <a:buNone/>
            </a:pPr>
            <a:r>
              <a:rPr lang="he-IL" dirty="0"/>
              <a:t>כְּשֶׁהַמַּטָּרָה הִיא בִּעוּר הָרַע, יֵשׁ לְהַשְׁמִידוֹ כָּלִיל, לְכַלּוֹֹתוֹֹ, </a:t>
            </a:r>
            <a:r>
              <a:rPr lang="he-IL" dirty="0" err="1"/>
              <a:t>וְלִזְרֹק</a:t>
            </a:r>
            <a:r>
              <a:rPr lang="he-IL" dirty="0"/>
              <a:t> אוֹתוֹ לִמְצוּלוֹת-יָם. אֲבָל יֵשׁ גַּם דֶּרֶךְ אַחֶרֶת בְּטִפּוּל בָּרֹעַ וְהִיא הַעֲלָאָתוֹ. בְּדֶרֶךְ-תְּשׁוּבָה זוֹ אֵין הַשָּׁב נֶהְפָּךְ לְאַחֵר. אֵין הֶפְסֵק גָּמוּר בֵּין </a:t>
            </a:r>
            <a:r>
              <a:rPr lang="he-IL" dirty="0" err="1"/>
              <a:t>הַ"זֶּה</a:t>
            </a:r>
            <a:r>
              <a:rPr lang="he-IL" dirty="0"/>
              <a:t>" שֶׁל אֶתְמוֹל </a:t>
            </a:r>
            <a:r>
              <a:rPr lang="he-IL" dirty="0" err="1"/>
              <a:t>לְהַ"הוּא</a:t>
            </a:r>
            <a:r>
              <a:rPr lang="he-IL" dirty="0"/>
              <a:t>" שֶׁל הַיּוֹם. הַשְׁחָתַת הֶעָבָר וּמְחִיקָתוֹ אֵינָן הֶכְרֵחַ. אֶפְשָׁר לִבְנוֹת אֶת הֶעָתִיד עַל יְסוֹדוֹת הֶעָבָר – אֵיךְ? בְּהַעֲלָאַת הָרֹעַ. כֵּיצַד מַעֲלִים אֵפוֹא אֶת הָרֹעַ, עַד לִידֵי כָּךְ שֶׁיַּפְסִיק מִלִּהְיוֹת רַע? כֵּיצַד נֶהְפָּךְ "</a:t>
            </a:r>
            <a:r>
              <a:rPr lang="he-IL" dirty="0" err="1"/>
              <a:t>הַמְּשֻׁקָּץ</a:t>
            </a:r>
            <a:r>
              <a:rPr lang="he-IL" dirty="0"/>
              <a:t> וְהַמְּרֻחָק" שֶׁל אֶמֶשׁ </a:t>
            </a:r>
            <a:r>
              <a:rPr lang="he-IL" dirty="0" err="1"/>
              <a:t>לְ"אָהוּב</a:t>
            </a:r>
            <a:r>
              <a:rPr lang="he-IL" dirty="0"/>
              <a:t> וְנֶחְמָד" שֶׁל הַיּוֹם, מִבְּלִי שֶׁיִּמְחַק וִיבַטֵּל אֶת </a:t>
            </a:r>
            <a:r>
              <a:rPr lang="he-IL" dirty="0" err="1"/>
              <a:t>הָאֶמֶש</a:t>
            </a:r>
            <a:r>
              <a:rPr lang="he-IL" dirty="0"/>
              <a:t>ׁ?</a:t>
            </a:r>
          </a:p>
          <a:p>
            <a:pPr marL="0" indent="0">
              <a:buNone/>
            </a:pPr>
            <a:r>
              <a:rPr lang="he-IL" dirty="0"/>
              <a:t>תְּשׁוּבָה כָּזֹאת דּוֹרֶשֶׁת מִן הָאָדָם לֹא לַחֲזֹר </a:t>
            </a:r>
            <a:r>
              <a:rPr lang="he-IL" dirty="0" err="1"/>
              <a:t>לִנְקֻדַּת-הַמּוֹצָא</a:t>
            </a:r>
            <a:r>
              <a:rPr lang="he-IL" dirty="0"/>
              <a:t>, לַמָּקוֹם שֶׁעָמַד בּוֹ </a:t>
            </a:r>
            <a:r>
              <a:rPr lang="he-IL" dirty="0" err="1"/>
              <a:t>בַּתְּחִלָּה</a:t>
            </a:r>
            <a:r>
              <a:rPr lang="he-IL" dirty="0"/>
              <a:t>, אֶלָּא מְמַלְּאָה אוֹתוֹ שְׁאִיפָה עַזָּה לְהִתְקָרֵב קָרוֹב-קָרוֹב לְבוֹרֵא-עוֹלָם וּלְהַגִּיעַ לְמַדְרֵגָה כָּזֹאת שֶׁעָלֶיהָ כְּלָל לֹא הָיָה מֵעֵז לַחֲלוֹם לִפְנֵי הַחֵטְא. הוּא מִתְמַלֵּא עַתָּה </a:t>
            </a:r>
            <a:r>
              <a:rPr lang="he-IL" dirty="0" err="1"/>
              <a:t>כֹּח</a:t>
            </a:r>
            <a:r>
              <a:rPr lang="he-IL" dirty="0"/>
              <a:t>ַ וְעֹז שֶׁלֹּא הָיוּ בּוֹ כְּלָל אָז.</a:t>
            </a:r>
          </a:p>
          <a:p>
            <a:pPr marL="0" indent="0">
              <a:buNone/>
            </a:pPr>
            <a:r>
              <a:rPr lang="he-IL" dirty="0"/>
              <a:t>אֵלּוּ מִנַּיִן לוֹ?</a:t>
            </a:r>
          </a:p>
          <a:p>
            <a:endParaRPr lang="he-IL" dirty="0"/>
          </a:p>
        </p:txBody>
      </p:sp>
    </p:spTree>
    <p:extLst>
      <p:ext uri="{BB962C8B-B14F-4D97-AF65-F5344CB8AC3E}">
        <p14:creationId xmlns:p14="http://schemas.microsoft.com/office/powerpoint/2010/main" val="1601427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67A0C72A-857D-36B5-03B9-3FB7CD8298BB}"/>
              </a:ext>
            </a:extLst>
          </p:cNvPr>
          <p:cNvSpPr>
            <a:spLocks noGrp="1"/>
          </p:cNvSpPr>
          <p:nvPr>
            <p:ph idx="1"/>
          </p:nvPr>
        </p:nvSpPr>
        <p:spPr/>
        <p:txBody>
          <a:bodyPr>
            <a:normAutofit fontScale="92500"/>
          </a:bodyPr>
          <a:lstStyle/>
          <a:p>
            <a:pPr marL="0" indent="0">
              <a:buNone/>
            </a:pPr>
            <a:r>
              <a:rPr lang="he-IL" dirty="0"/>
              <a:t>תָּקְפּוֹ שֶׁל הַחֵטְא וְהַרְגָּשַׁת הָאַשְׁמָה וְהַבּוּשָׁה שֶׁבָּאָה לוֹ בְּעֶטְיוֹ, נֶהְפָּכִים בְּקִרְבּוֹ שֶׁל הַשָּׁב </a:t>
            </a:r>
            <a:r>
              <a:rPr lang="he-IL" dirty="0" err="1"/>
              <a:t>לְכֹחַ-אֵיתָנִים</a:t>
            </a:r>
            <a:r>
              <a:rPr lang="he-IL" dirty="0"/>
              <a:t> הַמּוֹשֵׁךְ אֶת הַחוֹטֵא לְזַנֵּק וּלְהִתְפָּרֵץ לְעֵבֶר בּוֹרֵא-עוֹלָם. שְׁנוֹת הַחֵטְא נֶהְפָּכוֹת </a:t>
            </a:r>
            <a:r>
              <a:rPr lang="he-IL" dirty="0" err="1"/>
              <a:t>לְכֹחַ-דַּחַף</a:t>
            </a:r>
            <a:r>
              <a:rPr lang="he-IL" dirty="0"/>
              <a:t> עָצוּם הַדּוֹחֵף אֶת הַחוֹטֵא אֶל בּוֹרֵא-עוֹלָם.</a:t>
            </a:r>
          </a:p>
          <a:p>
            <a:pPr marL="0" indent="0">
              <a:buNone/>
            </a:pPr>
            <a:r>
              <a:rPr lang="he-IL" dirty="0"/>
              <a:t>אֶת הַחֵטְא אֵין </a:t>
            </a:r>
            <a:r>
              <a:rPr lang="he-IL" dirty="0" err="1"/>
              <a:t>לִשְׁכֹּח</a:t>
            </a:r>
            <a:r>
              <a:rPr lang="he-IL" dirty="0"/>
              <a:t>ַ, אֵין לִמְחוֹת, אֵין לְהַשְׁלִיךְ לִמְצוּלוֹת-יָם. לְהֶפֶךְ, יֵשׁ לִזְכֹּר אוֹתוֹ. </a:t>
            </a:r>
            <a:r>
              <a:rPr lang="he-IL" dirty="0" err="1"/>
              <a:t>זִכְרוֹן</a:t>
            </a:r>
            <a:r>
              <a:rPr lang="he-IL" dirty="0"/>
              <a:t> הַחֵטְא הוּא שֶׁיֵּשׁ בּוֹ כְּדֵי </a:t>
            </a:r>
            <a:r>
              <a:rPr lang="he-IL" dirty="0" err="1"/>
              <a:t>לַחֲשׂף</a:t>
            </a:r>
            <a:r>
              <a:rPr lang="he-IL" dirty="0"/>
              <a:t> בְּנַפְשׁוֹ שֶׁל הַשָּׁב נְכוֹנוּת לְמַעֲשִׂים גְּדוֹלִים יוֹתֵר, עַזִּים יוֹתֵר. הָאֶנֶרְגְּיָה שֶׁל הַחֵטְא מוֹשֶׁכֶת, כַּבְיָכוֹל, כְּלַפֵּי מַעְלָה.</a:t>
            </a:r>
          </a:p>
          <a:p>
            <a:pPr marL="0" indent="0">
              <a:buNone/>
            </a:pPr>
            <a:r>
              <a:rPr lang="he-IL" dirty="0"/>
              <a:t>רֵישׁ לָקִישׁ הוּא אֶחָד מִבַּעֲלֵי-הַתְּשׁוּבָה הַמְפֻרְסָמִים. רַבֵּנוּ תָּם בְּתוֹסָפוֹת (ת"ב בָּבָא מְצִיעָא פ"ד, ע"א) אוֹמֵר כִּי קֹדֶם שֶׁנַּעֲשָׂה לִיסְטִים הָיָה תַּלְמִיד-חָכָם, אַחַר-כָּךְ נִתְפַּס </a:t>
            </a:r>
            <a:r>
              <a:rPr lang="he-IL" dirty="0" err="1"/>
              <a:t>לְלִיסְטִיּוּת</a:t>
            </a:r>
            <a:r>
              <a:rPr lang="he-IL" dirty="0"/>
              <a:t> עַד שֶׁרַבִּי יוֹחָנָן הֱבִיאוֹ חֲזָרָה. וְאוֹמְרִים בַּעֲלֵי הַתּוֹסָפוֹת שֶׁאַחַר-כָּךְ הָיָה גָּדוֹל יוֹתֵר מֵאֲשֶׁר קֹדֶם. הַכֵּיצַד? הֲרֵי בַּזְּמַן שֶׁעָסַק בְּלִיסְטִיּוּת </a:t>
            </a:r>
            <a:r>
              <a:rPr lang="he-IL" dirty="0" err="1"/>
              <a:t>בְּוַדַּאי</a:t>
            </a:r>
            <a:r>
              <a:rPr lang="he-IL" dirty="0"/>
              <a:t> שֶׁלֹּא הָלַךְ לִלְמֹד תּוֹרָה. מָה אֵפוֹא עָשָׂה אוֹתוֹ עַתָּה יוֹתֵר גָּדוֹל מִמַּה שֶׁהָיָה קֹדֶם? הַחֵטְא!</a:t>
            </a:r>
          </a:p>
          <a:p>
            <a:endParaRPr lang="he-IL" dirty="0"/>
          </a:p>
        </p:txBody>
      </p:sp>
    </p:spTree>
    <p:extLst>
      <p:ext uri="{BB962C8B-B14F-4D97-AF65-F5344CB8AC3E}">
        <p14:creationId xmlns:p14="http://schemas.microsoft.com/office/powerpoint/2010/main" val="3016201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7317D77A-42B7-CDD3-11A3-131940E616BD}"/>
              </a:ext>
            </a:extLst>
          </p:cNvPr>
          <p:cNvSpPr>
            <a:spLocks noGrp="1"/>
          </p:cNvSpPr>
          <p:nvPr>
            <p:ph idx="1"/>
          </p:nvPr>
        </p:nvSpPr>
        <p:spPr>
          <a:xfrm>
            <a:off x="838199" y="337930"/>
            <a:ext cx="11078817" cy="5839033"/>
          </a:xfrm>
        </p:spPr>
        <p:txBody>
          <a:bodyPr>
            <a:normAutofit fontScale="70000" lnSpcReduction="20000"/>
          </a:bodyPr>
          <a:lstStyle/>
          <a:p>
            <a:pPr marL="0" indent="0">
              <a:buNone/>
            </a:pPr>
            <a:r>
              <a:rPr lang="he-IL" dirty="0"/>
              <a:t>בַּעַל-תְּשׁוּבָה, הַיּוֹדֵעַ לֹא </a:t>
            </a:r>
            <a:r>
              <a:rPr lang="he-IL" dirty="0" err="1"/>
              <a:t>לִשְׁכֹּח</a:t>
            </a:r>
            <a:r>
              <a:rPr lang="he-IL" dirty="0"/>
              <a:t>ַ אֶת הֶעָבָר, לֹא </a:t>
            </a:r>
            <a:r>
              <a:rPr lang="he-IL" dirty="0" err="1"/>
              <a:t>לִתְלֹש</a:t>
            </a:r>
            <a:r>
              <a:rPr lang="he-IL" dirty="0"/>
              <a:t>ׁ אֶת הַדַּפִּים שֶׁל חֵטְא מִסֵּפֶּר </a:t>
            </a:r>
            <a:r>
              <a:rPr lang="he-IL" dirty="0" err="1"/>
              <a:t>הַזִּכְרוֹנוֹת</a:t>
            </a:r>
            <a:r>
              <a:rPr lang="he-IL" dirty="0"/>
              <a:t> שֶׁלּוֹ, אֶלָּא </a:t>
            </a:r>
            <a:r>
              <a:rPr lang="he-IL" dirty="0" err="1"/>
              <a:t>דַּוְקָא</a:t>
            </a:r>
            <a:r>
              <a:rPr lang="he-IL" dirty="0"/>
              <a:t> לִזְכּרׁ אֶת הַחֵטְא </a:t>
            </a:r>
            <a:r>
              <a:rPr lang="he-IL" dirty="0" err="1"/>
              <a:t>וְלִרְתֹּם</a:t>
            </a:r>
            <a:r>
              <a:rPr lang="he-IL" dirty="0"/>
              <a:t> אוֹתוֹ לְתַפְקִיד חָדָשׁ וּלְהִשְׁתַּמֵּשׁ בּוֹ כְּדֵי לְהַגְבִּיר בְּקִרְבּוֹ אֶת עֹז </a:t>
            </a:r>
            <a:r>
              <a:rPr lang="he-IL" dirty="0" err="1"/>
              <a:t>הַגַּעְגּוּעִים-דִּקְדֻשָּׁה</a:t>
            </a:r>
            <a:r>
              <a:rPr lang="he-IL" dirty="0"/>
              <a:t> הַפּוֹרְצִים בְּקִרְבּוֹ – הוּא הַזּוֹכֶה לִתְשׁוּבָה כָּזֹאת הַמַּעֲלָה אֶת הָרַע לְמַדְרֵגָה שֶׁל טוֹב. לְגַבָּיו הקב"ה אֵינוֹ "עוֹבֵר עַל פֶּשַׁע", אֶלָּא "נוֹשֵׂא עָווֹן וָפֶשַׁע", הוּא כִּבְיָכוֹל מֵרִים, מַגְבִּיהַּ וְנוֹשֵׂא אֶת הֶעָווֹן וְאֶת הַפֶּשַׁע לְמַעְלָה-לְמַעְלָה.</a:t>
            </a:r>
          </a:p>
          <a:p>
            <a:pPr marL="0" indent="0">
              <a:buNone/>
            </a:pPr>
            <a:r>
              <a:rPr lang="he-IL" dirty="0"/>
              <a:t>"וְאֵלֶּה דִּבְרֵי דָוִד </a:t>
            </a:r>
            <a:r>
              <a:rPr lang="he-IL" dirty="0" err="1"/>
              <a:t>הָאַחֲרֹנִים</a:t>
            </a:r>
            <a:r>
              <a:rPr lang="he-IL" dirty="0"/>
              <a:t>, נְאֻם דָּוִד בֶּן יִשַׁי וּנְאֻם הַגֶּבֶר הֻקַם עָל, מְשִׁיחַ </a:t>
            </a:r>
            <a:r>
              <a:rPr lang="he-IL" dirty="0" err="1"/>
              <a:t>אֱלֹהֵי</a:t>
            </a:r>
            <a:r>
              <a:rPr lang="he-IL" dirty="0"/>
              <a:t> יַעֲקֹב וּנְעִים זְמִרוֹת יִשְׂרָאֵל" (שמואל ב' כ"ג, א'). לְפִי הַפְּשָׁט "הֻקַם עָל" שֶׁנּוֹעַד מֵאֵת ה' לִהְיוֹת מְעֻלֶּה וְגָדוֹל וְאוּלָם חז"ל מַדְגִּישִׁים (ת"ב, מועד קטן ט"ז, ע"ב) "הֻקַם עָל – שֶׁהֵקִים עֻלָּהּ שֶׁל תְּשׁוּבָה". דָּוִד הוּא בַּעַל-תְּשׁוּבָה לְמוֹפֵת שֶׁהוּקַם עַל כְּדֵי לְהַרְאוֹת לְיִשְׂרָאֵל דֶּרֶךְ תְּשׁוּבָה. מַהוּ שֶׁעָשָׂה אֶת הַמֶּלֶךְ דָּוִד גָּדוֹל כָּל-כָּךְ עַד </a:t>
            </a:r>
            <a:r>
              <a:rPr lang="he-IL" dirty="0" err="1"/>
              <a:t>שֶׁ"אֵין</a:t>
            </a:r>
            <a:r>
              <a:rPr lang="he-IL" dirty="0"/>
              <a:t> יִשְׂרָאֵל מְשׁוֹרֲרִים בַּמִּקְדָּשׁ אֶלָּא שִׁירוֹתָיו וּזְמִירוֹתָיו" (לָשׁוֹן רָשִׁ"י שָׁם)? הָעֻבְדָּה שֶׁחָטָא וְעָשָׂה תְּשׁוּבָה, שֶׁנָּטַל אֶת הַחֵטְא וְהֵקִים מִמֶּנּוּ עֻלָּהּ שֶׁל תְּשׁוּבָה. </a:t>
            </a:r>
          </a:p>
          <a:p>
            <a:pPr marL="0" indent="0">
              <a:buNone/>
            </a:pPr>
            <a:r>
              <a:rPr lang="he-IL" dirty="0"/>
              <a:t>לְאוֹר זֶה יוּבְנוּ לָנוּ עַתָּה דִּבְרֵי רֵישׁ לָקִישׁ הַמּוּבָאִים לְמַעְלָה: "גְּדוֹלָה תְּשׁוּבָה שֶׁזְּדוֹנוֹת נַעֲשׂוֹת לוֹ כִּשְׁגָגוֹת" – מְדֻבָּר כָּאן בִּתְשׁוּבָה שֶׁל בִּעוּר הָרַע. תְּשׁוּבָה זוֹ מוֹחֶקֶת אֶת הָעֲווֹנוֹת, אֲבָל אֵינָהּ מַפְרִיחָה וְאֵינָהּ מַפְרָה שׁוּם דָּבָר חָדָשׁ. הַזְּדוֹנוֹת נַעֲשׂוֹת כִּשְׁגָגוֹת, כְּאִלּוּ לֹא הָיוּ. הֵן נִמְחָקוֹת. אֲבָל בְּמַאֲמָר שֵׁנִי אוֹמֵר רֵישׁ לָקִישׁ: "גְּדוֹלָה תְּשׁוּבָה שֶׁזְּדוֹנוֹת נַעֲשׂוֹת לוֹ כִּזְכֻיּוֹת". הַכַּוָּנָה לִתְשׁוּבָה שֶׁל הַעֲלָאַת הָרַע, תְּשׁוּבָה זוֹ גּוֹרֶמֶת לוֹ לָאָדָם שֶׁיַּעֲשֶׂה מִצְווֹת בְּיֶתֶר עֹז וְאֹמֶץ מֵאֲשֶׁר עָשָׂה אוֹתָן לִפְנֵי שֶׁחָטָא, שֶׁיִּלְמַד תּוֹרָה אַחֶרֶת מִמַּה שֶׁלָּמַד אוֹתָהּ לִפְנֵי הַחֵטְא. מַה גָּרַם לוֹ לְרֵישׁ לָקִישׁ שֶׁנַּעֲשָׂה לַחֲבֵרוֹ הַגָּדוֹל שֶׁל רַבִּי יוֹחָנָן רֹאשׁ אֲמוֹרָאֵי אֶרֶץ יִשְׂרָאֵל? תְּשׁוּבָה שֶׁעָשָׂה וְעַל יָדָהּ הֶעֱלָה אֶת הָרַע שֶׁבַּלִּיסְטִיּוּת וַהֲפָכוֹ לַטּוֹב שֶׁבְּלִמּוּד-תּוֹרָה.</a:t>
            </a:r>
          </a:p>
          <a:p>
            <a:pPr marL="0" indent="0">
              <a:buNone/>
            </a:pPr>
            <a:r>
              <a:rPr lang="he-IL" dirty="0"/>
              <a:t>תְּשׁוּבָה זוֹ שֶׁל הַעֲלָאַת הָרַע הִיא תְּשׁוּבָה מֵאַהֲבָה וּבָהּ הַזְּדוֹנוֹת נַעֲשׂוֹת כִּזְכֻיּוֹת וְאִלּוּ הַתְּשׁוּבָה שֶׁל בִּעוּר-הָרַע הִיא תְּשׁוּבָה מִיִּרְאָה וּבָהּ הַזְּדוֹנוֹת נִמְחָקוֹת וְנַעֲשׂוֹת כִּשְׁגָגוֹת. בִּתְשׁוּבָה מֵאַהֲבָה עוֹלָה הָאַהֲבָה עִם הַתְּשׁוּבָה, הִיא לוֹהֶטֶת בָּאֵשׁ שֶׁנָּפַח בָּהּ הַחֵטְא, הִיא מוֹשֶׁכֶת אֶת הָאָדָם בַּעֲבוֹתוֹת אַהֲבָה לַעֲלוֹת וּלְהִתְעַלּוֹת. לְגַבֵּי תְּשׁוּבָה זוֹ אָמְרוּ חֲכָמִים (ת"ב יומא פ"ו, ע"א): "גְּדוֹלָה תְּשׁוּבָה שֶׁמִַּגַּעַת עַד </a:t>
            </a:r>
            <a:r>
              <a:rPr lang="he-IL" dirty="0" err="1"/>
              <a:t>כִּסֵּא</a:t>
            </a:r>
            <a:r>
              <a:rPr lang="he-IL" dirty="0"/>
              <a:t> הַכָּבוֹד".</a:t>
            </a:r>
          </a:p>
          <a:p>
            <a:pPr marL="0" indent="0">
              <a:buNone/>
            </a:pPr>
            <a:r>
              <a:rPr lang="he-IL" dirty="0"/>
              <a:t>תִּשְׁאֲלוּ: אֵיךְ יִתָּכֵן שֶׁבַּעַל-תְּשׁוּבָה יַגִּיעַ יוֹתֵר קָרוֹב וְיוֹתֵר גָּבוֹהַּ מִן הַמָּקוֹם שֶׁהָיָה בּוֹ קֹדֶם? אֵיךְ יְכוֹלִים חֲטָאִים לֵהָפֵךְ </a:t>
            </a:r>
            <a:r>
              <a:rPr lang="he-IL" dirty="0" err="1"/>
              <a:t>לְכֹח</a:t>
            </a:r>
            <a:r>
              <a:rPr lang="he-IL" dirty="0"/>
              <a:t>ַ דִּינָמִי שֶׁל קְדֻשָּׁה? וְכִי לֹא נֶאֱמַר "מִי </a:t>
            </a:r>
            <a:r>
              <a:rPr lang="he-IL" dirty="0" err="1"/>
              <a:t>יִתֵּן</a:t>
            </a:r>
            <a:r>
              <a:rPr lang="he-IL" dirty="0"/>
              <a:t> טָהוֹר מִטָּמֵא לֹא אֶחָד" (איוב י"ד, ד')? רַק ה', הוּא לְבַדּוֹ, יוֹדֵעַ אֶת הַמִּסְתּוֹרִין הַזֶּה. </a:t>
            </a:r>
            <a:r>
              <a:rPr lang="he-IL" dirty="0" err="1"/>
              <a:t>רִבּוֹנוֹ-שֶׁל-עוֹלָם</a:t>
            </a:r>
            <a:r>
              <a:rPr lang="he-IL" dirty="0"/>
              <a:t>, יוֹצֵר </a:t>
            </a:r>
            <a:r>
              <a:rPr lang="he-IL" dirty="0" err="1"/>
              <a:t>הַכֹּל</a:t>
            </a:r>
            <a:r>
              <a:rPr lang="he-IL" dirty="0"/>
              <a:t>, הוּא שֶׁיָּצַר הָאֶפְשָׁרוּת שֶׁמִּטֻּמְאָה </a:t>
            </a:r>
            <a:r>
              <a:rPr lang="he-IL" dirty="0" err="1"/>
              <a:t>תִּוָּלֵד</a:t>
            </a:r>
            <a:r>
              <a:rPr lang="he-IL" dirty="0"/>
              <a:t> טָהֳרָה וְאֶפְשָׁר שֶׁגַּם רַעְיוֹן הַעֲלָאַת הַחֵטְא הוּא בִּכְלָל זֶה.</a:t>
            </a:r>
          </a:p>
          <a:p>
            <a:endParaRPr lang="he-IL" dirty="0"/>
          </a:p>
        </p:txBody>
      </p:sp>
    </p:spTree>
    <p:extLst>
      <p:ext uri="{BB962C8B-B14F-4D97-AF65-F5344CB8AC3E}">
        <p14:creationId xmlns:p14="http://schemas.microsoft.com/office/powerpoint/2010/main" val="1517026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duotone>
              <a:schemeClr val="accent6">
                <a:shade val="45000"/>
                <a:satMod val="135000"/>
              </a:schemeClr>
              <a:prstClr val="white"/>
            </a:duotone>
          </a:blip>
          <a:srcRect l="304" r="-304" b="4562"/>
          <a:stretch/>
        </p:blipFill>
        <p:spPr>
          <a:xfrm>
            <a:off x="-212725" y="-101600"/>
            <a:ext cx="12547600" cy="6959600"/>
          </a:xfrm>
          <a:prstGeom prst="rect">
            <a:avLst/>
          </a:prstGeom>
        </p:spPr>
      </p:pic>
      <p:sp>
        <p:nvSpPr>
          <p:cNvPr id="3" name="מציין מיקום תוכן 2"/>
          <p:cNvSpPr>
            <a:spLocks noGrp="1"/>
          </p:cNvSpPr>
          <p:nvPr>
            <p:ph idx="1"/>
          </p:nvPr>
        </p:nvSpPr>
        <p:spPr>
          <a:xfrm>
            <a:off x="-19628" y="312708"/>
            <a:ext cx="11875655" cy="6154594"/>
          </a:xfrm>
          <a:solidFill>
            <a:schemeClr val="accent1">
              <a:lumMod val="60000"/>
              <a:lumOff val="40000"/>
            </a:schemeClr>
          </a:solidFill>
        </p:spPr>
        <p:txBody>
          <a:bodyPr>
            <a:noAutofit/>
          </a:bodyPr>
          <a:lstStyle/>
          <a:p>
            <a:pPr marL="0" indent="0" algn="ctr">
              <a:lnSpc>
                <a:spcPct val="150000"/>
              </a:lnSpc>
              <a:spcBef>
                <a:spcPts val="0"/>
              </a:spcBef>
              <a:buNone/>
            </a:pPr>
            <a:r>
              <a:rPr lang="he-IL" sz="3200" b="1" dirty="0"/>
              <a:t>ההתמודדות עם יצר הרע והשפעותיו על עולמו של המאמין היא אחת המשימות הקשות והמורכבות הניצבות לפנינו. בדרך כלל מזוהה יצר הרע ככוח רוחני שלילי השואף להסיט את האדם מדרך הישר ולפתות אותו לשקוע בעולם של תאוות ועשיית הרע. להלן נעסוק בשני נושאים הקשורים להתייחסותנו אל יצר הרע:</a:t>
            </a:r>
            <a:endParaRPr lang="he-IL" sz="3200" b="1" dirty="0">
              <a:solidFill>
                <a:srgbClr val="0070C0"/>
              </a:solidFill>
            </a:endParaRPr>
          </a:p>
          <a:p>
            <a:pPr marL="0" indent="0">
              <a:lnSpc>
                <a:spcPct val="150000"/>
              </a:lnSpc>
              <a:spcBef>
                <a:spcPts val="0"/>
              </a:spcBef>
              <a:buNone/>
            </a:pPr>
            <a:r>
              <a:rPr lang="he-IL" sz="3200" b="1" dirty="0">
                <a:solidFill>
                  <a:srgbClr val="FF0000"/>
                </a:solidFill>
              </a:rPr>
              <a:t>א)דרך ההתמודדות עם יצר הרע.</a:t>
            </a:r>
          </a:p>
          <a:p>
            <a:pPr marL="0" indent="0">
              <a:lnSpc>
                <a:spcPct val="150000"/>
              </a:lnSpc>
              <a:spcBef>
                <a:spcPts val="0"/>
              </a:spcBef>
              <a:buNone/>
            </a:pPr>
            <a:r>
              <a:rPr lang="he-IL" sz="3200" b="1" dirty="0">
                <a:solidFill>
                  <a:srgbClr val="FF0000"/>
                </a:solidFill>
              </a:rPr>
              <a:t>ב)כיצד צריך אדם, ששינה את דרכו לטוב, להתייחס אל עברו והתקופה השלילית בה חי קודם לשינוי שחל בו.</a:t>
            </a:r>
          </a:p>
        </p:txBody>
      </p:sp>
    </p:spTree>
    <p:extLst>
      <p:ext uri="{BB962C8B-B14F-4D97-AF65-F5344CB8AC3E}">
        <p14:creationId xmlns:p14="http://schemas.microsoft.com/office/powerpoint/2010/main" val="3143817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3">
            <a:duotone>
              <a:schemeClr val="accent6">
                <a:shade val="45000"/>
                <a:satMod val="135000"/>
              </a:schemeClr>
              <a:prstClr val="white"/>
            </a:duotone>
          </a:blip>
          <a:srcRect l="304" r="-304" b="4562"/>
          <a:stretch/>
        </p:blipFill>
        <p:spPr>
          <a:xfrm>
            <a:off x="0" y="-11112"/>
            <a:ext cx="12547600" cy="6959600"/>
          </a:xfrm>
          <a:prstGeom prst="rect">
            <a:avLst/>
          </a:prstGeom>
        </p:spPr>
      </p:pic>
      <p:graphicFrame>
        <p:nvGraphicFramePr>
          <p:cNvPr id="5" name="מציין מיקום תוכן 4"/>
          <p:cNvGraphicFramePr>
            <a:graphicFrameLocks noGrp="1"/>
          </p:cNvGraphicFramePr>
          <p:nvPr>
            <p:ph idx="1"/>
            <p:extLst>
              <p:ext uri="{D42A27DB-BD31-4B8C-83A1-F6EECF244321}">
                <p14:modId xmlns:p14="http://schemas.microsoft.com/office/powerpoint/2010/main" val="3917965174"/>
              </p:ext>
            </p:extLst>
          </p:nvPr>
        </p:nvGraphicFramePr>
        <p:xfrm>
          <a:off x="0" y="0"/>
          <a:ext cx="12547600" cy="69484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6352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3">
            <a:duotone>
              <a:schemeClr val="accent6">
                <a:shade val="45000"/>
                <a:satMod val="135000"/>
              </a:schemeClr>
              <a:prstClr val="white"/>
            </a:duotone>
          </a:blip>
          <a:srcRect l="304" r="-304" b="4562"/>
          <a:stretch/>
        </p:blipFill>
        <p:spPr>
          <a:xfrm>
            <a:off x="-190500" y="-61912"/>
            <a:ext cx="12547600" cy="6959600"/>
          </a:xfrm>
          <a:prstGeom prst="rect">
            <a:avLst/>
          </a:prstGeom>
        </p:spPr>
      </p:pic>
      <p:sp>
        <p:nvSpPr>
          <p:cNvPr id="5" name="TextBox 4"/>
          <p:cNvSpPr txBox="1"/>
          <p:nvPr/>
        </p:nvSpPr>
        <p:spPr>
          <a:xfrm>
            <a:off x="1733724" y="281692"/>
            <a:ext cx="9213676" cy="1200329"/>
          </a:xfrm>
          <a:prstGeom prst="rect">
            <a:avLst/>
          </a:prstGeom>
          <a:solidFill>
            <a:srgbClr val="FFFF00"/>
          </a:solidFill>
        </p:spPr>
        <p:txBody>
          <a:bodyPr wrap="square" rtlCol="1">
            <a:spAutoFit/>
          </a:bodyPr>
          <a:lstStyle/>
          <a:p>
            <a:pPr algn="ctr"/>
            <a:r>
              <a:rPr lang="he-IL" sz="3600" b="1" dirty="0">
                <a:solidFill>
                  <a:prstClr val="black"/>
                </a:solidFill>
                <a:latin typeface="Century Gothic" panose="020B0502020202020204"/>
                <a:cs typeface="Gisha" panose="020B0502040204020203" pitchFamily="34" charset="-79"/>
              </a:rPr>
              <a:t>מה מקומו של העבר השלילי והחטא ביחס לחייו העכשוויים של האדם ?</a:t>
            </a:r>
          </a:p>
        </p:txBody>
      </p:sp>
      <p:graphicFrame>
        <p:nvGraphicFramePr>
          <p:cNvPr id="6" name="טבלה 5"/>
          <p:cNvGraphicFramePr>
            <a:graphicFrameLocks noGrp="1"/>
          </p:cNvGraphicFramePr>
          <p:nvPr>
            <p:extLst>
              <p:ext uri="{D42A27DB-BD31-4B8C-83A1-F6EECF244321}">
                <p14:modId xmlns:p14="http://schemas.microsoft.com/office/powerpoint/2010/main" val="2873838595"/>
              </p:ext>
            </p:extLst>
          </p:nvPr>
        </p:nvGraphicFramePr>
        <p:xfrm>
          <a:off x="-190499" y="1825625"/>
          <a:ext cx="12465050" cy="5032376"/>
        </p:xfrm>
        <a:graphic>
          <a:graphicData uri="http://schemas.openxmlformats.org/drawingml/2006/table">
            <a:tbl>
              <a:tblPr rtl="1" firstRow="1" bandRow="1">
                <a:tableStyleId>{073A0DAA-6AF3-43AB-8588-CEC1D06C72B9}</a:tableStyleId>
              </a:tblPr>
              <a:tblGrid>
                <a:gridCol w="1821688">
                  <a:extLst>
                    <a:ext uri="{9D8B030D-6E8A-4147-A177-3AD203B41FA5}">
                      <a16:colId xmlns:a16="http://schemas.microsoft.com/office/drawing/2014/main" val="20000"/>
                    </a:ext>
                  </a:extLst>
                </a:gridCol>
                <a:gridCol w="7089702">
                  <a:extLst>
                    <a:ext uri="{9D8B030D-6E8A-4147-A177-3AD203B41FA5}">
                      <a16:colId xmlns:a16="http://schemas.microsoft.com/office/drawing/2014/main" val="20001"/>
                    </a:ext>
                  </a:extLst>
                </a:gridCol>
                <a:gridCol w="3553660">
                  <a:extLst>
                    <a:ext uri="{9D8B030D-6E8A-4147-A177-3AD203B41FA5}">
                      <a16:colId xmlns:a16="http://schemas.microsoft.com/office/drawing/2014/main" val="20002"/>
                    </a:ext>
                  </a:extLst>
                </a:gridCol>
              </a:tblGrid>
              <a:tr h="696391">
                <a:tc>
                  <a:txBody>
                    <a:bodyPr/>
                    <a:lstStyle>
                      <a:lvl1pPr marL="0" algn="r" defTabSz="914400" rtl="1" eaLnBrk="1" latinLnBrk="0" hangingPunct="1">
                        <a:defRPr sz="1800" b="1" kern="1200">
                          <a:solidFill>
                            <a:schemeClr val="lt1"/>
                          </a:solidFill>
                          <a:latin typeface="Century Gothic" panose="020B0502020202020204"/>
                        </a:defRPr>
                      </a:lvl1pPr>
                      <a:lvl2pPr marL="457200" algn="r" defTabSz="914400" rtl="1" eaLnBrk="1" latinLnBrk="0" hangingPunct="1">
                        <a:defRPr sz="1800" b="1" kern="1200">
                          <a:solidFill>
                            <a:schemeClr val="lt1"/>
                          </a:solidFill>
                          <a:latin typeface="Century Gothic" panose="020B0502020202020204"/>
                        </a:defRPr>
                      </a:lvl2pPr>
                      <a:lvl3pPr marL="914400" algn="r" defTabSz="914400" rtl="1" eaLnBrk="1" latinLnBrk="0" hangingPunct="1">
                        <a:defRPr sz="1800" b="1" kern="1200">
                          <a:solidFill>
                            <a:schemeClr val="lt1"/>
                          </a:solidFill>
                          <a:latin typeface="Century Gothic" panose="020B0502020202020204"/>
                        </a:defRPr>
                      </a:lvl3pPr>
                      <a:lvl4pPr marL="1371600" algn="r" defTabSz="914400" rtl="1" eaLnBrk="1" latinLnBrk="0" hangingPunct="1">
                        <a:defRPr sz="1800" b="1" kern="1200">
                          <a:solidFill>
                            <a:schemeClr val="lt1"/>
                          </a:solidFill>
                          <a:latin typeface="Century Gothic" panose="020B0502020202020204"/>
                        </a:defRPr>
                      </a:lvl4pPr>
                      <a:lvl5pPr marL="1828800" algn="r" defTabSz="914400" rtl="1" eaLnBrk="1" latinLnBrk="0" hangingPunct="1">
                        <a:defRPr sz="1800" b="1" kern="1200">
                          <a:solidFill>
                            <a:schemeClr val="lt1"/>
                          </a:solidFill>
                          <a:latin typeface="Century Gothic" panose="020B0502020202020204"/>
                        </a:defRPr>
                      </a:lvl5pPr>
                      <a:lvl6pPr marL="2286000" algn="r" defTabSz="914400" rtl="1" eaLnBrk="1" latinLnBrk="0" hangingPunct="1">
                        <a:defRPr sz="1800" b="1" kern="1200">
                          <a:solidFill>
                            <a:schemeClr val="lt1"/>
                          </a:solidFill>
                          <a:latin typeface="Century Gothic" panose="020B0502020202020204"/>
                        </a:defRPr>
                      </a:lvl6pPr>
                      <a:lvl7pPr marL="2743200" algn="r" defTabSz="914400" rtl="1" eaLnBrk="1" latinLnBrk="0" hangingPunct="1">
                        <a:defRPr sz="1800" b="1" kern="1200">
                          <a:solidFill>
                            <a:schemeClr val="lt1"/>
                          </a:solidFill>
                          <a:latin typeface="Century Gothic" panose="020B0502020202020204"/>
                        </a:defRPr>
                      </a:lvl7pPr>
                      <a:lvl8pPr marL="3200400" algn="r" defTabSz="914400" rtl="1" eaLnBrk="1" latinLnBrk="0" hangingPunct="1">
                        <a:defRPr sz="1800" b="1" kern="1200">
                          <a:solidFill>
                            <a:schemeClr val="lt1"/>
                          </a:solidFill>
                          <a:latin typeface="Century Gothic" panose="020B0502020202020204"/>
                        </a:defRPr>
                      </a:lvl8pPr>
                      <a:lvl9pPr marL="3657600" algn="r" defTabSz="914400" rtl="1" eaLnBrk="1" latinLnBrk="0" hangingPunct="1">
                        <a:defRPr sz="1800" b="1" kern="1200">
                          <a:solidFill>
                            <a:schemeClr val="lt1"/>
                          </a:solidFill>
                          <a:latin typeface="Century Gothic" panose="020B0502020202020204"/>
                        </a:defRPr>
                      </a:lvl9pPr>
                    </a:lstStyle>
                    <a:p>
                      <a:pPr rtl="1"/>
                      <a:endParaRPr lang="he-IL" sz="2800" dirty="0"/>
                    </a:p>
                  </a:txBody>
                  <a:tcPr/>
                </a:tc>
                <a:tc>
                  <a:txBody>
                    <a:bodyPr/>
                    <a:lstStyle>
                      <a:lvl1pPr marL="0" algn="r" defTabSz="914400" rtl="1" eaLnBrk="1" latinLnBrk="0" hangingPunct="1">
                        <a:defRPr sz="1800" b="1" kern="1200">
                          <a:solidFill>
                            <a:schemeClr val="lt1"/>
                          </a:solidFill>
                          <a:latin typeface="Century Gothic" panose="020B0502020202020204"/>
                        </a:defRPr>
                      </a:lvl1pPr>
                      <a:lvl2pPr marL="457200" algn="r" defTabSz="914400" rtl="1" eaLnBrk="1" latinLnBrk="0" hangingPunct="1">
                        <a:defRPr sz="1800" b="1" kern="1200">
                          <a:solidFill>
                            <a:schemeClr val="lt1"/>
                          </a:solidFill>
                          <a:latin typeface="Century Gothic" panose="020B0502020202020204"/>
                        </a:defRPr>
                      </a:lvl2pPr>
                      <a:lvl3pPr marL="914400" algn="r" defTabSz="914400" rtl="1" eaLnBrk="1" latinLnBrk="0" hangingPunct="1">
                        <a:defRPr sz="1800" b="1" kern="1200">
                          <a:solidFill>
                            <a:schemeClr val="lt1"/>
                          </a:solidFill>
                          <a:latin typeface="Century Gothic" panose="020B0502020202020204"/>
                        </a:defRPr>
                      </a:lvl3pPr>
                      <a:lvl4pPr marL="1371600" algn="r" defTabSz="914400" rtl="1" eaLnBrk="1" latinLnBrk="0" hangingPunct="1">
                        <a:defRPr sz="1800" b="1" kern="1200">
                          <a:solidFill>
                            <a:schemeClr val="lt1"/>
                          </a:solidFill>
                          <a:latin typeface="Century Gothic" panose="020B0502020202020204"/>
                        </a:defRPr>
                      </a:lvl4pPr>
                      <a:lvl5pPr marL="1828800" algn="r" defTabSz="914400" rtl="1" eaLnBrk="1" latinLnBrk="0" hangingPunct="1">
                        <a:defRPr sz="1800" b="1" kern="1200">
                          <a:solidFill>
                            <a:schemeClr val="lt1"/>
                          </a:solidFill>
                          <a:latin typeface="Century Gothic" panose="020B0502020202020204"/>
                        </a:defRPr>
                      </a:lvl5pPr>
                      <a:lvl6pPr marL="2286000" algn="r" defTabSz="914400" rtl="1" eaLnBrk="1" latinLnBrk="0" hangingPunct="1">
                        <a:defRPr sz="1800" b="1" kern="1200">
                          <a:solidFill>
                            <a:schemeClr val="lt1"/>
                          </a:solidFill>
                          <a:latin typeface="Century Gothic" panose="020B0502020202020204"/>
                        </a:defRPr>
                      </a:lvl6pPr>
                      <a:lvl7pPr marL="2743200" algn="r" defTabSz="914400" rtl="1" eaLnBrk="1" latinLnBrk="0" hangingPunct="1">
                        <a:defRPr sz="1800" b="1" kern="1200">
                          <a:solidFill>
                            <a:schemeClr val="lt1"/>
                          </a:solidFill>
                          <a:latin typeface="Century Gothic" panose="020B0502020202020204"/>
                        </a:defRPr>
                      </a:lvl7pPr>
                      <a:lvl8pPr marL="3200400" algn="r" defTabSz="914400" rtl="1" eaLnBrk="1" latinLnBrk="0" hangingPunct="1">
                        <a:defRPr sz="1800" b="1" kern="1200">
                          <a:solidFill>
                            <a:schemeClr val="lt1"/>
                          </a:solidFill>
                          <a:latin typeface="Century Gothic" panose="020B0502020202020204"/>
                        </a:defRPr>
                      </a:lvl8pPr>
                      <a:lvl9pPr marL="3657600" algn="r" defTabSz="914400" rtl="1" eaLnBrk="1" latinLnBrk="0" hangingPunct="1">
                        <a:defRPr sz="1800" b="1" kern="1200">
                          <a:solidFill>
                            <a:schemeClr val="lt1"/>
                          </a:solidFill>
                          <a:latin typeface="Century Gothic" panose="020B0502020202020204"/>
                        </a:defRPr>
                      </a:lvl9pPr>
                    </a:lstStyle>
                    <a:p>
                      <a:pPr rtl="1"/>
                      <a:r>
                        <a:rPr lang="he-IL" sz="2800" dirty="0"/>
                        <a:t>מחיקת העבר</a:t>
                      </a:r>
                    </a:p>
                  </a:txBody>
                  <a:tcPr/>
                </a:tc>
                <a:tc>
                  <a:txBody>
                    <a:bodyPr/>
                    <a:lstStyle>
                      <a:lvl1pPr marL="0" algn="r" defTabSz="914400" rtl="1" eaLnBrk="1" latinLnBrk="0" hangingPunct="1">
                        <a:defRPr sz="1800" b="1" kern="1200">
                          <a:solidFill>
                            <a:schemeClr val="lt1"/>
                          </a:solidFill>
                          <a:latin typeface="Century Gothic" panose="020B0502020202020204"/>
                        </a:defRPr>
                      </a:lvl1pPr>
                      <a:lvl2pPr marL="457200" algn="r" defTabSz="914400" rtl="1" eaLnBrk="1" latinLnBrk="0" hangingPunct="1">
                        <a:defRPr sz="1800" b="1" kern="1200">
                          <a:solidFill>
                            <a:schemeClr val="lt1"/>
                          </a:solidFill>
                          <a:latin typeface="Century Gothic" panose="020B0502020202020204"/>
                        </a:defRPr>
                      </a:lvl2pPr>
                      <a:lvl3pPr marL="914400" algn="r" defTabSz="914400" rtl="1" eaLnBrk="1" latinLnBrk="0" hangingPunct="1">
                        <a:defRPr sz="1800" b="1" kern="1200">
                          <a:solidFill>
                            <a:schemeClr val="lt1"/>
                          </a:solidFill>
                          <a:latin typeface="Century Gothic" panose="020B0502020202020204"/>
                        </a:defRPr>
                      </a:lvl3pPr>
                      <a:lvl4pPr marL="1371600" algn="r" defTabSz="914400" rtl="1" eaLnBrk="1" latinLnBrk="0" hangingPunct="1">
                        <a:defRPr sz="1800" b="1" kern="1200">
                          <a:solidFill>
                            <a:schemeClr val="lt1"/>
                          </a:solidFill>
                          <a:latin typeface="Century Gothic" panose="020B0502020202020204"/>
                        </a:defRPr>
                      </a:lvl4pPr>
                      <a:lvl5pPr marL="1828800" algn="r" defTabSz="914400" rtl="1" eaLnBrk="1" latinLnBrk="0" hangingPunct="1">
                        <a:defRPr sz="1800" b="1" kern="1200">
                          <a:solidFill>
                            <a:schemeClr val="lt1"/>
                          </a:solidFill>
                          <a:latin typeface="Century Gothic" panose="020B0502020202020204"/>
                        </a:defRPr>
                      </a:lvl5pPr>
                      <a:lvl6pPr marL="2286000" algn="r" defTabSz="914400" rtl="1" eaLnBrk="1" latinLnBrk="0" hangingPunct="1">
                        <a:defRPr sz="1800" b="1" kern="1200">
                          <a:solidFill>
                            <a:schemeClr val="lt1"/>
                          </a:solidFill>
                          <a:latin typeface="Century Gothic" panose="020B0502020202020204"/>
                        </a:defRPr>
                      </a:lvl6pPr>
                      <a:lvl7pPr marL="2743200" algn="r" defTabSz="914400" rtl="1" eaLnBrk="1" latinLnBrk="0" hangingPunct="1">
                        <a:defRPr sz="1800" b="1" kern="1200">
                          <a:solidFill>
                            <a:schemeClr val="lt1"/>
                          </a:solidFill>
                          <a:latin typeface="Century Gothic" panose="020B0502020202020204"/>
                        </a:defRPr>
                      </a:lvl7pPr>
                      <a:lvl8pPr marL="3200400" algn="r" defTabSz="914400" rtl="1" eaLnBrk="1" latinLnBrk="0" hangingPunct="1">
                        <a:defRPr sz="1800" b="1" kern="1200">
                          <a:solidFill>
                            <a:schemeClr val="lt1"/>
                          </a:solidFill>
                          <a:latin typeface="Century Gothic" panose="020B0502020202020204"/>
                        </a:defRPr>
                      </a:lvl8pPr>
                      <a:lvl9pPr marL="3657600" algn="r" defTabSz="914400" rtl="1" eaLnBrk="1" latinLnBrk="0" hangingPunct="1">
                        <a:defRPr sz="1800" b="1" kern="1200">
                          <a:solidFill>
                            <a:schemeClr val="lt1"/>
                          </a:solidFill>
                          <a:latin typeface="Century Gothic" panose="020B0502020202020204"/>
                        </a:defRPr>
                      </a:lvl9pPr>
                    </a:lstStyle>
                    <a:p>
                      <a:pPr rtl="1"/>
                      <a:r>
                        <a:rPr lang="he-IL" sz="2800" dirty="0"/>
                        <a:t>בניה על גבי העבר</a:t>
                      </a:r>
                    </a:p>
                  </a:txBody>
                  <a:tcPr/>
                </a:tc>
                <a:extLst>
                  <a:ext uri="{0D108BD9-81ED-4DB2-BD59-A6C34878D82A}">
                    <a16:rowId xmlns:a16="http://schemas.microsoft.com/office/drawing/2014/main" val="10000"/>
                  </a:ext>
                </a:extLst>
              </a:tr>
              <a:tr h="585944">
                <a:tc>
                  <a:txBody>
                    <a:bodyPr/>
                    <a:lstStyle>
                      <a:lvl1pPr marL="0" algn="r" defTabSz="914400" rtl="1" eaLnBrk="1" latinLnBrk="0" hangingPunct="1">
                        <a:defRPr sz="1800" kern="1200">
                          <a:solidFill>
                            <a:schemeClr val="dk1"/>
                          </a:solidFill>
                          <a:latin typeface="Century Gothic" panose="020B0502020202020204"/>
                        </a:defRPr>
                      </a:lvl1pPr>
                      <a:lvl2pPr marL="457200" algn="r" defTabSz="914400" rtl="1" eaLnBrk="1" latinLnBrk="0" hangingPunct="1">
                        <a:defRPr sz="1800" kern="1200">
                          <a:solidFill>
                            <a:schemeClr val="dk1"/>
                          </a:solidFill>
                          <a:latin typeface="Century Gothic" panose="020B0502020202020204"/>
                        </a:defRPr>
                      </a:lvl2pPr>
                      <a:lvl3pPr marL="914400" algn="r" defTabSz="914400" rtl="1" eaLnBrk="1" latinLnBrk="0" hangingPunct="1">
                        <a:defRPr sz="1800" kern="1200">
                          <a:solidFill>
                            <a:schemeClr val="dk1"/>
                          </a:solidFill>
                          <a:latin typeface="Century Gothic" panose="020B0502020202020204"/>
                        </a:defRPr>
                      </a:lvl3pPr>
                      <a:lvl4pPr marL="1371600" algn="r" defTabSz="914400" rtl="1" eaLnBrk="1" latinLnBrk="0" hangingPunct="1">
                        <a:defRPr sz="1800" kern="1200">
                          <a:solidFill>
                            <a:schemeClr val="dk1"/>
                          </a:solidFill>
                          <a:latin typeface="Century Gothic" panose="020B0502020202020204"/>
                        </a:defRPr>
                      </a:lvl4pPr>
                      <a:lvl5pPr marL="1828800" algn="r" defTabSz="914400" rtl="1" eaLnBrk="1" latinLnBrk="0" hangingPunct="1">
                        <a:defRPr sz="1800" kern="1200">
                          <a:solidFill>
                            <a:schemeClr val="dk1"/>
                          </a:solidFill>
                          <a:latin typeface="Century Gothic" panose="020B0502020202020204"/>
                        </a:defRPr>
                      </a:lvl5pPr>
                      <a:lvl6pPr marL="2286000" algn="r" defTabSz="914400" rtl="1" eaLnBrk="1" latinLnBrk="0" hangingPunct="1">
                        <a:defRPr sz="1800" kern="1200">
                          <a:solidFill>
                            <a:schemeClr val="dk1"/>
                          </a:solidFill>
                          <a:latin typeface="Century Gothic" panose="020B0502020202020204"/>
                        </a:defRPr>
                      </a:lvl6pPr>
                      <a:lvl7pPr marL="2743200" algn="r" defTabSz="914400" rtl="1" eaLnBrk="1" latinLnBrk="0" hangingPunct="1">
                        <a:defRPr sz="1800" kern="1200">
                          <a:solidFill>
                            <a:schemeClr val="dk1"/>
                          </a:solidFill>
                          <a:latin typeface="Century Gothic" panose="020B0502020202020204"/>
                        </a:defRPr>
                      </a:lvl7pPr>
                      <a:lvl8pPr marL="3200400" algn="r" defTabSz="914400" rtl="1" eaLnBrk="1" latinLnBrk="0" hangingPunct="1">
                        <a:defRPr sz="1800" kern="1200">
                          <a:solidFill>
                            <a:schemeClr val="dk1"/>
                          </a:solidFill>
                          <a:latin typeface="Century Gothic" panose="020B0502020202020204"/>
                        </a:defRPr>
                      </a:lvl8pPr>
                      <a:lvl9pPr marL="3657600" algn="r" defTabSz="914400" rtl="1" eaLnBrk="1" latinLnBrk="0" hangingPunct="1">
                        <a:defRPr sz="1800" kern="1200">
                          <a:solidFill>
                            <a:schemeClr val="dk1"/>
                          </a:solidFill>
                          <a:latin typeface="Century Gothic" panose="020B0502020202020204"/>
                        </a:defRPr>
                      </a:lvl9pPr>
                    </a:lstStyle>
                    <a:p>
                      <a:pPr rtl="1"/>
                      <a:r>
                        <a:rPr lang="he-IL" sz="2800" dirty="0"/>
                        <a:t>רמת קושי</a:t>
                      </a:r>
                    </a:p>
                  </a:txBody>
                  <a:tcPr/>
                </a:tc>
                <a:tc>
                  <a:txBody>
                    <a:bodyPr/>
                    <a:lstStyle>
                      <a:lvl1pPr marL="0" algn="r" defTabSz="914400" rtl="1" eaLnBrk="1" latinLnBrk="0" hangingPunct="1">
                        <a:defRPr sz="1800" kern="1200">
                          <a:solidFill>
                            <a:schemeClr val="dk1"/>
                          </a:solidFill>
                          <a:latin typeface="Century Gothic" panose="020B0502020202020204"/>
                        </a:defRPr>
                      </a:lvl1pPr>
                      <a:lvl2pPr marL="457200" algn="r" defTabSz="914400" rtl="1" eaLnBrk="1" latinLnBrk="0" hangingPunct="1">
                        <a:defRPr sz="1800" kern="1200">
                          <a:solidFill>
                            <a:schemeClr val="dk1"/>
                          </a:solidFill>
                          <a:latin typeface="Century Gothic" panose="020B0502020202020204"/>
                        </a:defRPr>
                      </a:lvl2pPr>
                      <a:lvl3pPr marL="914400" algn="r" defTabSz="914400" rtl="1" eaLnBrk="1" latinLnBrk="0" hangingPunct="1">
                        <a:defRPr sz="1800" kern="1200">
                          <a:solidFill>
                            <a:schemeClr val="dk1"/>
                          </a:solidFill>
                          <a:latin typeface="Century Gothic" panose="020B0502020202020204"/>
                        </a:defRPr>
                      </a:lvl3pPr>
                      <a:lvl4pPr marL="1371600" algn="r" defTabSz="914400" rtl="1" eaLnBrk="1" latinLnBrk="0" hangingPunct="1">
                        <a:defRPr sz="1800" kern="1200">
                          <a:solidFill>
                            <a:schemeClr val="dk1"/>
                          </a:solidFill>
                          <a:latin typeface="Century Gothic" panose="020B0502020202020204"/>
                        </a:defRPr>
                      </a:lvl4pPr>
                      <a:lvl5pPr marL="1828800" algn="r" defTabSz="914400" rtl="1" eaLnBrk="1" latinLnBrk="0" hangingPunct="1">
                        <a:defRPr sz="1800" kern="1200">
                          <a:solidFill>
                            <a:schemeClr val="dk1"/>
                          </a:solidFill>
                          <a:latin typeface="Century Gothic" panose="020B0502020202020204"/>
                        </a:defRPr>
                      </a:lvl5pPr>
                      <a:lvl6pPr marL="2286000" algn="r" defTabSz="914400" rtl="1" eaLnBrk="1" latinLnBrk="0" hangingPunct="1">
                        <a:defRPr sz="1800" kern="1200">
                          <a:solidFill>
                            <a:schemeClr val="dk1"/>
                          </a:solidFill>
                          <a:latin typeface="Century Gothic" panose="020B0502020202020204"/>
                        </a:defRPr>
                      </a:lvl6pPr>
                      <a:lvl7pPr marL="2743200" algn="r" defTabSz="914400" rtl="1" eaLnBrk="1" latinLnBrk="0" hangingPunct="1">
                        <a:defRPr sz="1800" kern="1200">
                          <a:solidFill>
                            <a:schemeClr val="dk1"/>
                          </a:solidFill>
                          <a:latin typeface="Century Gothic" panose="020B0502020202020204"/>
                        </a:defRPr>
                      </a:lvl7pPr>
                      <a:lvl8pPr marL="3200400" algn="r" defTabSz="914400" rtl="1" eaLnBrk="1" latinLnBrk="0" hangingPunct="1">
                        <a:defRPr sz="1800" kern="1200">
                          <a:solidFill>
                            <a:schemeClr val="dk1"/>
                          </a:solidFill>
                          <a:latin typeface="Century Gothic" panose="020B0502020202020204"/>
                        </a:defRPr>
                      </a:lvl8pPr>
                      <a:lvl9pPr marL="3657600" algn="r" defTabSz="914400" rtl="1" eaLnBrk="1" latinLnBrk="0" hangingPunct="1">
                        <a:defRPr sz="1800" kern="1200">
                          <a:solidFill>
                            <a:schemeClr val="dk1"/>
                          </a:solidFill>
                          <a:latin typeface="Century Gothic" panose="020B0502020202020204"/>
                        </a:defRPr>
                      </a:lvl9pPr>
                    </a:lstStyle>
                    <a:p>
                      <a:pPr rtl="1"/>
                      <a:r>
                        <a:rPr lang="he-IL" sz="2800" dirty="0"/>
                        <a:t>קשה מאוד (יכול ליצור ניתוק מהמשפחה)</a:t>
                      </a:r>
                    </a:p>
                  </a:txBody>
                  <a:tcPr/>
                </a:tc>
                <a:tc>
                  <a:txBody>
                    <a:bodyPr/>
                    <a:lstStyle>
                      <a:lvl1pPr marL="0" algn="r" defTabSz="914400" rtl="1" eaLnBrk="1" latinLnBrk="0" hangingPunct="1">
                        <a:defRPr sz="1800" kern="1200">
                          <a:solidFill>
                            <a:schemeClr val="dk1"/>
                          </a:solidFill>
                          <a:latin typeface="Century Gothic" panose="020B0502020202020204"/>
                        </a:defRPr>
                      </a:lvl1pPr>
                      <a:lvl2pPr marL="457200" algn="r" defTabSz="914400" rtl="1" eaLnBrk="1" latinLnBrk="0" hangingPunct="1">
                        <a:defRPr sz="1800" kern="1200">
                          <a:solidFill>
                            <a:schemeClr val="dk1"/>
                          </a:solidFill>
                          <a:latin typeface="Century Gothic" panose="020B0502020202020204"/>
                        </a:defRPr>
                      </a:lvl2pPr>
                      <a:lvl3pPr marL="914400" algn="r" defTabSz="914400" rtl="1" eaLnBrk="1" latinLnBrk="0" hangingPunct="1">
                        <a:defRPr sz="1800" kern="1200">
                          <a:solidFill>
                            <a:schemeClr val="dk1"/>
                          </a:solidFill>
                          <a:latin typeface="Century Gothic" panose="020B0502020202020204"/>
                        </a:defRPr>
                      </a:lvl3pPr>
                      <a:lvl4pPr marL="1371600" algn="r" defTabSz="914400" rtl="1" eaLnBrk="1" latinLnBrk="0" hangingPunct="1">
                        <a:defRPr sz="1800" kern="1200">
                          <a:solidFill>
                            <a:schemeClr val="dk1"/>
                          </a:solidFill>
                          <a:latin typeface="Century Gothic" panose="020B0502020202020204"/>
                        </a:defRPr>
                      </a:lvl4pPr>
                      <a:lvl5pPr marL="1828800" algn="r" defTabSz="914400" rtl="1" eaLnBrk="1" latinLnBrk="0" hangingPunct="1">
                        <a:defRPr sz="1800" kern="1200">
                          <a:solidFill>
                            <a:schemeClr val="dk1"/>
                          </a:solidFill>
                          <a:latin typeface="Century Gothic" panose="020B0502020202020204"/>
                        </a:defRPr>
                      </a:lvl5pPr>
                      <a:lvl6pPr marL="2286000" algn="r" defTabSz="914400" rtl="1" eaLnBrk="1" latinLnBrk="0" hangingPunct="1">
                        <a:defRPr sz="1800" kern="1200">
                          <a:solidFill>
                            <a:schemeClr val="dk1"/>
                          </a:solidFill>
                          <a:latin typeface="Century Gothic" panose="020B0502020202020204"/>
                        </a:defRPr>
                      </a:lvl6pPr>
                      <a:lvl7pPr marL="2743200" algn="r" defTabSz="914400" rtl="1" eaLnBrk="1" latinLnBrk="0" hangingPunct="1">
                        <a:defRPr sz="1800" kern="1200">
                          <a:solidFill>
                            <a:schemeClr val="dk1"/>
                          </a:solidFill>
                          <a:latin typeface="Century Gothic" panose="020B0502020202020204"/>
                        </a:defRPr>
                      </a:lvl7pPr>
                      <a:lvl8pPr marL="3200400" algn="r" defTabSz="914400" rtl="1" eaLnBrk="1" latinLnBrk="0" hangingPunct="1">
                        <a:defRPr sz="1800" kern="1200">
                          <a:solidFill>
                            <a:schemeClr val="dk1"/>
                          </a:solidFill>
                          <a:latin typeface="Century Gothic" panose="020B0502020202020204"/>
                        </a:defRPr>
                      </a:lvl8pPr>
                      <a:lvl9pPr marL="3657600" algn="r" defTabSz="914400" rtl="1" eaLnBrk="1" latinLnBrk="0" hangingPunct="1">
                        <a:defRPr sz="1800" kern="1200">
                          <a:solidFill>
                            <a:schemeClr val="dk1"/>
                          </a:solidFill>
                          <a:latin typeface="Century Gothic" panose="020B0502020202020204"/>
                        </a:defRPr>
                      </a:lvl9pPr>
                    </a:lstStyle>
                    <a:p>
                      <a:pPr rtl="1"/>
                      <a:r>
                        <a:rPr lang="he-IL" sz="2800" dirty="0"/>
                        <a:t>קלה</a:t>
                      </a:r>
                      <a:r>
                        <a:rPr lang="he-IL" sz="2800" baseline="0" dirty="0"/>
                        <a:t> יותר</a:t>
                      </a:r>
                      <a:endParaRPr lang="he-IL" sz="2800" dirty="0"/>
                    </a:p>
                  </a:txBody>
                  <a:tcPr/>
                </a:tc>
                <a:extLst>
                  <a:ext uri="{0D108BD9-81ED-4DB2-BD59-A6C34878D82A}">
                    <a16:rowId xmlns:a16="http://schemas.microsoft.com/office/drawing/2014/main" val="10001"/>
                  </a:ext>
                </a:extLst>
              </a:tr>
              <a:tr h="585944">
                <a:tc>
                  <a:txBody>
                    <a:bodyPr/>
                    <a:lstStyle>
                      <a:lvl1pPr marL="0" algn="r" defTabSz="914400" rtl="1" eaLnBrk="1" latinLnBrk="0" hangingPunct="1">
                        <a:defRPr sz="1800" kern="1200">
                          <a:solidFill>
                            <a:schemeClr val="dk1"/>
                          </a:solidFill>
                          <a:latin typeface="Century Gothic" panose="020B0502020202020204"/>
                        </a:defRPr>
                      </a:lvl1pPr>
                      <a:lvl2pPr marL="457200" algn="r" defTabSz="914400" rtl="1" eaLnBrk="1" latinLnBrk="0" hangingPunct="1">
                        <a:defRPr sz="1800" kern="1200">
                          <a:solidFill>
                            <a:schemeClr val="dk1"/>
                          </a:solidFill>
                          <a:latin typeface="Century Gothic" panose="020B0502020202020204"/>
                        </a:defRPr>
                      </a:lvl2pPr>
                      <a:lvl3pPr marL="914400" algn="r" defTabSz="914400" rtl="1" eaLnBrk="1" latinLnBrk="0" hangingPunct="1">
                        <a:defRPr sz="1800" kern="1200">
                          <a:solidFill>
                            <a:schemeClr val="dk1"/>
                          </a:solidFill>
                          <a:latin typeface="Century Gothic" panose="020B0502020202020204"/>
                        </a:defRPr>
                      </a:lvl3pPr>
                      <a:lvl4pPr marL="1371600" algn="r" defTabSz="914400" rtl="1" eaLnBrk="1" latinLnBrk="0" hangingPunct="1">
                        <a:defRPr sz="1800" kern="1200">
                          <a:solidFill>
                            <a:schemeClr val="dk1"/>
                          </a:solidFill>
                          <a:latin typeface="Century Gothic" panose="020B0502020202020204"/>
                        </a:defRPr>
                      </a:lvl4pPr>
                      <a:lvl5pPr marL="1828800" algn="r" defTabSz="914400" rtl="1" eaLnBrk="1" latinLnBrk="0" hangingPunct="1">
                        <a:defRPr sz="1800" kern="1200">
                          <a:solidFill>
                            <a:schemeClr val="dk1"/>
                          </a:solidFill>
                          <a:latin typeface="Century Gothic" panose="020B0502020202020204"/>
                        </a:defRPr>
                      </a:lvl5pPr>
                      <a:lvl6pPr marL="2286000" algn="r" defTabSz="914400" rtl="1" eaLnBrk="1" latinLnBrk="0" hangingPunct="1">
                        <a:defRPr sz="1800" kern="1200">
                          <a:solidFill>
                            <a:schemeClr val="dk1"/>
                          </a:solidFill>
                          <a:latin typeface="Century Gothic" panose="020B0502020202020204"/>
                        </a:defRPr>
                      </a:lvl6pPr>
                      <a:lvl7pPr marL="2743200" algn="r" defTabSz="914400" rtl="1" eaLnBrk="1" latinLnBrk="0" hangingPunct="1">
                        <a:defRPr sz="1800" kern="1200">
                          <a:solidFill>
                            <a:schemeClr val="dk1"/>
                          </a:solidFill>
                          <a:latin typeface="Century Gothic" panose="020B0502020202020204"/>
                        </a:defRPr>
                      </a:lvl7pPr>
                      <a:lvl8pPr marL="3200400" algn="r" defTabSz="914400" rtl="1" eaLnBrk="1" latinLnBrk="0" hangingPunct="1">
                        <a:defRPr sz="1800" kern="1200">
                          <a:solidFill>
                            <a:schemeClr val="dk1"/>
                          </a:solidFill>
                          <a:latin typeface="Century Gothic" panose="020B0502020202020204"/>
                        </a:defRPr>
                      </a:lvl8pPr>
                      <a:lvl9pPr marL="3657600" algn="r" defTabSz="914400" rtl="1" eaLnBrk="1" latinLnBrk="0" hangingPunct="1">
                        <a:defRPr sz="1800" kern="1200">
                          <a:solidFill>
                            <a:schemeClr val="dk1"/>
                          </a:solidFill>
                          <a:latin typeface="Century Gothic" panose="020B0502020202020204"/>
                        </a:defRPr>
                      </a:lvl9pPr>
                    </a:lstStyle>
                    <a:p>
                      <a:pPr rtl="1"/>
                      <a:r>
                        <a:rPr lang="he-IL" sz="2800" dirty="0"/>
                        <a:t>מהי תשובה</a:t>
                      </a:r>
                    </a:p>
                  </a:txBody>
                  <a:tcPr/>
                </a:tc>
                <a:tc>
                  <a:txBody>
                    <a:bodyPr/>
                    <a:lstStyle>
                      <a:lvl1pPr marL="0" algn="r" defTabSz="914400" rtl="1" eaLnBrk="1" latinLnBrk="0" hangingPunct="1">
                        <a:defRPr sz="1800" kern="1200">
                          <a:solidFill>
                            <a:schemeClr val="dk1"/>
                          </a:solidFill>
                          <a:latin typeface="Century Gothic" panose="020B0502020202020204"/>
                        </a:defRPr>
                      </a:lvl1pPr>
                      <a:lvl2pPr marL="457200" algn="r" defTabSz="914400" rtl="1" eaLnBrk="1" latinLnBrk="0" hangingPunct="1">
                        <a:defRPr sz="1800" kern="1200">
                          <a:solidFill>
                            <a:schemeClr val="dk1"/>
                          </a:solidFill>
                          <a:latin typeface="Century Gothic" panose="020B0502020202020204"/>
                        </a:defRPr>
                      </a:lvl2pPr>
                      <a:lvl3pPr marL="914400" algn="r" defTabSz="914400" rtl="1" eaLnBrk="1" latinLnBrk="0" hangingPunct="1">
                        <a:defRPr sz="1800" kern="1200">
                          <a:solidFill>
                            <a:schemeClr val="dk1"/>
                          </a:solidFill>
                          <a:latin typeface="Century Gothic" panose="020B0502020202020204"/>
                        </a:defRPr>
                      </a:lvl3pPr>
                      <a:lvl4pPr marL="1371600" algn="r" defTabSz="914400" rtl="1" eaLnBrk="1" latinLnBrk="0" hangingPunct="1">
                        <a:defRPr sz="1800" kern="1200">
                          <a:solidFill>
                            <a:schemeClr val="dk1"/>
                          </a:solidFill>
                          <a:latin typeface="Century Gothic" panose="020B0502020202020204"/>
                        </a:defRPr>
                      </a:lvl4pPr>
                      <a:lvl5pPr marL="1828800" algn="r" defTabSz="914400" rtl="1" eaLnBrk="1" latinLnBrk="0" hangingPunct="1">
                        <a:defRPr sz="1800" kern="1200">
                          <a:solidFill>
                            <a:schemeClr val="dk1"/>
                          </a:solidFill>
                          <a:latin typeface="Century Gothic" panose="020B0502020202020204"/>
                        </a:defRPr>
                      </a:lvl5pPr>
                      <a:lvl6pPr marL="2286000" algn="r" defTabSz="914400" rtl="1" eaLnBrk="1" latinLnBrk="0" hangingPunct="1">
                        <a:defRPr sz="1800" kern="1200">
                          <a:solidFill>
                            <a:schemeClr val="dk1"/>
                          </a:solidFill>
                          <a:latin typeface="Century Gothic" panose="020B0502020202020204"/>
                        </a:defRPr>
                      </a:lvl6pPr>
                      <a:lvl7pPr marL="2743200" algn="r" defTabSz="914400" rtl="1" eaLnBrk="1" latinLnBrk="0" hangingPunct="1">
                        <a:defRPr sz="1800" kern="1200">
                          <a:solidFill>
                            <a:schemeClr val="dk1"/>
                          </a:solidFill>
                          <a:latin typeface="Century Gothic" panose="020B0502020202020204"/>
                        </a:defRPr>
                      </a:lvl7pPr>
                      <a:lvl8pPr marL="3200400" algn="r" defTabSz="914400" rtl="1" eaLnBrk="1" latinLnBrk="0" hangingPunct="1">
                        <a:defRPr sz="1800" kern="1200">
                          <a:solidFill>
                            <a:schemeClr val="dk1"/>
                          </a:solidFill>
                          <a:latin typeface="Century Gothic" panose="020B0502020202020204"/>
                        </a:defRPr>
                      </a:lvl8pPr>
                      <a:lvl9pPr marL="3657600" algn="r" defTabSz="914400" rtl="1" eaLnBrk="1" latinLnBrk="0" hangingPunct="1">
                        <a:defRPr sz="1800" kern="1200">
                          <a:solidFill>
                            <a:schemeClr val="dk1"/>
                          </a:solidFill>
                          <a:latin typeface="Century Gothic" panose="020B0502020202020204"/>
                        </a:defRPr>
                      </a:lvl9pPr>
                    </a:lstStyle>
                    <a:p>
                      <a:pPr rtl="1"/>
                      <a:r>
                        <a:rPr lang="he-IL" sz="2800" dirty="0"/>
                        <a:t>הפסק, ביטול העבר</a:t>
                      </a:r>
                    </a:p>
                  </a:txBody>
                  <a:tcPr/>
                </a:tc>
                <a:tc>
                  <a:txBody>
                    <a:bodyPr/>
                    <a:lstStyle>
                      <a:lvl1pPr marL="0" algn="r" defTabSz="914400" rtl="1" eaLnBrk="1" latinLnBrk="0" hangingPunct="1">
                        <a:defRPr sz="1800" kern="1200">
                          <a:solidFill>
                            <a:schemeClr val="dk1"/>
                          </a:solidFill>
                          <a:latin typeface="Century Gothic" panose="020B0502020202020204"/>
                        </a:defRPr>
                      </a:lvl1pPr>
                      <a:lvl2pPr marL="457200" algn="r" defTabSz="914400" rtl="1" eaLnBrk="1" latinLnBrk="0" hangingPunct="1">
                        <a:defRPr sz="1800" kern="1200">
                          <a:solidFill>
                            <a:schemeClr val="dk1"/>
                          </a:solidFill>
                          <a:latin typeface="Century Gothic" panose="020B0502020202020204"/>
                        </a:defRPr>
                      </a:lvl2pPr>
                      <a:lvl3pPr marL="914400" algn="r" defTabSz="914400" rtl="1" eaLnBrk="1" latinLnBrk="0" hangingPunct="1">
                        <a:defRPr sz="1800" kern="1200">
                          <a:solidFill>
                            <a:schemeClr val="dk1"/>
                          </a:solidFill>
                          <a:latin typeface="Century Gothic" panose="020B0502020202020204"/>
                        </a:defRPr>
                      </a:lvl3pPr>
                      <a:lvl4pPr marL="1371600" algn="r" defTabSz="914400" rtl="1" eaLnBrk="1" latinLnBrk="0" hangingPunct="1">
                        <a:defRPr sz="1800" kern="1200">
                          <a:solidFill>
                            <a:schemeClr val="dk1"/>
                          </a:solidFill>
                          <a:latin typeface="Century Gothic" panose="020B0502020202020204"/>
                        </a:defRPr>
                      </a:lvl4pPr>
                      <a:lvl5pPr marL="1828800" algn="r" defTabSz="914400" rtl="1" eaLnBrk="1" latinLnBrk="0" hangingPunct="1">
                        <a:defRPr sz="1800" kern="1200">
                          <a:solidFill>
                            <a:schemeClr val="dk1"/>
                          </a:solidFill>
                          <a:latin typeface="Century Gothic" panose="020B0502020202020204"/>
                        </a:defRPr>
                      </a:lvl5pPr>
                      <a:lvl6pPr marL="2286000" algn="r" defTabSz="914400" rtl="1" eaLnBrk="1" latinLnBrk="0" hangingPunct="1">
                        <a:defRPr sz="1800" kern="1200">
                          <a:solidFill>
                            <a:schemeClr val="dk1"/>
                          </a:solidFill>
                          <a:latin typeface="Century Gothic" panose="020B0502020202020204"/>
                        </a:defRPr>
                      </a:lvl6pPr>
                      <a:lvl7pPr marL="2743200" algn="r" defTabSz="914400" rtl="1" eaLnBrk="1" latinLnBrk="0" hangingPunct="1">
                        <a:defRPr sz="1800" kern="1200">
                          <a:solidFill>
                            <a:schemeClr val="dk1"/>
                          </a:solidFill>
                          <a:latin typeface="Century Gothic" panose="020B0502020202020204"/>
                        </a:defRPr>
                      </a:lvl7pPr>
                      <a:lvl8pPr marL="3200400" algn="r" defTabSz="914400" rtl="1" eaLnBrk="1" latinLnBrk="0" hangingPunct="1">
                        <a:defRPr sz="1800" kern="1200">
                          <a:solidFill>
                            <a:schemeClr val="dk1"/>
                          </a:solidFill>
                          <a:latin typeface="Century Gothic" panose="020B0502020202020204"/>
                        </a:defRPr>
                      </a:lvl8pPr>
                      <a:lvl9pPr marL="3657600" algn="r" defTabSz="914400" rtl="1" eaLnBrk="1" latinLnBrk="0" hangingPunct="1">
                        <a:defRPr sz="1800" kern="1200">
                          <a:solidFill>
                            <a:schemeClr val="dk1"/>
                          </a:solidFill>
                          <a:latin typeface="Century Gothic" panose="020B0502020202020204"/>
                        </a:defRPr>
                      </a:lvl9pPr>
                    </a:lstStyle>
                    <a:p>
                      <a:pPr rtl="1"/>
                      <a:r>
                        <a:rPr lang="he-IL" sz="2800" dirty="0"/>
                        <a:t>העלאת הרע</a:t>
                      </a:r>
                    </a:p>
                  </a:txBody>
                  <a:tcPr/>
                </a:tc>
                <a:extLst>
                  <a:ext uri="{0D108BD9-81ED-4DB2-BD59-A6C34878D82A}">
                    <a16:rowId xmlns:a16="http://schemas.microsoft.com/office/drawing/2014/main" val="10002"/>
                  </a:ext>
                </a:extLst>
              </a:tr>
              <a:tr h="1054699">
                <a:tc>
                  <a:txBody>
                    <a:bodyPr/>
                    <a:lstStyle>
                      <a:lvl1pPr marL="0" algn="r" defTabSz="914400" rtl="1" eaLnBrk="1" latinLnBrk="0" hangingPunct="1">
                        <a:defRPr sz="1800" kern="1200">
                          <a:solidFill>
                            <a:schemeClr val="dk1"/>
                          </a:solidFill>
                          <a:latin typeface="Century Gothic" panose="020B0502020202020204"/>
                        </a:defRPr>
                      </a:lvl1pPr>
                      <a:lvl2pPr marL="457200" algn="r" defTabSz="914400" rtl="1" eaLnBrk="1" latinLnBrk="0" hangingPunct="1">
                        <a:defRPr sz="1800" kern="1200">
                          <a:solidFill>
                            <a:schemeClr val="dk1"/>
                          </a:solidFill>
                          <a:latin typeface="Century Gothic" panose="020B0502020202020204"/>
                        </a:defRPr>
                      </a:lvl2pPr>
                      <a:lvl3pPr marL="914400" algn="r" defTabSz="914400" rtl="1" eaLnBrk="1" latinLnBrk="0" hangingPunct="1">
                        <a:defRPr sz="1800" kern="1200">
                          <a:solidFill>
                            <a:schemeClr val="dk1"/>
                          </a:solidFill>
                          <a:latin typeface="Century Gothic" panose="020B0502020202020204"/>
                        </a:defRPr>
                      </a:lvl3pPr>
                      <a:lvl4pPr marL="1371600" algn="r" defTabSz="914400" rtl="1" eaLnBrk="1" latinLnBrk="0" hangingPunct="1">
                        <a:defRPr sz="1800" kern="1200">
                          <a:solidFill>
                            <a:schemeClr val="dk1"/>
                          </a:solidFill>
                          <a:latin typeface="Century Gothic" panose="020B0502020202020204"/>
                        </a:defRPr>
                      </a:lvl4pPr>
                      <a:lvl5pPr marL="1828800" algn="r" defTabSz="914400" rtl="1" eaLnBrk="1" latinLnBrk="0" hangingPunct="1">
                        <a:defRPr sz="1800" kern="1200">
                          <a:solidFill>
                            <a:schemeClr val="dk1"/>
                          </a:solidFill>
                          <a:latin typeface="Century Gothic" panose="020B0502020202020204"/>
                        </a:defRPr>
                      </a:lvl5pPr>
                      <a:lvl6pPr marL="2286000" algn="r" defTabSz="914400" rtl="1" eaLnBrk="1" latinLnBrk="0" hangingPunct="1">
                        <a:defRPr sz="1800" kern="1200">
                          <a:solidFill>
                            <a:schemeClr val="dk1"/>
                          </a:solidFill>
                          <a:latin typeface="Century Gothic" panose="020B0502020202020204"/>
                        </a:defRPr>
                      </a:lvl6pPr>
                      <a:lvl7pPr marL="2743200" algn="r" defTabSz="914400" rtl="1" eaLnBrk="1" latinLnBrk="0" hangingPunct="1">
                        <a:defRPr sz="1800" kern="1200">
                          <a:solidFill>
                            <a:schemeClr val="dk1"/>
                          </a:solidFill>
                          <a:latin typeface="Century Gothic" panose="020B0502020202020204"/>
                        </a:defRPr>
                      </a:lvl7pPr>
                      <a:lvl8pPr marL="3200400" algn="r" defTabSz="914400" rtl="1" eaLnBrk="1" latinLnBrk="0" hangingPunct="1">
                        <a:defRPr sz="1800" kern="1200">
                          <a:solidFill>
                            <a:schemeClr val="dk1"/>
                          </a:solidFill>
                          <a:latin typeface="Century Gothic" panose="020B0502020202020204"/>
                        </a:defRPr>
                      </a:lvl8pPr>
                      <a:lvl9pPr marL="3657600" algn="r" defTabSz="914400" rtl="1" eaLnBrk="1" latinLnBrk="0" hangingPunct="1">
                        <a:defRPr sz="1800" kern="1200">
                          <a:solidFill>
                            <a:schemeClr val="dk1"/>
                          </a:solidFill>
                          <a:latin typeface="Century Gothic" panose="020B0502020202020204"/>
                        </a:defRPr>
                      </a:lvl9pPr>
                    </a:lstStyle>
                    <a:p>
                      <a:pPr rtl="1"/>
                      <a:r>
                        <a:rPr lang="he-IL" sz="2800" dirty="0"/>
                        <a:t>סוג תשובה</a:t>
                      </a:r>
                    </a:p>
                  </a:txBody>
                  <a:tcPr/>
                </a:tc>
                <a:tc>
                  <a:txBody>
                    <a:bodyPr/>
                    <a:lstStyle>
                      <a:lvl1pPr marL="0" algn="r" defTabSz="914400" rtl="1" eaLnBrk="1" latinLnBrk="0" hangingPunct="1">
                        <a:defRPr sz="1800" kern="1200">
                          <a:solidFill>
                            <a:schemeClr val="dk1"/>
                          </a:solidFill>
                          <a:latin typeface="Century Gothic" panose="020B0502020202020204"/>
                        </a:defRPr>
                      </a:lvl1pPr>
                      <a:lvl2pPr marL="457200" algn="r" defTabSz="914400" rtl="1" eaLnBrk="1" latinLnBrk="0" hangingPunct="1">
                        <a:defRPr sz="1800" kern="1200">
                          <a:solidFill>
                            <a:schemeClr val="dk1"/>
                          </a:solidFill>
                          <a:latin typeface="Century Gothic" panose="020B0502020202020204"/>
                        </a:defRPr>
                      </a:lvl2pPr>
                      <a:lvl3pPr marL="914400" algn="r" defTabSz="914400" rtl="1" eaLnBrk="1" latinLnBrk="0" hangingPunct="1">
                        <a:defRPr sz="1800" kern="1200">
                          <a:solidFill>
                            <a:schemeClr val="dk1"/>
                          </a:solidFill>
                          <a:latin typeface="Century Gothic" panose="020B0502020202020204"/>
                        </a:defRPr>
                      </a:lvl3pPr>
                      <a:lvl4pPr marL="1371600" algn="r" defTabSz="914400" rtl="1" eaLnBrk="1" latinLnBrk="0" hangingPunct="1">
                        <a:defRPr sz="1800" kern="1200">
                          <a:solidFill>
                            <a:schemeClr val="dk1"/>
                          </a:solidFill>
                          <a:latin typeface="Century Gothic" panose="020B0502020202020204"/>
                        </a:defRPr>
                      </a:lvl4pPr>
                      <a:lvl5pPr marL="1828800" algn="r" defTabSz="914400" rtl="1" eaLnBrk="1" latinLnBrk="0" hangingPunct="1">
                        <a:defRPr sz="1800" kern="1200">
                          <a:solidFill>
                            <a:schemeClr val="dk1"/>
                          </a:solidFill>
                          <a:latin typeface="Century Gothic" panose="020B0502020202020204"/>
                        </a:defRPr>
                      </a:lvl5pPr>
                      <a:lvl6pPr marL="2286000" algn="r" defTabSz="914400" rtl="1" eaLnBrk="1" latinLnBrk="0" hangingPunct="1">
                        <a:defRPr sz="1800" kern="1200">
                          <a:solidFill>
                            <a:schemeClr val="dk1"/>
                          </a:solidFill>
                          <a:latin typeface="Century Gothic" panose="020B0502020202020204"/>
                        </a:defRPr>
                      </a:lvl6pPr>
                      <a:lvl7pPr marL="2743200" algn="r" defTabSz="914400" rtl="1" eaLnBrk="1" latinLnBrk="0" hangingPunct="1">
                        <a:defRPr sz="1800" kern="1200">
                          <a:solidFill>
                            <a:schemeClr val="dk1"/>
                          </a:solidFill>
                          <a:latin typeface="Century Gothic" panose="020B0502020202020204"/>
                        </a:defRPr>
                      </a:lvl7pPr>
                      <a:lvl8pPr marL="3200400" algn="r" defTabSz="914400" rtl="1" eaLnBrk="1" latinLnBrk="0" hangingPunct="1">
                        <a:defRPr sz="1800" kern="1200">
                          <a:solidFill>
                            <a:schemeClr val="dk1"/>
                          </a:solidFill>
                          <a:latin typeface="Century Gothic" panose="020B0502020202020204"/>
                        </a:defRPr>
                      </a:lvl8pPr>
                      <a:lvl9pPr marL="3657600" algn="r" defTabSz="914400" rtl="1" eaLnBrk="1" latinLnBrk="0" hangingPunct="1">
                        <a:defRPr sz="1800" kern="1200">
                          <a:solidFill>
                            <a:schemeClr val="dk1"/>
                          </a:solidFill>
                          <a:latin typeface="Century Gothic" panose="020B0502020202020204"/>
                        </a:defRPr>
                      </a:lvl9pPr>
                    </a:lstStyle>
                    <a:p>
                      <a:pPr rtl="1"/>
                      <a:r>
                        <a:rPr lang="he-IL" sz="2800" dirty="0"/>
                        <a:t>תשובה מיראה,</a:t>
                      </a:r>
                      <a:r>
                        <a:rPr lang="he-IL" sz="2800" baseline="0" dirty="0"/>
                        <a:t> עוונות נעשות שגגות</a:t>
                      </a:r>
                      <a:endParaRPr lang="he-IL" sz="2800" dirty="0"/>
                    </a:p>
                  </a:txBody>
                  <a:tcPr/>
                </a:tc>
                <a:tc>
                  <a:txBody>
                    <a:bodyPr/>
                    <a:lstStyle>
                      <a:lvl1pPr marL="0" algn="r" defTabSz="914400" rtl="1" eaLnBrk="1" latinLnBrk="0" hangingPunct="1">
                        <a:defRPr sz="1800" kern="1200">
                          <a:solidFill>
                            <a:schemeClr val="dk1"/>
                          </a:solidFill>
                          <a:latin typeface="Century Gothic" panose="020B0502020202020204"/>
                        </a:defRPr>
                      </a:lvl1pPr>
                      <a:lvl2pPr marL="457200" algn="r" defTabSz="914400" rtl="1" eaLnBrk="1" latinLnBrk="0" hangingPunct="1">
                        <a:defRPr sz="1800" kern="1200">
                          <a:solidFill>
                            <a:schemeClr val="dk1"/>
                          </a:solidFill>
                          <a:latin typeface="Century Gothic" panose="020B0502020202020204"/>
                        </a:defRPr>
                      </a:lvl2pPr>
                      <a:lvl3pPr marL="914400" algn="r" defTabSz="914400" rtl="1" eaLnBrk="1" latinLnBrk="0" hangingPunct="1">
                        <a:defRPr sz="1800" kern="1200">
                          <a:solidFill>
                            <a:schemeClr val="dk1"/>
                          </a:solidFill>
                          <a:latin typeface="Century Gothic" panose="020B0502020202020204"/>
                        </a:defRPr>
                      </a:lvl3pPr>
                      <a:lvl4pPr marL="1371600" algn="r" defTabSz="914400" rtl="1" eaLnBrk="1" latinLnBrk="0" hangingPunct="1">
                        <a:defRPr sz="1800" kern="1200">
                          <a:solidFill>
                            <a:schemeClr val="dk1"/>
                          </a:solidFill>
                          <a:latin typeface="Century Gothic" panose="020B0502020202020204"/>
                        </a:defRPr>
                      </a:lvl4pPr>
                      <a:lvl5pPr marL="1828800" algn="r" defTabSz="914400" rtl="1" eaLnBrk="1" latinLnBrk="0" hangingPunct="1">
                        <a:defRPr sz="1800" kern="1200">
                          <a:solidFill>
                            <a:schemeClr val="dk1"/>
                          </a:solidFill>
                          <a:latin typeface="Century Gothic" panose="020B0502020202020204"/>
                        </a:defRPr>
                      </a:lvl5pPr>
                      <a:lvl6pPr marL="2286000" algn="r" defTabSz="914400" rtl="1" eaLnBrk="1" latinLnBrk="0" hangingPunct="1">
                        <a:defRPr sz="1800" kern="1200">
                          <a:solidFill>
                            <a:schemeClr val="dk1"/>
                          </a:solidFill>
                          <a:latin typeface="Century Gothic" panose="020B0502020202020204"/>
                        </a:defRPr>
                      </a:lvl6pPr>
                      <a:lvl7pPr marL="2743200" algn="r" defTabSz="914400" rtl="1" eaLnBrk="1" latinLnBrk="0" hangingPunct="1">
                        <a:defRPr sz="1800" kern="1200">
                          <a:solidFill>
                            <a:schemeClr val="dk1"/>
                          </a:solidFill>
                          <a:latin typeface="Century Gothic" panose="020B0502020202020204"/>
                        </a:defRPr>
                      </a:lvl7pPr>
                      <a:lvl8pPr marL="3200400" algn="r" defTabSz="914400" rtl="1" eaLnBrk="1" latinLnBrk="0" hangingPunct="1">
                        <a:defRPr sz="1800" kern="1200">
                          <a:solidFill>
                            <a:schemeClr val="dk1"/>
                          </a:solidFill>
                          <a:latin typeface="Century Gothic" panose="020B0502020202020204"/>
                        </a:defRPr>
                      </a:lvl8pPr>
                      <a:lvl9pPr marL="3657600" algn="r" defTabSz="914400" rtl="1" eaLnBrk="1" latinLnBrk="0" hangingPunct="1">
                        <a:defRPr sz="1800" kern="1200">
                          <a:solidFill>
                            <a:schemeClr val="dk1"/>
                          </a:solidFill>
                          <a:latin typeface="Century Gothic" panose="020B0502020202020204"/>
                        </a:defRPr>
                      </a:lvl9pPr>
                    </a:lstStyle>
                    <a:p>
                      <a:pPr rtl="1"/>
                      <a:r>
                        <a:rPr lang="he-IL" sz="2800" dirty="0"/>
                        <a:t>תשובה מאהבה,</a:t>
                      </a:r>
                      <a:r>
                        <a:rPr lang="he-IL" sz="2800" baseline="0" dirty="0"/>
                        <a:t> עוונות נעשות זכויות</a:t>
                      </a:r>
                      <a:endParaRPr lang="he-IL" sz="2800" dirty="0"/>
                    </a:p>
                  </a:txBody>
                  <a:tcPr/>
                </a:tc>
                <a:extLst>
                  <a:ext uri="{0D108BD9-81ED-4DB2-BD59-A6C34878D82A}">
                    <a16:rowId xmlns:a16="http://schemas.microsoft.com/office/drawing/2014/main" val="10003"/>
                  </a:ext>
                </a:extLst>
              </a:tr>
              <a:tr h="585944">
                <a:tc>
                  <a:txBody>
                    <a:bodyPr/>
                    <a:lstStyle>
                      <a:lvl1pPr marL="0" algn="r" defTabSz="914400" rtl="1" eaLnBrk="1" latinLnBrk="0" hangingPunct="1">
                        <a:defRPr sz="1800" kern="1200">
                          <a:solidFill>
                            <a:schemeClr val="dk1"/>
                          </a:solidFill>
                          <a:latin typeface="Century Gothic" panose="020B0502020202020204"/>
                        </a:defRPr>
                      </a:lvl1pPr>
                      <a:lvl2pPr marL="457200" algn="r" defTabSz="914400" rtl="1" eaLnBrk="1" latinLnBrk="0" hangingPunct="1">
                        <a:defRPr sz="1800" kern="1200">
                          <a:solidFill>
                            <a:schemeClr val="dk1"/>
                          </a:solidFill>
                          <a:latin typeface="Century Gothic" panose="020B0502020202020204"/>
                        </a:defRPr>
                      </a:lvl2pPr>
                      <a:lvl3pPr marL="914400" algn="r" defTabSz="914400" rtl="1" eaLnBrk="1" latinLnBrk="0" hangingPunct="1">
                        <a:defRPr sz="1800" kern="1200">
                          <a:solidFill>
                            <a:schemeClr val="dk1"/>
                          </a:solidFill>
                          <a:latin typeface="Century Gothic" panose="020B0502020202020204"/>
                        </a:defRPr>
                      </a:lvl3pPr>
                      <a:lvl4pPr marL="1371600" algn="r" defTabSz="914400" rtl="1" eaLnBrk="1" latinLnBrk="0" hangingPunct="1">
                        <a:defRPr sz="1800" kern="1200">
                          <a:solidFill>
                            <a:schemeClr val="dk1"/>
                          </a:solidFill>
                          <a:latin typeface="Century Gothic" panose="020B0502020202020204"/>
                        </a:defRPr>
                      </a:lvl4pPr>
                      <a:lvl5pPr marL="1828800" algn="r" defTabSz="914400" rtl="1" eaLnBrk="1" latinLnBrk="0" hangingPunct="1">
                        <a:defRPr sz="1800" kern="1200">
                          <a:solidFill>
                            <a:schemeClr val="dk1"/>
                          </a:solidFill>
                          <a:latin typeface="Century Gothic" panose="020B0502020202020204"/>
                        </a:defRPr>
                      </a:lvl5pPr>
                      <a:lvl6pPr marL="2286000" algn="r" defTabSz="914400" rtl="1" eaLnBrk="1" latinLnBrk="0" hangingPunct="1">
                        <a:defRPr sz="1800" kern="1200">
                          <a:solidFill>
                            <a:schemeClr val="dk1"/>
                          </a:solidFill>
                          <a:latin typeface="Century Gothic" panose="020B0502020202020204"/>
                        </a:defRPr>
                      </a:lvl6pPr>
                      <a:lvl7pPr marL="2743200" algn="r" defTabSz="914400" rtl="1" eaLnBrk="1" latinLnBrk="0" hangingPunct="1">
                        <a:defRPr sz="1800" kern="1200">
                          <a:solidFill>
                            <a:schemeClr val="dk1"/>
                          </a:solidFill>
                          <a:latin typeface="Century Gothic" panose="020B0502020202020204"/>
                        </a:defRPr>
                      </a:lvl7pPr>
                      <a:lvl8pPr marL="3200400" algn="r" defTabSz="914400" rtl="1" eaLnBrk="1" latinLnBrk="0" hangingPunct="1">
                        <a:defRPr sz="1800" kern="1200">
                          <a:solidFill>
                            <a:schemeClr val="dk1"/>
                          </a:solidFill>
                          <a:latin typeface="Century Gothic" panose="020B0502020202020204"/>
                        </a:defRPr>
                      </a:lvl8pPr>
                      <a:lvl9pPr marL="3657600" algn="r" defTabSz="914400" rtl="1" eaLnBrk="1" latinLnBrk="0" hangingPunct="1">
                        <a:defRPr sz="1800" kern="1200">
                          <a:solidFill>
                            <a:schemeClr val="dk1"/>
                          </a:solidFill>
                          <a:latin typeface="Century Gothic" panose="020B0502020202020204"/>
                        </a:defRPr>
                      </a:lvl9pPr>
                    </a:lstStyle>
                    <a:p>
                      <a:pPr rtl="1"/>
                      <a:r>
                        <a:rPr lang="he-IL" sz="2800" dirty="0"/>
                        <a:t>דוגמאות</a:t>
                      </a:r>
                    </a:p>
                  </a:txBody>
                  <a:tcPr/>
                </a:tc>
                <a:tc>
                  <a:txBody>
                    <a:bodyPr/>
                    <a:lstStyle>
                      <a:lvl1pPr marL="0" algn="r" defTabSz="914400" rtl="1" eaLnBrk="1" latinLnBrk="0" hangingPunct="1">
                        <a:defRPr sz="1800" kern="1200">
                          <a:solidFill>
                            <a:schemeClr val="dk1"/>
                          </a:solidFill>
                          <a:latin typeface="Century Gothic" panose="020B0502020202020204"/>
                        </a:defRPr>
                      </a:lvl1pPr>
                      <a:lvl2pPr marL="457200" algn="r" defTabSz="914400" rtl="1" eaLnBrk="1" latinLnBrk="0" hangingPunct="1">
                        <a:defRPr sz="1800" kern="1200">
                          <a:solidFill>
                            <a:schemeClr val="dk1"/>
                          </a:solidFill>
                          <a:latin typeface="Century Gothic" panose="020B0502020202020204"/>
                        </a:defRPr>
                      </a:lvl2pPr>
                      <a:lvl3pPr marL="914400" algn="r" defTabSz="914400" rtl="1" eaLnBrk="1" latinLnBrk="0" hangingPunct="1">
                        <a:defRPr sz="1800" kern="1200">
                          <a:solidFill>
                            <a:schemeClr val="dk1"/>
                          </a:solidFill>
                          <a:latin typeface="Century Gothic" panose="020B0502020202020204"/>
                        </a:defRPr>
                      </a:lvl3pPr>
                      <a:lvl4pPr marL="1371600" algn="r" defTabSz="914400" rtl="1" eaLnBrk="1" latinLnBrk="0" hangingPunct="1">
                        <a:defRPr sz="1800" kern="1200">
                          <a:solidFill>
                            <a:schemeClr val="dk1"/>
                          </a:solidFill>
                          <a:latin typeface="Century Gothic" panose="020B0502020202020204"/>
                        </a:defRPr>
                      </a:lvl4pPr>
                      <a:lvl5pPr marL="1828800" algn="r" defTabSz="914400" rtl="1" eaLnBrk="1" latinLnBrk="0" hangingPunct="1">
                        <a:defRPr sz="1800" kern="1200">
                          <a:solidFill>
                            <a:schemeClr val="dk1"/>
                          </a:solidFill>
                          <a:latin typeface="Century Gothic" panose="020B0502020202020204"/>
                        </a:defRPr>
                      </a:lvl5pPr>
                      <a:lvl6pPr marL="2286000" algn="r" defTabSz="914400" rtl="1" eaLnBrk="1" latinLnBrk="0" hangingPunct="1">
                        <a:defRPr sz="1800" kern="1200">
                          <a:solidFill>
                            <a:schemeClr val="dk1"/>
                          </a:solidFill>
                          <a:latin typeface="Century Gothic" panose="020B0502020202020204"/>
                        </a:defRPr>
                      </a:lvl6pPr>
                      <a:lvl7pPr marL="2743200" algn="r" defTabSz="914400" rtl="1" eaLnBrk="1" latinLnBrk="0" hangingPunct="1">
                        <a:defRPr sz="1800" kern="1200">
                          <a:solidFill>
                            <a:schemeClr val="dk1"/>
                          </a:solidFill>
                          <a:latin typeface="Century Gothic" panose="020B0502020202020204"/>
                        </a:defRPr>
                      </a:lvl7pPr>
                      <a:lvl8pPr marL="3200400" algn="r" defTabSz="914400" rtl="1" eaLnBrk="1" latinLnBrk="0" hangingPunct="1">
                        <a:defRPr sz="1800" kern="1200">
                          <a:solidFill>
                            <a:schemeClr val="dk1"/>
                          </a:solidFill>
                          <a:latin typeface="Century Gothic" panose="020B0502020202020204"/>
                        </a:defRPr>
                      </a:lvl8pPr>
                      <a:lvl9pPr marL="3657600" algn="r" defTabSz="914400" rtl="1" eaLnBrk="1" latinLnBrk="0" hangingPunct="1">
                        <a:defRPr sz="1800" kern="1200">
                          <a:solidFill>
                            <a:schemeClr val="dk1"/>
                          </a:solidFill>
                          <a:latin typeface="Century Gothic" panose="020B0502020202020204"/>
                        </a:defRPr>
                      </a:lvl9pPr>
                    </a:lstStyle>
                    <a:p>
                      <a:pPr rtl="1"/>
                      <a:r>
                        <a:rPr lang="he-IL" sz="2800" dirty="0"/>
                        <a:t>אברהם אבינו "לך </a:t>
                      </a:r>
                      <a:r>
                        <a:rPr lang="he-IL" sz="2800" dirty="0" err="1"/>
                        <a:t>לך</a:t>
                      </a:r>
                      <a:r>
                        <a:rPr lang="he-IL" sz="2800" dirty="0"/>
                        <a:t>"</a:t>
                      </a:r>
                    </a:p>
                  </a:txBody>
                  <a:tcPr/>
                </a:tc>
                <a:tc>
                  <a:txBody>
                    <a:bodyPr/>
                    <a:lstStyle>
                      <a:lvl1pPr marL="0" algn="r" defTabSz="914400" rtl="1" eaLnBrk="1" latinLnBrk="0" hangingPunct="1">
                        <a:defRPr sz="1800" kern="1200">
                          <a:solidFill>
                            <a:schemeClr val="dk1"/>
                          </a:solidFill>
                          <a:latin typeface="Century Gothic" panose="020B0502020202020204"/>
                        </a:defRPr>
                      </a:lvl1pPr>
                      <a:lvl2pPr marL="457200" algn="r" defTabSz="914400" rtl="1" eaLnBrk="1" latinLnBrk="0" hangingPunct="1">
                        <a:defRPr sz="1800" kern="1200">
                          <a:solidFill>
                            <a:schemeClr val="dk1"/>
                          </a:solidFill>
                          <a:latin typeface="Century Gothic" panose="020B0502020202020204"/>
                        </a:defRPr>
                      </a:lvl2pPr>
                      <a:lvl3pPr marL="914400" algn="r" defTabSz="914400" rtl="1" eaLnBrk="1" latinLnBrk="0" hangingPunct="1">
                        <a:defRPr sz="1800" kern="1200">
                          <a:solidFill>
                            <a:schemeClr val="dk1"/>
                          </a:solidFill>
                          <a:latin typeface="Century Gothic" panose="020B0502020202020204"/>
                        </a:defRPr>
                      </a:lvl3pPr>
                      <a:lvl4pPr marL="1371600" algn="r" defTabSz="914400" rtl="1" eaLnBrk="1" latinLnBrk="0" hangingPunct="1">
                        <a:defRPr sz="1800" kern="1200">
                          <a:solidFill>
                            <a:schemeClr val="dk1"/>
                          </a:solidFill>
                          <a:latin typeface="Century Gothic" panose="020B0502020202020204"/>
                        </a:defRPr>
                      </a:lvl4pPr>
                      <a:lvl5pPr marL="1828800" algn="r" defTabSz="914400" rtl="1" eaLnBrk="1" latinLnBrk="0" hangingPunct="1">
                        <a:defRPr sz="1800" kern="1200">
                          <a:solidFill>
                            <a:schemeClr val="dk1"/>
                          </a:solidFill>
                          <a:latin typeface="Century Gothic" panose="020B0502020202020204"/>
                        </a:defRPr>
                      </a:lvl5pPr>
                      <a:lvl6pPr marL="2286000" algn="r" defTabSz="914400" rtl="1" eaLnBrk="1" latinLnBrk="0" hangingPunct="1">
                        <a:defRPr sz="1800" kern="1200">
                          <a:solidFill>
                            <a:schemeClr val="dk1"/>
                          </a:solidFill>
                          <a:latin typeface="Century Gothic" panose="020B0502020202020204"/>
                        </a:defRPr>
                      </a:lvl6pPr>
                      <a:lvl7pPr marL="2743200" algn="r" defTabSz="914400" rtl="1" eaLnBrk="1" latinLnBrk="0" hangingPunct="1">
                        <a:defRPr sz="1800" kern="1200">
                          <a:solidFill>
                            <a:schemeClr val="dk1"/>
                          </a:solidFill>
                          <a:latin typeface="Century Gothic" panose="020B0502020202020204"/>
                        </a:defRPr>
                      </a:lvl7pPr>
                      <a:lvl8pPr marL="3200400" algn="r" defTabSz="914400" rtl="1" eaLnBrk="1" latinLnBrk="0" hangingPunct="1">
                        <a:defRPr sz="1800" kern="1200">
                          <a:solidFill>
                            <a:schemeClr val="dk1"/>
                          </a:solidFill>
                          <a:latin typeface="Century Gothic" panose="020B0502020202020204"/>
                        </a:defRPr>
                      </a:lvl8pPr>
                      <a:lvl9pPr marL="3657600" algn="r" defTabSz="914400" rtl="1" eaLnBrk="1" latinLnBrk="0" hangingPunct="1">
                        <a:defRPr sz="1800" kern="1200">
                          <a:solidFill>
                            <a:schemeClr val="dk1"/>
                          </a:solidFill>
                          <a:latin typeface="Century Gothic" panose="020B0502020202020204"/>
                        </a:defRPr>
                      </a:lvl9pPr>
                    </a:lstStyle>
                    <a:p>
                      <a:pPr rtl="1"/>
                      <a:endParaRPr lang="he-IL" sz="2800" dirty="0"/>
                    </a:p>
                  </a:txBody>
                  <a:tcPr/>
                </a:tc>
                <a:extLst>
                  <a:ext uri="{0D108BD9-81ED-4DB2-BD59-A6C34878D82A}">
                    <a16:rowId xmlns:a16="http://schemas.microsoft.com/office/drawing/2014/main" val="10004"/>
                  </a:ext>
                </a:extLst>
              </a:tr>
              <a:tr h="1523454">
                <a:tc>
                  <a:txBody>
                    <a:bodyPr/>
                    <a:lstStyle>
                      <a:lvl1pPr marL="0" algn="r" defTabSz="914400" rtl="1" eaLnBrk="1" latinLnBrk="0" hangingPunct="1">
                        <a:defRPr sz="1800" kern="1200">
                          <a:solidFill>
                            <a:schemeClr val="dk1"/>
                          </a:solidFill>
                          <a:latin typeface="Century Gothic" panose="020B0502020202020204"/>
                        </a:defRPr>
                      </a:lvl1pPr>
                      <a:lvl2pPr marL="457200" algn="r" defTabSz="914400" rtl="1" eaLnBrk="1" latinLnBrk="0" hangingPunct="1">
                        <a:defRPr sz="1800" kern="1200">
                          <a:solidFill>
                            <a:schemeClr val="dk1"/>
                          </a:solidFill>
                          <a:latin typeface="Century Gothic" panose="020B0502020202020204"/>
                        </a:defRPr>
                      </a:lvl2pPr>
                      <a:lvl3pPr marL="914400" algn="r" defTabSz="914400" rtl="1" eaLnBrk="1" latinLnBrk="0" hangingPunct="1">
                        <a:defRPr sz="1800" kern="1200">
                          <a:solidFill>
                            <a:schemeClr val="dk1"/>
                          </a:solidFill>
                          <a:latin typeface="Century Gothic" panose="020B0502020202020204"/>
                        </a:defRPr>
                      </a:lvl3pPr>
                      <a:lvl4pPr marL="1371600" algn="r" defTabSz="914400" rtl="1" eaLnBrk="1" latinLnBrk="0" hangingPunct="1">
                        <a:defRPr sz="1800" kern="1200">
                          <a:solidFill>
                            <a:schemeClr val="dk1"/>
                          </a:solidFill>
                          <a:latin typeface="Century Gothic" panose="020B0502020202020204"/>
                        </a:defRPr>
                      </a:lvl4pPr>
                      <a:lvl5pPr marL="1828800" algn="r" defTabSz="914400" rtl="1" eaLnBrk="1" latinLnBrk="0" hangingPunct="1">
                        <a:defRPr sz="1800" kern="1200">
                          <a:solidFill>
                            <a:schemeClr val="dk1"/>
                          </a:solidFill>
                          <a:latin typeface="Century Gothic" panose="020B0502020202020204"/>
                        </a:defRPr>
                      </a:lvl5pPr>
                      <a:lvl6pPr marL="2286000" algn="r" defTabSz="914400" rtl="1" eaLnBrk="1" latinLnBrk="0" hangingPunct="1">
                        <a:defRPr sz="1800" kern="1200">
                          <a:solidFill>
                            <a:schemeClr val="dk1"/>
                          </a:solidFill>
                          <a:latin typeface="Century Gothic" panose="020B0502020202020204"/>
                        </a:defRPr>
                      </a:lvl6pPr>
                      <a:lvl7pPr marL="2743200" algn="r" defTabSz="914400" rtl="1" eaLnBrk="1" latinLnBrk="0" hangingPunct="1">
                        <a:defRPr sz="1800" kern="1200">
                          <a:solidFill>
                            <a:schemeClr val="dk1"/>
                          </a:solidFill>
                          <a:latin typeface="Century Gothic" panose="020B0502020202020204"/>
                        </a:defRPr>
                      </a:lvl7pPr>
                      <a:lvl8pPr marL="3200400" algn="r" defTabSz="914400" rtl="1" eaLnBrk="1" latinLnBrk="0" hangingPunct="1">
                        <a:defRPr sz="1800" kern="1200">
                          <a:solidFill>
                            <a:schemeClr val="dk1"/>
                          </a:solidFill>
                          <a:latin typeface="Century Gothic" panose="020B0502020202020204"/>
                        </a:defRPr>
                      </a:lvl8pPr>
                      <a:lvl9pPr marL="3657600" algn="r" defTabSz="914400" rtl="1" eaLnBrk="1" latinLnBrk="0" hangingPunct="1">
                        <a:defRPr sz="1800" kern="1200">
                          <a:solidFill>
                            <a:schemeClr val="dk1"/>
                          </a:solidFill>
                          <a:latin typeface="Century Gothic" panose="020B0502020202020204"/>
                        </a:defRPr>
                      </a:lvl9pPr>
                    </a:lstStyle>
                    <a:p>
                      <a:pPr rtl="1"/>
                      <a:r>
                        <a:rPr lang="he-IL" sz="2800" dirty="0"/>
                        <a:t>קשיים עם השיטה</a:t>
                      </a:r>
                    </a:p>
                  </a:txBody>
                  <a:tcPr/>
                </a:tc>
                <a:tc>
                  <a:txBody>
                    <a:bodyPr/>
                    <a:lstStyle>
                      <a:lvl1pPr marL="0" algn="r" defTabSz="914400" rtl="1" eaLnBrk="1" latinLnBrk="0" hangingPunct="1">
                        <a:defRPr sz="1800" kern="1200">
                          <a:solidFill>
                            <a:schemeClr val="dk1"/>
                          </a:solidFill>
                          <a:latin typeface="Century Gothic" panose="020B0502020202020204"/>
                        </a:defRPr>
                      </a:lvl1pPr>
                      <a:lvl2pPr marL="457200" algn="r" defTabSz="914400" rtl="1" eaLnBrk="1" latinLnBrk="0" hangingPunct="1">
                        <a:defRPr sz="1800" kern="1200">
                          <a:solidFill>
                            <a:schemeClr val="dk1"/>
                          </a:solidFill>
                          <a:latin typeface="Century Gothic" panose="020B0502020202020204"/>
                        </a:defRPr>
                      </a:lvl2pPr>
                      <a:lvl3pPr marL="914400" algn="r" defTabSz="914400" rtl="1" eaLnBrk="1" latinLnBrk="0" hangingPunct="1">
                        <a:defRPr sz="1800" kern="1200">
                          <a:solidFill>
                            <a:schemeClr val="dk1"/>
                          </a:solidFill>
                          <a:latin typeface="Century Gothic" panose="020B0502020202020204"/>
                        </a:defRPr>
                      </a:lvl3pPr>
                      <a:lvl4pPr marL="1371600" algn="r" defTabSz="914400" rtl="1" eaLnBrk="1" latinLnBrk="0" hangingPunct="1">
                        <a:defRPr sz="1800" kern="1200">
                          <a:solidFill>
                            <a:schemeClr val="dk1"/>
                          </a:solidFill>
                          <a:latin typeface="Century Gothic" panose="020B0502020202020204"/>
                        </a:defRPr>
                      </a:lvl4pPr>
                      <a:lvl5pPr marL="1828800" algn="r" defTabSz="914400" rtl="1" eaLnBrk="1" latinLnBrk="0" hangingPunct="1">
                        <a:defRPr sz="1800" kern="1200">
                          <a:solidFill>
                            <a:schemeClr val="dk1"/>
                          </a:solidFill>
                          <a:latin typeface="Century Gothic" panose="020B0502020202020204"/>
                        </a:defRPr>
                      </a:lvl5pPr>
                      <a:lvl6pPr marL="2286000" algn="r" defTabSz="914400" rtl="1" eaLnBrk="1" latinLnBrk="0" hangingPunct="1">
                        <a:defRPr sz="1800" kern="1200">
                          <a:solidFill>
                            <a:schemeClr val="dk1"/>
                          </a:solidFill>
                          <a:latin typeface="Century Gothic" panose="020B0502020202020204"/>
                        </a:defRPr>
                      </a:lvl6pPr>
                      <a:lvl7pPr marL="2743200" algn="r" defTabSz="914400" rtl="1" eaLnBrk="1" latinLnBrk="0" hangingPunct="1">
                        <a:defRPr sz="1800" kern="1200">
                          <a:solidFill>
                            <a:schemeClr val="dk1"/>
                          </a:solidFill>
                          <a:latin typeface="Century Gothic" panose="020B0502020202020204"/>
                        </a:defRPr>
                      </a:lvl7pPr>
                      <a:lvl8pPr marL="3200400" algn="r" defTabSz="914400" rtl="1" eaLnBrk="1" latinLnBrk="0" hangingPunct="1">
                        <a:defRPr sz="1800" kern="1200">
                          <a:solidFill>
                            <a:schemeClr val="dk1"/>
                          </a:solidFill>
                          <a:latin typeface="Century Gothic" panose="020B0502020202020204"/>
                        </a:defRPr>
                      </a:lvl8pPr>
                      <a:lvl9pPr marL="3657600" algn="r" defTabSz="914400" rtl="1" eaLnBrk="1" latinLnBrk="0" hangingPunct="1">
                        <a:defRPr sz="1800" kern="1200">
                          <a:solidFill>
                            <a:schemeClr val="dk1"/>
                          </a:solidFill>
                          <a:latin typeface="Century Gothic" panose="020B0502020202020204"/>
                        </a:defRPr>
                      </a:lvl9pPr>
                    </a:lstStyle>
                    <a:p>
                      <a:pPr rtl="1"/>
                      <a:r>
                        <a:rPr lang="he-IL" sz="2800" dirty="0"/>
                        <a:t>ההיגיון מתנגד שהרי היה עבר, וכן קאנט וניטשה</a:t>
                      </a:r>
                      <a:r>
                        <a:rPr lang="he-IL" sz="2800" baseline="0" dirty="0"/>
                        <a:t> אומרים שאי אפשר לבטל את העבר אבל היהדות טוענת שאפשר</a:t>
                      </a:r>
                      <a:endParaRPr lang="he-IL" sz="2800" dirty="0"/>
                    </a:p>
                  </a:txBody>
                  <a:tcPr/>
                </a:tc>
                <a:tc>
                  <a:txBody>
                    <a:bodyPr/>
                    <a:lstStyle>
                      <a:lvl1pPr marL="0" algn="r" defTabSz="914400" rtl="1" eaLnBrk="1" latinLnBrk="0" hangingPunct="1">
                        <a:defRPr sz="1800" kern="1200">
                          <a:solidFill>
                            <a:schemeClr val="dk1"/>
                          </a:solidFill>
                          <a:latin typeface="Century Gothic" panose="020B0502020202020204"/>
                        </a:defRPr>
                      </a:lvl1pPr>
                      <a:lvl2pPr marL="457200" algn="r" defTabSz="914400" rtl="1" eaLnBrk="1" latinLnBrk="0" hangingPunct="1">
                        <a:defRPr sz="1800" kern="1200">
                          <a:solidFill>
                            <a:schemeClr val="dk1"/>
                          </a:solidFill>
                          <a:latin typeface="Century Gothic" panose="020B0502020202020204"/>
                        </a:defRPr>
                      </a:lvl2pPr>
                      <a:lvl3pPr marL="914400" algn="r" defTabSz="914400" rtl="1" eaLnBrk="1" latinLnBrk="0" hangingPunct="1">
                        <a:defRPr sz="1800" kern="1200">
                          <a:solidFill>
                            <a:schemeClr val="dk1"/>
                          </a:solidFill>
                          <a:latin typeface="Century Gothic" panose="020B0502020202020204"/>
                        </a:defRPr>
                      </a:lvl3pPr>
                      <a:lvl4pPr marL="1371600" algn="r" defTabSz="914400" rtl="1" eaLnBrk="1" latinLnBrk="0" hangingPunct="1">
                        <a:defRPr sz="1800" kern="1200">
                          <a:solidFill>
                            <a:schemeClr val="dk1"/>
                          </a:solidFill>
                          <a:latin typeface="Century Gothic" panose="020B0502020202020204"/>
                        </a:defRPr>
                      </a:lvl4pPr>
                      <a:lvl5pPr marL="1828800" algn="r" defTabSz="914400" rtl="1" eaLnBrk="1" latinLnBrk="0" hangingPunct="1">
                        <a:defRPr sz="1800" kern="1200">
                          <a:solidFill>
                            <a:schemeClr val="dk1"/>
                          </a:solidFill>
                          <a:latin typeface="Century Gothic" panose="020B0502020202020204"/>
                        </a:defRPr>
                      </a:lvl5pPr>
                      <a:lvl6pPr marL="2286000" algn="r" defTabSz="914400" rtl="1" eaLnBrk="1" latinLnBrk="0" hangingPunct="1">
                        <a:defRPr sz="1800" kern="1200">
                          <a:solidFill>
                            <a:schemeClr val="dk1"/>
                          </a:solidFill>
                          <a:latin typeface="Century Gothic" panose="020B0502020202020204"/>
                        </a:defRPr>
                      </a:lvl6pPr>
                      <a:lvl7pPr marL="2743200" algn="r" defTabSz="914400" rtl="1" eaLnBrk="1" latinLnBrk="0" hangingPunct="1">
                        <a:defRPr sz="1800" kern="1200">
                          <a:solidFill>
                            <a:schemeClr val="dk1"/>
                          </a:solidFill>
                          <a:latin typeface="Century Gothic" panose="020B0502020202020204"/>
                        </a:defRPr>
                      </a:lvl7pPr>
                      <a:lvl8pPr marL="3200400" algn="r" defTabSz="914400" rtl="1" eaLnBrk="1" latinLnBrk="0" hangingPunct="1">
                        <a:defRPr sz="1800" kern="1200">
                          <a:solidFill>
                            <a:schemeClr val="dk1"/>
                          </a:solidFill>
                          <a:latin typeface="Century Gothic" panose="020B0502020202020204"/>
                        </a:defRPr>
                      </a:lvl8pPr>
                      <a:lvl9pPr marL="3657600" algn="r" defTabSz="914400" rtl="1" eaLnBrk="1" latinLnBrk="0" hangingPunct="1">
                        <a:defRPr sz="1800" kern="1200">
                          <a:solidFill>
                            <a:schemeClr val="dk1"/>
                          </a:solidFill>
                          <a:latin typeface="Century Gothic" panose="020B0502020202020204"/>
                        </a:defRPr>
                      </a:lvl9pPr>
                    </a:lstStyle>
                    <a:p>
                      <a:pPr rtl="1"/>
                      <a:endParaRPr lang="he-IL" sz="28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813420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duotone>
              <a:schemeClr val="accent1">
                <a:shade val="45000"/>
                <a:satMod val="135000"/>
              </a:schemeClr>
              <a:prstClr val="white"/>
            </a:duotone>
          </a:blip>
          <a:srcRect l="304" r="-304" b="4562"/>
          <a:stretch/>
        </p:blipFill>
        <p:spPr>
          <a:xfrm>
            <a:off x="-177800" y="-101600"/>
            <a:ext cx="12547600" cy="6959600"/>
          </a:xfrm>
          <a:prstGeom prst="rect">
            <a:avLst/>
          </a:prstGeom>
        </p:spPr>
      </p:pic>
      <p:sp>
        <p:nvSpPr>
          <p:cNvPr id="3" name="מציין מיקום תוכן 2"/>
          <p:cNvSpPr>
            <a:spLocks noGrp="1"/>
          </p:cNvSpPr>
          <p:nvPr>
            <p:ph idx="1"/>
          </p:nvPr>
        </p:nvSpPr>
        <p:spPr>
          <a:xfrm>
            <a:off x="838200" y="365124"/>
            <a:ext cx="10807700" cy="5489575"/>
          </a:xfrm>
          <a:solidFill>
            <a:srgbClr val="CCCC00"/>
          </a:solidFill>
        </p:spPr>
        <p:txBody>
          <a:bodyPr>
            <a:noAutofit/>
          </a:bodyPr>
          <a:lstStyle/>
          <a:p>
            <a:pPr marL="0" indent="0" algn="ctr">
              <a:lnSpc>
                <a:spcPct val="150000"/>
              </a:lnSpc>
              <a:spcBef>
                <a:spcPts val="0"/>
              </a:spcBef>
              <a:buNone/>
            </a:pPr>
            <a:r>
              <a:rPr lang="he-IL" sz="6000" b="1" dirty="0">
                <a:cs typeface="+mj-cs"/>
              </a:rPr>
              <a:t>הרב </a:t>
            </a:r>
            <a:r>
              <a:rPr lang="he-IL" sz="6000" b="1" dirty="0" err="1">
                <a:cs typeface="+mj-cs"/>
              </a:rPr>
              <a:t>סולוביצ'יק</a:t>
            </a:r>
            <a:r>
              <a:rPr lang="he-IL" sz="6000" b="1" dirty="0">
                <a:cs typeface="+mj-cs"/>
              </a:rPr>
              <a:t> מציג את הדרך השנייה כדרך גבוהה יותר וטוען ש"רק ה' יכול להסביר את המסתורין הזה" שבקיומן של שני דרכים אלו לתשובה.</a:t>
            </a:r>
          </a:p>
        </p:txBody>
      </p:sp>
    </p:spTree>
    <p:extLst>
      <p:ext uri="{BB962C8B-B14F-4D97-AF65-F5344CB8AC3E}">
        <p14:creationId xmlns:p14="http://schemas.microsoft.com/office/powerpoint/2010/main" val="492454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מלבן 3"/>
          <p:cNvSpPr/>
          <p:nvPr/>
        </p:nvSpPr>
        <p:spPr>
          <a:xfrm>
            <a:off x="0" y="0"/>
            <a:ext cx="12192000" cy="7155805"/>
          </a:xfrm>
          <a:prstGeom prst="rect">
            <a:avLst/>
          </a:prstGeom>
          <a:solidFill>
            <a:schemeClr val="accent4">
              <a:lumMod val="60000"/>
              <a:lumOff val="40000"/>
            </a:schemeClr>
          </a:solidFill>
        </p:spPr>
        <p:txBody>
          <a:bodyPr wrap="square">
            <a:spAutoFit/>
          </a:bodyPr>
          <a:lstStyle/>
          <a:p>
            <a:pPr algn="ctr">
              <a:lnSpc>
                <a:spcPct val="150000"/>
              </a:lnSpc>
            </a:pPr>
            <a:r>
              <a:rPr lang="he-IL" sz="3200" b="1" dirty="0">
                <a:solidFill>
                  <a:srgbClr val="00B0F0"/>
                </a:solidFill>
              </a:rPr>
              <a:t>אֶת הַחֵטְא אֵין </a:t>
            </a:r>
            <a:r>
              <a:rPr lang="he-IL" sz="3200" b="1" dirty="0" err="1">
                <a:solidFill>
                  <a:srgbClr val="00B0F0"/>
                </a:solidFill>
              </a:rPr>
              <a:t>לִשְׁכֹּח</a:t>
            </a:r>
            <a:r>
              <a:rPr lang="he-IL" sz="3200" b="1" dirty="0">
                <a:solidFill>
                  <a:srgbClr val="00B0F0"/>
                </a:solidFill>
              </a:rPr>
              <a:t>ַ, אֵין לִמְחוֹת, אֵין לְהַשְׁלִיךְ לִמְצוּלוֹת-יָם. לְהֶפֶךְ, יֵשׁ לִזְכֹּר אוֹתוֹ. </a:t>
            </a:r>
            <a:r>
              <a:rPr lang="he-IL" sz="3200" b="1" dirty="0" err="1">
                <a:solidFill>
                  <a:srgbClr val="00B0F0"/>
                </a:solidFill>
              </a:rPr>
              <a:t>זִכְרוֹן</a:t>
            </a:r>
            <a:r>
              <a:rPr lang="he-IL" sz="3200" b="1" dirty="0">
                <a:solidFill>
                  <a:srgbClr val="00B0F0"/>
                </a:solidFill>
              </a:rPr>
              <a:t> הַחֵטְא הוּא שֶׁיֵּשׁ בּוֹ כְּדֵי </a:t>
            </a:r>
            <a:r>
              <a:rPr lang="he-IL" sz="3200" b="1" dirty="0" err="1">
                <a:solidFill>
                  <a:srgbClr val="00B0F0"/>
                </a:solidFill>
              </a:rPr>
              <a:t>לַחֲשׂף</a:t>
            </a:r>
            <a:r>
              <a:rPr lang="he-IL" sz="3200" b="1" dirty="0">
                <a:solidFill>
                  <a:srgbClr val="00B0F0"/>
                </a:solidFill>
              </a:rPr>
              <a:t> בְּנַפְשׁוֹ שֶׁל הַשָּׁב נְכוֹנוּת לְמַעֲשִׂים גְּדוֹלִים יוֹתֵר, עַזִּים יוֹתֵר. הָאֶנֶרְגְּיָה שֶׁל הַחֵטְא מוֹשֶׁכֶת, כַּבְיָכוֹל, כְּלַפֵּי מַעְל</a:t>
            </a:r>
            <a:r>
              <a:rPr lang="he-IL" sz="3200" dirty="0">
                <a:solidFill>
                  <a:srgbClr val="00B0F0"/>
                </a:solidFill>
              </a:rPr>
              <a:t>ָה.</a:t>
            </a:r>
          </a:p>
          <a:p>
            <a:pPr algn="ctr">
              <a:lnSpc>
                <a:spcPct val="150000"/>
              </a:lnSpc>
            </a:pPr>
            <a:endParaRPr lang="he-IL" sz="1100" dirty="0"/>
          </a:p>
          <a:p>
            <a:pPr algn="ctr">
              <a:lnSpc>
                <a:spcPct val="150000"/>
              </a:lnSpc>
            </a:pPr>
            <a:r>
              <a:rPr lang="he-IL" sz="3200" dirty="0">
                <a:solidFill>
                  <a:srgbClr val="00B0F0"/>
                </a:solidFill>
              </a:rPr>
              <a:t>רֵישׁ לָקִישׁ </a:t>
            </a:r>
            <a:r>
              <a:rPr lang="he-IL" sz="3200" dirty="0"/>
              <a:t>הוּא אֶחָד מִבַּעֲלֵי-הַתְּשׁוּבָה הַמְפֻרְסָמִים. רַבֵּנוּ תָּם בְּתוֹסָפוֹת (ת"ב בָּבָא מְצִיעָא פ"ד, ע"א) אוֹמֵר כִּי קֹדֶם שֶׁנַּעֲשָׂה לִיסְטִים הָיָה תַּלְמִיד-חָכָם, אַחַר-כָּךְ נִתְפַּס </a:t>
            </a:r>
            <a:r>
              <a:rPr lang="he-IL" sz="3200" dirty="0" err="1"/>
              <a:t>לְלִיסְטִיּוּת</a:t>
            </a:r>
            <a:r>
              <a:rPr lang="he-IL" sz="3200" dirty="0"/>
              <a:t> עַד שֶׁרַבִּי יוֹחָנָן הֱבִיאוֹ חֲזָרָה. וְאוֹמְרִים בַּעֲלֵי הַתּוֹסָפוֹת שֶׁאַחַר-כָּךְ הָיָה גָּדוֹל יוֹתֵר מֵאֲשֶׁר קֹדֶם. הַכֵּיצַד? הֲרֵי בַּזְּמַן שֶׁעָסַק בְּלִיסְטִיּוּת </a:t>
            </a:r>
            <a:r>
              <a:rPr lang="he-IL" sz="3200" dirty="0" err="1"/>
              <a:t>בְּוַדַּאי</a:t>
            </a:r>
            <a:r>
              <a:rPr lang="he-IL" sz="3200" dirty="0"/>
              <a:t> שֶׁלֹּא הָלַךְ לִלְמֹד תּוֹרָה. מָה אֵפוֹא עָשָׂה אוֹתוֹ עַתָּה יוֹתֵר גָּדוֹל מִמַּה שֶׁהָיָה קֹדֶם? </a:t>
            </a:r>
            <a:r>
              <a:rPr lang="he-IL" sz="3200" b="1" dirty="0">
                <a:solidFill>
                  <a:srgbClr val="00B0F0"/>
                </a:solidFill>
              </a:rPr>
              <a:t>הַחֵטְא!</a:t>
            </a:r>
          </a:p>
        </p:txBody>
      </p:sp>
    </p:spTree>
    <p:extLst>
      <p:ext uri="{BB962C8B-B14F-4D97-AF65-F5344CB8AC3E}">
        <p14:creationId xmlns:p14="http://schemas.microsoft.com/office/powerpoint/2010/main" val="604525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1" y="0"/>
            <a:ext cx="12192000" cy="7140416"/>
          </a:xfrm>
          <a:prstGeom prst="rect">
            <a:avLst/>
          </a:prstGeom>
          <a:solidFill>
            <a:schemeClr val="accent6">
              <a:lumMod val="40000"/>
              <a:lumOff val="60000"/>
            </a:schemeClr>
          </a:solidFill>
        </p:spPr>
        <p:txBody>
          <a:bodyPr wrap="square">
            <a:spAutoFit/>
          </a:bodyPr>
          <a:lstStyle/>
          <a:p>
            <a:r>
              <a:rPr lang="he-IL" sz="3200" dirty="0"/>
              <a:t>	באופן זה, ניתן להבין את </a:t>
            </a:r>
            <a:r>
              <a:rPr lang="he-IL" sz="3200" dirty="0" err="1"/>
              <a:t>אימרתיו</a:t>
            </a:r>
            <a:r>
              <a:rPr lang="he-IL" sz="3200" dirty="0"/>
              <a:t> של ריש לקיש בנוגע לתשובה על זדונות:</a:t>
            </a:r>
          </a:p>
          <a:p>
            <a:endParaRPr lang="he-IL" sz="3200" dirty="0"/>
          </a:p>
          <a:p>
            <a:pPr algn="ctr"/>
            <a:r>
              <a:rPr lang="he-IL" sz="3200" b="1" dirty="0">
                <a:solidFill>
                  <a:srgbClr val="FF0000"/>
                </a:solidFill>
              </a:rPr>
              <a:t>"גדולה תשובה שזדונות נעשות לו כשגגות" </a:t>
            </a:r>
          </a:p>
          <a:p>
            <a:pPr algn="ctr"/>
            <a:r>
              <a:rPr lang="he-IL" sz="3200" dirty="0">
                <a:solidFill>
                  <a:srgbClr val="00B0F0"/>
                </a:solidFill>
              </a:rPr>
              <a:t> כאן מדובר על תשובה באופן הראשון, של ביעור הרע.</a:t>
            </a:r>
          </a:p>
          <a:p>
            <a:pPr algn="ctr"/>
            <a:endParaRPr lang="he-IL" sz="1400" dirty="0"/>
          </a:p>
          <a:p>
            <a:r>
              <a:rPr lang="he-IL" sz="3200" b="1" dirty="0"/>
              <a:t>באופן זה, אין צמיחה חדשה אלא רק מחיקת העבר. זוהי תשובה מיראה.</a:t>
            </a:r>
          </a:p>
          <a:p>
            <a:endParaRPr lang="he-IL" sz="3200" dirty="0"/>
          </a:p>
          <a:p>
            <a:pPr algn="ctr"/>
            <a:r>
              <a:rPr lang="he-IL" sz="3200" b="1" dirty="0">
                <a:solidFill>
                  <a:srgbClr val="FF0000"/>
                </a:solidFill>
              </a:rPr>
              <a:t>"גדולה תשובה שזדונות נעשות לו כזכויות"</a:t>
            </a:r>
            <a:r>
              <a:rPr lang="he-IL" sz="3200" dirty="0">
                <a:solidFill>
                  <a:srgbClr val="FF0000"/>
                </a:solidFill>
              </a:rPr>
              <a:t> </a:t>
            </a:r>
          </a:p>
          <a:p>
            <a:pPr algn="ctr"/>
            <a:r>
              <a:rPr lang="he-IL" sz="3200" dirty="0">
                <a:solidFill>
                  <a:srgbClr val="00B0F0"/>
                </a:solidFill>
              </a:rPr>
              <a:t> כאן מדובר על תשובה באופן השני, של העלאת הרע. </a:t>
            </a:r>
          </a:p>
          <a:p>
            <a:endParaRPr lang="he-IL" sz="1600" dirty="0"/>
          </a:p>
          <a:p>
            <a:pPr algn="ctr"/>
            <a:r>
              <a:rPr lang="he-IL" sz="3200" b="1" dirty="0"/>
              <a:t>באופן זה, האדם מקיים תורה ומצוות יותר בעוז ובעוצמה, מאשר קודם לכן.</a:t>
            </a:r>
          </a:p>
          <a:p>
            <a:pPr algn="ctr"/>
            <a:r>
              <a:rPr lang="he-IL" sz="3200" b="1" dirty="0"/>
              <a:t>זוהי תשובה מאהבה, שבה התשובה מקבלת את העוצמה והאנרגיה ששימשו לחטא בעבר.</a:t>
            </a:r>
          </a:p>
          <a:p>
            <a:pPr algn="ctr"/>
            <a:endParaRPr lang="he-IL" sz="3200" b="1" dirty="0"/>
          </a:p>
        </p:txBody>
      </p:sp>
    </p:spTree>
    <p:extLst>
      <p:ext uri="{BB962C8B-B14F-4D97-AF65-F5344CB8AC3E}">
        <p14:creationId xmlns:p14="http://schemas.microsoft.com/office/powerpoint/2010/main" val="2005214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duotone>
              <a:schemeClr val="accent1">
                <a:shade val="45000"/>
                <a:satMod val="135000"/>
              </a:schemeClr>
              <a:prstClr val="white"/>
            </a:duotone>
          </a:blip>
          <a:srcRect l="304" r="-304" b="4562"/>
          <a:stretch/>
        </p:blipFill>
        <p:spPr>
          <a:xfrm>
            <a:off x="-273050" y="-101600"/>
            <a:ext cx="12547600" cy="6959600"/>
          </a:xfrm>
          <a:prstGeom prst="rect">
            <a:avLst/>
          </a:prstGeom>
        </p:spPr>
      </p:pic>
      <p:sp>
        <p:nvSpPr>
          <p:cNvPr id="3" name="מציין מיקום תוכן 2"/>
          <p:cNvSpPr>
            <a:spLocks noGrp="1"/>
          </p:cNvSpPr>
          <p:nvPr>
            <p:ph idx="1"/>
          </p:nvPr>
        </p:nvSpPr>
        <p:spPr>
          <a:xfrm>
            <a:off x="101600" y="174625"/>
            <a:ext cx="11798300" cy="4351338"/>
          </a:xfrm>
        </p:spPr>
        <p:txBody>
          <a:bodyPr>
            <a:noAutofit/>
          </a:bodyPr>
          <a:lstStyle/>
          <a:p>
            <a:pPr marL="0" indent="0" algn="ctr">
              <a:lnSpc>
                <a:spcPct val="150000"/>
              </a:lnSpc>
              <a:spcBef>
                <a:spcPts val="0"/>
              </a:spcBef>
              <a:buNone/>
            </a:pPr>
            <a:r>
              <a:rPr lang="he-IL" sz="3600" b="1" dirty="0"/>
              <a:t>אחת התחושות העיקריות בעולמו הנפשי של המאמין, המתמודד עם יצר הרע ונאבק במשבר, היא תחושת חוסר אונים ותסכול נוכח כישלון. תחושת הייאוש עלולה להוביל לאי-רצון ולהיעדר מוטיבציה לנסות לצאת מתוך המשבר. </a:t>
            </a:r>
            <a:r>
              <a:rPr lang="he-IL" sz="3600" b="1" dirty="0">
                <a:solidFill>
                  <a:srgbClr val="C00000"/>
                </a:solidFill>
              </a:rPr>
              <a:t>בספרו של רבי נחמן מברסלב ליקוטי </a:t>
            </a:r>
            <a:r>
              <a:rPr lang="he-IL" sz="3600" b="1" dirty="0" err="1">
                <a:solidFill>
                  <a:srgbClr val="C00000"/>
                </a:solidFill>
              </a:rPr>
              <a:t>מוהר"ן</a:t>
            </a:r>
            <a:r>
              <a:rPr lang="he-IL" sz="3600" b="1" dirty="0">
                <a:solidFill>
                  <a:srgbClr val="C00000"/>
                </a:solidFill>
              </a:rPr>
              <a:t> </a:t>
            </a:r>
            <a:r>
              <a:rPr lang="he-IL" sz="3600" b="1" dirty="0"/>
              <a:t>מוצעת דרך אלטרנטיבית ליציאה ממשבר. עיקר ההצעה מכוון </a:t>
            </a:r>
            <a:r>
              <a:rPr lang="he-IL" sz="3600" b="1" dirty="0">
                <a:solidFill>
                  <a:srgbClr val="C00000"/>
                </a:solidFill>
              </a:rPr>
              <a:t>לראיית החיוב בנפש האדם ולתשומת הלב ליסודות החיוביים הנמצאים בנפש האדם</a:t>
            </a:r>
            <a:r>
              <a:rPr lang="he-IL" sz="3600" b="1" dirty="0"/>
              <a:t>. </a:t>
            </a:r>
          </a:p>
        </p:txBody>
      </p:sp>
    </p:spTree>
    <p:extLst>
      <p:ext uri="{BB962C8B-B14F-4D97-AF65-F5344CB8AC3E}">
        <p14:creationId xmlns:p14="http://schemas.microsoft.com/office/powerpoint/2010/main" val="1394637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3">
            <a:duotone>
              <a:schemeClr val="accent6">
                <a:shade val="45000"/>
                <a:satMod val="135000"/>
              </a:schemeClr>
              <a:prstClr val="white"/>
            </a:duotone>
          </a:blip>
          <a:srcRect l="304" r="-304" b="4562"/>
          <a:stretch/>
        </p:blipFill>
        <p:spPr>
          <a:xfrm>
            <a:off x="0" y="-142932"/>
            <a:ext cx="12547600" cy="6959600"/>
          </a:xfrm>
          <a:prstGeom prst="rect">
            <a:avLst/>
          </a:prstGeom>
        </p:spPr>
      </p:pic>
      <p:sp>
        <p:nvSpPr>
          <p:cNvPr id="2" name="כותרת 1"/>
          <p:cNvSpPr>
            <a:spLocks noGrp="1"/>
          </p:cNvSpPr>
          <p:nvPr>
            <p:ph type="title"/>
          </p:nvPr>
        </p:nvSpPr>
        <p:spPr>
          <a:xfrm>
            <a:off x="1238250" y="73819"/>
            <a:ext cx="9690100" cy="954088"/>
          </a:xfrm>
          <a:solidFill>
            <a:srgbClr val="FFFF00"/>
          </a:solidFill>
        </p:spPr>
        <p:txBody>
          <a:bodyPr/>
          <a:lstStyle/>
          <a:p>
            <a:r>
              <a:rPr lang="he-IL" b="1" dirty="0"/>
              <a:t>רבי נחמן מברסלב, ליקוטי </a:t>
            </a:r>
            <a:r>
              <a:rPr lang="he-IL" b="1" dirty="0" err="1"/>
              <a:t>מוהר"ן</a:t>
            </a:r>
            <a:r>
              <a:rPr lang="he-IL" b="1" dirty="0"/>
              <a:t>, סימן רפ"ב</a:t>
            </a:r>
          </a:p>
        </p:txBody>
      </p:sp>
      <p:sp>
        <p:nvSpPr>
          <p:cNvPr id="3" name="מציין מיקום תוכן 2"/>
          <p:cNvSpPr>
            <a:spLocks noGrp="1"/>
          </p:cNvSpPr>
          <p:nvPr>
            <p:ph idx="1"/>
          </p:nvPr>
        </p:nvSpPr>
        <p:spPr>
          <a:xfrm>
            <a:off x="415636" y="1184565"/>
            <a:ext cx="11776364" cy="688975"/>
          </a:xfrm>
          <a:solidFill>
            <a:schemeClr val="accent2">
              <a:lumMod val="60000"/>
              <a:lumOff val="40000"/>
            </a:schemeClr>
          </a:solidFill>
        </p:spPr>
        <p:txBody>
          <a:bodyPr>
            <a:noAutofit/>
          </a:bodyPr>
          <a:lstStyle/>
          <a:p>
            <a:pPr marL="0" indent="0">
              <a:buNone/>
            </a:pPr>
            <a:r>
              <a:rPr lang="he-IL" sz="3200" b="1" dirty="0"/>
              <a:t>צריך האדם לחפש ולמצוא באישיותו את נקודת הטוב גם בשעת משבר.</a:t>
            </a:r>
          </a:p>
        </p:txBody>
      </p:sp>
      <p:sp>
        <p:nvSpPr>
          <p:cNvPr id="5" name="מלבן 4"/>
          <p:cNvSpPr/>
          <p:nvPr/>
        </p:nvSpPr>
        <p:spPr>
          <a:xfrm>
            <a:off x="5826557" y="1885029"/>
            <a:ext cx="6553200" cy="4524315"/>
          </a:xfrm>
          <a:prstGeom prst="rect">
            <a:avLst/>
          </a:prstGeom>
          <a:solidFill>
            <a:schemeClr val="accent2"/>
          </a:solidFill>
        </p:spPr>
        <p:txBody>
          <a:bodyPr wrap="square">
            <a:spAutoFit/>
          </a:bodyPr>
          <a:lstStyle/>
          <a:p>
            <a:pPr>
              <a:lnSpc>
                <a:spcPct val="150000"/>
              </a:lnSpc>
            </a:pPr>
            <a:r>
              <a:rPr lang="he-IL" sz="2400" b="1" dirty="0"/>
              <a:t>כֵּן צָרִיךְ הָאָדָם </a:t>
            </a:r>
            <a:r>
              <a:rPr lang="he-IL" sz="2400" b="1" dirty="0" err="1"/>
              <a:t>לִמְצֹא</a:t>
            </a:r>
            <a:r>
              <a:rPr lang="he-IL" sz="2400" b="1" dirty="0"/>
              <a:t> גַּם בְּעַצְמוֹ, כִּי זֶה יָדוּעַ שֶׁצָּרִיךְ הָאָדָם לִזָּהֵר מְאֹד לִהְיוֹת בְּשִׂמְחָה תָּמִיד וּלְהַרְחִיק הָעַצְבוּת מְאֹד </a:t>
            </a:r>
            <a:r>
              <a:rPr lang="he-IL" sz="2400" b="1" dirty="0" err="1"/>
              <a:t>מְאֹד</a:t>
            </a:r>
            <a:r>
              <a:rPr lang="he-IL" sz="2400" b="1" dirty="0"/>
              <a:t>. </a:t>
            </a:r>
            <a:r>
              <a:rPr lang="he-IL" sz="2400" b="1" dirty="0" err="1"/>
              <a:t>וַאֲפִלּו</a:t>
            </a:r>
            <a:r>
              <a:rPr lang="he-IL" sz="2400" b="1" dirty="0"/>
              <a:t>ּ כְּשֶׁמַּתְחִיל לְהִסְתַּכֵּל בְּעַצְמוֹ וְרוֹאֶה שֶׁאֵין בּוֹ שׁוּם טוֹב, וְהוּא מָלֵא חֲטָאִים, וְרוֹצֶה הַבַּעַל דָּבָר לְהַפִּילוֹ עַל-יְדֵי זֶה בְּעַצְבוּת וּמָרָה שְׁחוֹרָה, חָס וְשָׁלוֹם, אַף-עַל-פִּי-כֵן אָסוּר לוֹ </a:t>
            </a:r>
            <a:r>
              <a:rPr lang="he-IL" sz="2400" b="1" dirty="0" err="1"/>
              <a:t>לִפֹּל</a:t>
            </a:r>
            <a:r>
              <a:rPr lang="he-IL" sz="2400" b="1" dirty="0"/>
              <a:t> מִזֶּה, רַק צָרִיךְ לְחַפֵּשׂ </a:t>
            </a:r>
            <a:r>
              <a:rPr lang="he-IL" sz="2400" b="1" dirty="0" err="1"/>
              <a:t>וְלִמְצֹא</a:t>
            </a:r>
            <a:r>
              <a:rPr lang="he-IL" sz="2400" b="1" dirty="0"/>
              <a:t> בְּעַצְמוֹ אֵיזֶה מְעַט טוֹב, כִּי אֵיךְ אֶפְשָׁר שֶׁלֹּא עָשָׂה מִיָּמָיו אֵיזֶה מִצְוָה אוֹ דָּבָר טוֹב, </a:t>
            </a:r>
          </a:p>
        </p:txBody>
      </p:sp>
      <p:sp>
        <p:nvSpPr>
          <p:cNvPr id="6" name="מלבן מעוגל 5"/>
          <p:cNvSpPr/>
          <p:nvPr/>
        </p:nvSpPr>
        <p:spPr>
          <a:xfrm>
            <a:off x="291746" y="2314072"/>
            <a:ext cx="5243066" cy="33526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מלבן 6"/>
          <p:cNvSpPr/>
          <p:nvPr/>
        </p:nvSpPr>
        <p:spPr>
          <a:xfrm>
            <a:off x="872860" y="2559257"/>
            <a:ext cx="4080838" cy="2862322"/>
          </a:xfrm>
          <a:prstGeom prst="rect">
            <a:avLst/>
          </a:prstGeom>
          <a:noFill/>
        </p:spPr>
        <p:txBody>
          <a:bodyPr wrap="square" lIns="91440" tIns="45720" rIns="91440" bIns="45720">
            <a:spAutoFit/>
          </a:bodyPr>
          <a:lstStyle/>
          <a:p>
            <a:pPr algn="ctr"/>
            <a:r>
              <a:rPr lang="he-IL" sz="3600" b="1" cap="none" spc="0" dirty="0">
                <a:ln w="0"/>
                <a:solidFill>
                  <a:schemeClr val="tx1"/>
                </a:solidFill>
              </a:rPr>
              <a:t>ראיית החיוב באישיות האדם</a:t>
            </a:r>
          </a:p>
          <a:p>
            <a:pPr algn="ctr"/>
            <a:r>
              <a:rPr lang="he-IL" sz="3600" b="1" dirty="0">
                <a:ln w="0"/>
              </a:rPr>
              <a:t>למרות שרואה את השלילי</a:t>
            </a:r>
            <a:r>
              <a:rPr lang="he-IL" sz="3600" b="1" cap="none" spc="0" dirty="0">
                <a:ln w="0"/>
                <a:solidFill>
                  <a:schemeClr val="tx1"/>
                </a:solidFill>
              </a:rPr>
              <a:t> </a:t>
            </a:r>
          </a:p>
          <a:p>
            <a:pPr algn="ctr"/>
            <a:r>
              <a:rPr lang="he-IL" sz="3600" b="1" cap="none" spc="0" dirty="0">
                <a:ln w="0"/>
                <a:solidFill>
                  <a:schemeClr val="tx1"/>
                </a:solidFill>
              </a:rPr>
              <a:t>רב יותר מהחיובי </a:t>
            </a:r>
          </a:p>
        </p:txBody>
      </p:sp>
    </p:spTree>
    <p:extLst>
      <p:ext uri="{BB962C8B-B14F-4D97-AF65-F5344CB8AC3E}">
        <p14:creationId xmlns:p14="http://schemas.microsoft.com/office/powerpoint/2010/main" val="19670874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3">
            <a:duotone>
              <a:schemeClr val="accent1">
                <a:shade val="45000"/>
                <a:satMod val="135000"/>
              </a:schemeClr>
              <a:prstClr val="white"/>
            </a:duotone>
          </a:blip>
          <a:srcRect l="304" r="-304" b="4562"/>
          <a:stretch/>
        </p:blipFill>
        <p:spPr>
          <a:xfrm>
            <a:off x="-190500" y="-61912"/>
            <a:ext cx="12547600" cy="6959600"/>
          </a:xfrm>
          <a:prstGeom prst="rect">
            <a:avLst/>
          </a:prstGeom>
        </p:spPr>
      </p:pic>
      <p:sp>
        <p:nvSpPr>
          <p:cNvPr id="5" name="מלבן 4"/>
          <p:cNvSpPr/>
          <p:nvPr/>
        </p:nvSpPr>
        <p:spPr>
          <a:xfrm>
            <a:off x="168794" y="192718"/>
            <a:ext cx="11829011" cy="3970318"/>
          </a:xfrm>
          <a:prstGeom prst="rect">
            <a:avLst/>
          </a:prstGeom>
          <a:solidFill>
            <a:srgbClr val="CCCC00"/>
          </a:solidFill>
        </p:spPr>
        <p:txBody>
          <a:bodyPr wrap="square">
            <a:spAutoFit/>
          </a:bodyPr>
          <a:lstStyle/>
          <a:p>
            <a:pPr>
              <a:lnSpc>
                <a:spcPct val="150000"/>
              </a:lnSpc>
            </a:pPr>
            <a:r>
              <a:rPr lang="he-IL" sz="2800" b="1" dirty="0"/>
              <a:t>וְאַף כְּשֶׁמַּתְחִיל לְהִסְתַּכֵּל בְּאוֹתוֹ הַדָּבָר הַטּוֹב, הוּא רוֹאֶה שֶׁהוּא גַּם כֵּן מָלֵא פְּצָעִים וְאֵין בּוֹ מְתֹם, הַיְנוּ שֶׁרוֹאֶה שֶׁגַּם </a:t>
            </a:r>
            <a:r>
              <a:rPr lang="he-IL" sz="2800" b="1" dirty="0" err="1"/>
              <a:t>הַמִּצְוָה</a:t>
            </a:r>
            <a:r>
              <a:rPr lang="he-IL" sz="2800" b="1" dirty="0"/>
              <a:t> וְהַדָּבָר שֶׁבִּקְדֻשָּׁה שֶׁזָּכָה לַעֲשׂוֹת, הוּא גַּם כֵּן מָלֵא פְּנִיּוֹת וּמַחֲשָׁבוֹת זָרוֹת וּפְגָמִים הַרְבֵּה, עִם כָּל זֶה אֵיךְ אֶפְשָׁר שֶׁלֹּא יִהְיֶה בְּאוֹתָהּ מִצְוָה וְהַדָּבָר שֶׁבִּקְדֻשָּׁה אֵיזֶה מְעַט טוֹב, כִּי עַל כָּל פָּנִים אֵיךְ שֶׁהוּא, עַל כָּל פָּנִים הָיָה אֵיזֶה נְקֻדָּה טוֹבָה </a:t>
            </a:r>
            <a:r>
              <a:rPr lang="he-IL" sz="2800" b="1" dirty="0" err="1"/>
              <a:t>בְּהַמִּצְוָה</a:t>
            </a:r>
            <a:r>
              <a:rPr lang="he-IL" sz="2800" b="1" dirty="0"/>
              <a:t> וְהַדָּבָר טוֹב שֶׁעָשָׂה, כִּי צָרִיךְ הָאָדָם לְחַפֵּשׂ וּלְבַקֵּשׁ </a:t>
            </a:r>
            <a:r>
              <a:rPr lang="he-IL" sz="2800" b="1" dirty="0" err="1"/>
              <a:t>לִמְצֹא</a:t>
            </a:r>
            <a:r>
              <a:rPr lang="he-IL" sz="2800" b="1" dirty="0"/>
              <a:t> בְּעַצְמוֹ אֵיזֶה מְעַט טוֹב כְּדֵי לְהַחֲיוֹת אֶת עַצְמוֹ וְלָבוֹא לִידֵי שִׂמְחָה כנ"ל.</a:t>
            </a:r>
          </a:p>
        </p:txBody>
      </p:sp>
      <p:sp>
        <p:nvSpPr>
          <p:cNvPr id="2" name="מלבן 1"/>
          <p:cNvSpPr/>
          <p:nvPr/>
        </p:nvSpPr>
        <p:spPr>
          <a:xfrm>
            <a:off x="281824" y="4491590"/>
            <a:ext cx="11602950" cy="1928553"/>
          </a:xfrm>
          <a:prstGeom prst="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he-IL" sz="2800" b="1" dirty="0"/>
              <a:t>אדם צריך להרחיק עצמו מעצבות, ולהיות בשמחה, וכאשר האדם מסתכל על עצמו ורואה שהוא מלא   </a:t>
            </a:r>
          </a:p>
          <a:p>
            <a:pPr algn="ctr"/>
            <a:r>
              <a:rPr lang="he-IL" sz="2800" b="1" dirty="0"/>
              <a:t>    בחטאים ועוונות, ויצר הרע מנסה להפילו בייאוש- צריך האדם לחפש בעצמו דברים טובים, ולשמוח בהם.</a:t>
            </a:r>
          </a:p>
        </p:txBody>
      </p:sp>
    </p:spTree>
    <p:extLst>
      <p:ext uri="{BB962C8B-B14F-4D97-AF65-F5344CB8AC3E}">
        <p14:creationId xmlns:p14="http://schemas.microsoft.com/office/powerpoint/2010/main" val="3520160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p:cNvPicPr>
            <a:picLocks noChangeAspect="1"/>
          </p:cNvPicPr>
          <p:nvPr/>
        </p:nvPicPr>
        <p:blipFill rotWithShape="1">
          <a:blip r:embed="rId2">
            <a:duotone>
              <a:schemeClr val="accent6">
                <a:shade val="45000"/>
                <a:satMod val="135000"/>
              </a:schemeClr>
              <a:prstClr val="white"/>
            </a:duotone>
          </a:blip>
          <a:srcRect l="304" r="-304" b="4562"/>
          <a:stretch/>
        </p:blipFill>
        <p:spPr>
          <a:xfrm>
            <a:off x="0" y="-82839"/>
            <a:ext cx="12547600" cy="6959600"/>
          </a:xfrm>
          <a:prstGeom prst="rect">
            <a:avLst/>
          </a:prstGeom>
        </p:spPr>
      </p:pic>
      <p:sp>
        <p:nvSpPr>
          <p:cNvPr id="4" name="הסבר ענן 3"/>
          <p:cNvSpPr/>
          <p:nvPr/>
        </p:nvSpPr>
        <p:spPr>
          <a:xfrm>
            <a:off x="886691" y="318608"/>
            <a:ext cx="11305309" cy="507076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לבן 5"/>
          <p:cNvSpPr/>
          <p:nvPr/>
        </p:nvSpPr>
        <p:spPr>
          <a:xfrm>
            <a:off x="2369127" y="1228866"/>
            <a:ext cx="8818508" cy="2862322"/>
          </a:xfrm>
          <a:prstGeom prst="rect">
            <a:avLst/>
          </a:prstGeom>
          <a:noFill/>
        </p:spPr>
        <p:txBody>
          <a:bodyPr wrap="square" lIns="91440" tIns="45720" rIns="91440" bIns="45720">
            <a:spAutoFit/>
          </a:bodyPr>
          <a:lstStyle/>
          <a:p>
            <a:pPr algn="ctr"/>
            <a:r>
              <a:rPr lang="he-IL" sz="6000" b="1" dirty="0">
                <a:ln w="0"/>
              </a:rPr>
              <a:t>מדוע לפי רבי נחמן מברסלב חשוב שאדם יתבונן על הנקודות הטובות?</a:t>
            </a:r>
            <a:endParaRPr lang="he-IL" sz="6000" b="1" cap="none" spc="0" dirty="0">
              <a:ln w="0"/>
              <a:solidFill>
                <a:schemeClr val="tx1"/>
              </a:solidFill>
            </a:endParaRPr>
          </a:p>
        </p:txBody>
      </p:sp>
    </p:spTree>
    <p:extLst>
      <p:ext uri="{BB962C8B-B14F-4D97-AF65-F5344CB8AC3E}">
        <p14:creationId xmlns:p14="http://schemas.microsoft.com/office/powerpoint/2010/main" val="41932436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3">
            <a:duotone>
              <a:schemeClr val="accent6">
                <a:shade val="45000"/>
                <a:satMod val="135000"/>
              </a:schemeClr>
              <a:prstClr val="white"/>
            </a:duotone>
          </a:blip>
          <a:srcRect l="304" r="-304" b="4562"/>
          <a:stretch/>
        </p:blipFill>
        <p:spPr>
          <a:xfrm>
            <a:off x="-182457" y="-61912"/>
            <a:ext cx="12547600" cy="6959600"/>
          </a:xfrm>
          <a:prstGeom prst="rect">
            <a:avLst/>
          </a:prstGeom>
        </p:spPr>
      </p:pic>
      <p:sp>
        <p:nvSpPr>
          <p:cNvPr id="5" name="מלבן 4"/>
          <p:cNvSpPr/>
          <p:nvPr/>
        </p:nvSpPr>
        <p:spPr>
          <a:xfrm>
            <a:off x="4922482" y="179982"/>
            <a:ext cx="7073900" cy="6475812"/>
          </a:xfrm>
          <a:prstGeom prst="rect">
            <a:avLst/>
          </a:prstGeom>
          <a:solidFill>
            <a:srgbClr val="FFC000"/>
          </a:solidFill>
        </p:spPr>
        <p:txBody>
          <a:bodyPr wrap="square">
            <a:spAutoFit/>
          </a:bodyPr>
          <a:lstStyle/>
          <a:p>
            <a:pPr algn="ctr">
              <a:lnSpc>
                <a:spcPct val="150000"/>
              </a:lnSpc>
            </a:pPr>
            <a:r>
              <a:rPr lang="he-IL" sz="2800" b="1" dirty="0"/>
              <a:t>וְעַל-יְדֵי זֶה שֶׁמְּחַפֵּשׂ וּמוֹצֵא בְּעַצְמוֹ עֲדַיִן מְעַט טוֹב, עַל-יְדֵי זֶה הוּא יוֹצֵא בֶּאֱמֶת מִכַּף חוֹבָה לְכַף זְכוּת וְיוּכַל לָשׁוּב בִּתְשׁוּבָה, בִּבְחִינוֹת "וְעוֹד מְעַט וְאֵין רָשָׁע וְהִתְבּוֹנַנְתָּ עַל מְקוֹמוֹ וְאֵינֶנּוּ" כנ"ל…</a:t>
            </a:r>
          </a:p>
          <a:p>
            <a:pPr algn="ctr">
              <a:lnSpc>
                <a:spcPct val="150000"/>
              </a:lnSpc>
            </a:pPr>
            <a:r>
              <a:rPr lang="he-IL" sz="2800" b="1" dirty="0"/>
              <a:t>…ְעַל כֵּן, עַל-יְדֵי שֶׁאֵינוֹ מַנִּיחַ לְהַפִּיל אֶת עַצְמוֹ וּמְחַיֶּה אֶת עַצְמוֹ בְּמַה שֶׁמְּחַפֵּשׂ וּמְבַקֵּשׁ וּמוֹצֵא בְּעַצְמוֹ אֵיזֶה </a:t>
            </a:r>
            <a:r>
              <a:rPr lang="he-IL" sz="2800" b="1" dirty="0" err="1"/>
              <a:t>נְקֻדּוֹת</a:t>
            </a:r>
            <a:r>
              <a:rPr lang="he-IL" sz="2800" b="1" dirty="0"/>
              <a:t> טוֹבוֹת וּמְלַקֵּט וּמְבָרֵר אֵלּוּ </a:t>
            </a:r>
            <a:r>
              <a:rPr lang="he-IL" sz="2800" b="1" dirty="0" err="1"/>
              <a:t>הַנְּקֻדּוֹת</a:t>
            </a:r>
            <a:r>
              <a:rPr lang="he-IL" sz="2800" b="1" dirty="0"/>
              <a:t> טוֹבוֹת מִתּוֹךְ הָרַע וְהַפְּסֹלֶת שֶׁבּוֹ וכו' כנ"ל, עַל יְדֵי זֶה נַעֲשִׂים </a:t>
            </a:r>
            <a:r>
              <a:rPr lang="he-IL" sz="2800" b="1" dirty="0" err="1"/>
              <a:t>נִגּוּנִים</a:t>
            </a:r>
            <a:r>
              <a:rPr lang="he-IL" sz="2800" b="1" dirty="0"/>
              <a:t> כנ"ל וַאֲזַי הוּא </a:t>
            </a:r>
            <a:r>
              <a:rPr lang="he-IL" sz="2800" b="1" dirty="0" err="1"/>
              <a:t>יָכֹל</a:t>
            </a:r>
            <a:r>
              <a:rPr lang="he-IL" sz="2800" b="1" dirty="0"/>
              <a:t> לְהִתְפַּלֵּל וּלְזַמֵּר וּלְהוֹדוֹת לַה'.</a:t>
            </a:r>
          </a:p>
        </p:txBody>
      </p:sp>
      <p:sp>
        <p:nvSpPr>
          <p:cNvPr id="2" name="מלבן 1"/>
          <p:cNvSpPr/>
          <p:nvPr/>
        </p:nvSpPr>
        <p:spPr>
          <a:xfrm>
            <a:off x="-52420" y="1524495"/>
            <a:ext cx="4655127" cy="310896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solidFill>
                  <a:srgbClr val="002060"/>
                </a:solidFill>
              </a:rPr>
              <a:t>ע"י כך שאדם מחפש ומוצא בעצמו דברים טובים- זוכה לצאת מכף חובה לכף זכות, ולשוב בתשובה שלימה</a:t>
            </a:r>
          </a:p>
        </p:txBody>
      </p:sp>
    </p:spTree>
    <p:extLst>
      <p:ext uri="{BB962C8B-B14F-4D97-AF65-F5344CB8AC3E}">
        <p14:creationId xmlns:p14="http://schemas.microsoft.com/office/powerpoint/2010/main" val="633164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duotone>
              <a:schemeClr val="accent6">
                <a:shade val="45000"/>
                <a:satMod val="135000"/>
              </a:schemeClr>
              <a:prstClr val="white"/>
            </a:duotone>
          </a:blip>
          <a:srcRect l="304" r="-304" b="4562"/>
          <a:stretch/>
        </p:blipFill>
        <p:spPr>
          <a:xfrm>
            <a:off x="-188884" y="0"/>
            <a:ext cx="12547600" cy="6959600"/>
          </a:xfrm>
          <a:prstGeom prst="rect">
            <a:avLst/>
          </a:prstGeom>
        </p:spPr>
      </p:pic>
      <p:sp>
        <p:nvSpPr>
          <p:cNvPr id="2" name="כותרת 1"/>
          <p:cNvSpPr>
            <a:spLocks noGrp="1"/>
          </p:cNvSpPr>
          <p:nvPr>
            <p:ph type="title"/>
          </p:nvPr>
        </p:nvSpPr>
        <p:spPr>
          <a:xfrm>
            <a:off x="2466110" y="465181"/>
            <a:ext cx="9071956" cy="1601426"/>
          </a:xfrm>
          <a:solidFill>
            <a:srgbClr val="FFFF00"/>
          </a:solidFill>
        </p:spPr>
        <p:txBody>
          <a:bodyPr>
            <a:normAutofit/>
          </a:bodyPr>
          <a:lstStyle/>
          <a:p>
            <a:pPr algn="ctr"/>
            <a:r>
              <a:rPr lang="he-IL" b="1" dirty="0"/>
              <a:t>הרב שלמה יוסף </a:t>
            </a:r>
            <a:r>
              <a:rPr lang="he-IL" b="1" dirty="0" err="1"/>
              <a:t>זוין</a:t>
            </a:r>
            <a:br>
              <a:rPr lang="he-IL" b="1" dirty="0"/>
            </a:br>
            <a:r>
              <a:rPr lang="he-IL" sz="3600" b="1" dirty="0"/>
              <a:t>"אור או אור" (אש), לתורה ולמועדים , עמ' 325-327</a:t>
            </a:r>
          </a:p>
        </p:txBody>
      </p:sp>
      <p:sp>
        <p:nvSpPr>
          <p:cNvPr id="3" name="מציין מיקום תוכן 2"/>
          <p:cNvSpPr>
            <a:spLocks noGrp="1"/>
          </p:cNvSpPr>
          <p:nvPr>
            <p:ph idx="1"/>
          </p:nvPr>
        </p:nvSpPr>
        <p:spPr>
          <a:xfrm>
            <a:off x="631767" y="3304039"/>
            <a:ext cx="10906299" cy="2220663"/>
          </a:xfrm>
          <a:solidFill>
            <a:schemeClr val="accent2">
              <a:lumMod val="40000"/>
              <a:lumOff val="60000"/>
            </a:schemeClr>
          </a:solidFill>
        </p:spPr>
        <p:txBody>
          <a:bodyPr>
            <a:noAutofit/>
          </a:bodyPr>
          <a:lstStyle/>
          <a:p>
            <a:pPr marL="0" indent="0" algn="ctr">
              <a:buNone/>
            </a:pPr>
            <a:r>
              <a:rPr lang="he-IL" sz="4000" b="1" dirty="0"/>
              <a:t>מהי דרך המאבק הראויה בהתמודדות עם יצר הרע ?</a:t>
            </a:r>
          </a:p>
          <a:p>
            <a:pPr marL="0" indent="0" algn="ctr">
              <a:buNone/>
            </a:pPr>
            <a:r>
              <a:rPr lang="he-IL" sz="4000" b="1" dirty="0"/>
              <a:t>באמצעות האש או באמצעות האור?</a:t>
            </a:r>
          </a:p>
          <a:p>
            <a:pPr marL="0" indent="0" algn="ctr">
              <a:buNone/>
            </a:pPr>
            <a:r>
              <a:rPr lang="he-IL" sz="4000" b="1" dirty="0"/>
              <a:t>מלחמה ברע או הגברת הטוב ? </a:t>
            </a:r>
          </a:p>
        </p:txBody>
      </p:sp>
      <p:pic>
        <p:nvPicPr>
          <p:cNvPr id="8" name="תמונה 7"/>
          <p:cNvPicPr>
            <a:picLocks noChangeAspect="1"/>
          </p:cNvPicPr>
          <p:nvPr/>
        </p:nvPicPr>
        <p:blipFill>
          <a:blip r:embed="rId3"/>
          <a:stretch>
            <a:fillRect/>
          </a:stretch>
        </p:blipFill>
        <p:spPr>
          <a:xfrm>
            <a:off x="0" y="186435"/>
            <a:ext cx="2009469" cy="1784308"/>
          </a:xfrm>
          <a:prstGeom prst="rect">
            <a:avLst/>
          </a:prstGeom>
        </p:spPr>
      </p:pic>
      <p:sp>
        <p:nvSpPr>
          <p:cNvPr id="10" name="מסגרת 9"/>
          <p:cNvSpPr/>
          <p:nvPr/>
        </p:nvSpPr>
        <p:spPr>
          <a:xfrm>
            <a:off x="0" y="2685324"/>
            <a:ext cx="12053455" cy="3458095"/>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6004606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3">
            <a:duotone>
              <a:schemeClr val="accent1">
                <a:shade val="45000"/>
                <a:satMod val="135000"/>
              </a:schemeClr>
              <a:prstClr val="white"/>
            </a:duotone>
          </a:blip>
          <a:srcRect l="304" r="-304" b="4562"/>
          <a:stretch/>
        </p:blipFill>
        <p:spPr>
          <a:xfrm>
            <a:off x="-190500" y="-61912"/>
            <a:ext cx="12547600" cy="6959600"/>
          </a:xfrm>
          <a:prstGeom prst="rect">
            <a:avLst/>
          </a:prstGeom>
        </p:spPr>
      </p:pic>
      <p:sp>
        <p:nvSpPr>
          <p:cNvPr id="3" name="מציין מיקום תוכן 2"/>
          <p:cNvSpPr>
            <a:spLocks noGrp="1"/>
          </p:cNvSpPr>
          <p:nvPr>
            <p:ph idx="1"/>
          </p:nvPr>
        </p:nvSpPr>
        <p:spPr>
          <a:xfrm>
            <a:off x="934682" y="529088"/>
            <a:ext cx="10515600" cy="4351338"/>
          </a:xfrm>
        </p:spPr>
        <p:txBody>
          <a:bodyPr>
            <a:noAutofit/>
          </a:bodyPr>
          <a:lstStyle/>
          <a:p>
            <a:pPr marL="0" indent="0" algn="ctr">
              <a:lnSpc>
                <a:spcPct val="150000"/>
              </a:lnSpc>
              <a:spcBef>
                <a:spcPts val="0"/>
              </a:spcBef>
              <a:buNone/>
            </a:pPr>
            <a:r>
              <a:rPr lang="he-IL" sz="4800" b="1" dirty="0"/>
              <a:t>רבי נחמן מראה לנו שהדרך ליציאה מתוך המשבר היא לראות את החיוב שבנפש האדם, וליסודות החיוביים שיש בה ומתוכה הוא צריך להתרומם ולהסתכל על עצמו מתוכו ולדון את עצמו לכף זכות.</a:t>
            </a:r>
          </a:p>
          <a:p>
            <a:pPr algn="ctr">
              <a:lnSpc>
                <a:spcPct val="150000"/>
              </a:lnSpc>
              <a:spcBef>
                <a:spcPts val="0"/>
              </a:spcBef>
            </a:pPr>
            <a:endParaRPr lang="he-IL" sz="4800" b="1" dirty="0"/>
          </a:p>
        </p:txBody>
      </p:sp>
    </p:spTree>
    <p:extLst>
      <p:ext uri="{BB962C8B-B14F-4D97-AF65-F5344CB8AC3E}">
        <p14:creationId xmlns:p14="http://schemas.microsoft.com/office/powerpoint/2010/main" val="25198102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מסגרת לברכה ליום הולדת - פרחים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93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מלבן 4"/>
          <p:cNvSpPr/>
          <p:nvPr/>
        </p:nvSpPr>
        <p:spPr>
          <a:xfrm>
            <a:off x="2289265" y="573480"/>
            <a:ext cx="7499169" cy="2554545"/>
          </a:xfrm>
          <a:prstGeom prst="rect">
            <a:avLst/>
          </a:prstGeom>
          <a:noFill/>
        </p:spPr>
        <p:txBody>
          <a:bodyPr wrap="none" lIns="91440" tIns="45720" rIns="91440" bIns="45720">
            <a:spAutoFit/>
          </a:bodyPr>
          <a:lstStyle/>
          <a:p>
            <a:pPr algn="ctr" defTabSz="457200" rtl="0"/>
            <a:r>
              <a:rPr lang="he-IL" sz="8000" b="1" dirty="0">
                <a:ln w="0"/>
                <a:solidFill>
                  <a:prstClr val="black"/>
                </a:solidFill>
                <a:latin typeface="Guttman Drogolin" panose="02010401010101010101" pitchFamily="2" charset="-79"/>
                <a:cs typeface="Guttman Drogolin" panose="02010401010101010101" pitchFamily="2" charset="-79"/>
              </a:rPr>
              <a:t>תודה על ההקשבה</a:t>
            </a:r>
          </a:p>
          <a:p>
            <a:pPr algn="ctr" defTabSz="457200" rtl="0"/>
            <a:r>
              <a:rPr lang="he-IL" sz="8000" b="1" dirty="0">
                <a:ln w="0"/>
                <a:solidFill>
                  <a:prstClr val="black"/>
                </a:solidFill>
                <a:latin typeface="Guttman Drogolin" panose="02010401010101010101" pitchFamily="2" charset="-79"/>
                <a:cs typeface="Guttman Drogolin" panose="02010401010101010101" pitchFamily="2" charset="-79"/>
              </a:rPr>
              <a:t>ושיתוף הפעולה </a:t>
            </a:r>
          </a:p>
        </p:txBody>
      </p:sp>
    </p:spTree>
    <p:extLst>
      <p:ext uri="{BB962C8B-B14F-4D97-AF65-F5344CB8AC3E}">
        <p14:creationId xmlns:p14="http://schemas.microsoft.com/office/powerpoint/2010/main" val="2098152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3">
            <a:duotone>
              <a:schemeClr val="accent1">
                <a:shade val="45000"/>
                <a:satMod val="135000"/>
              </a:schemeClr>
              <a:prstClr val="white"/>
            </a:duotone>
          </a:blip>
          <a:srcRect l="304" r="-304" b="4562"/>
          <a:stretch/>
        </p:blipFill>
        <p:spPr>
          <a:xfrm>
            <a:off x="-142875" y="-101600"/>
            <a:ext cx="12744450" cy="6959600"/>
          </a:xfrm>
          <a:prstGeom prst="rect">
            <a:avLst/>
          </a:prstGeom>
        </p:spPr>
      </p:pic>
      <p:sp>
        <p:nvSpPr>
          <p:cNvPr id="5" name="מלבן 4"/>
          <p:cNvSpPr/>
          <p:nvPr/>
        </p:nvSpPr>
        <p:spPr>
          <a:xfrm>
            <a:off x="3890355" y="8046"/>
            <a:ext cx="8172683" cy="6740307"/>
          </a:xfrm>
          <a:prstGeom prst="rect">
            <a:avLst/>
          </a:prstGeom>
          <a:solidFill>
            <a:schemeClr val="accent2">
              <a:lumMod val="40000"/>
              <a:lumOff val="60000"/>
            </a:schemeClr>
          </a:solidFill>
        </p:spPr>
        <p:txBody>
          <a:bodyPr wrap="square">
            <a:spAutoFit/>
          </a:bodyPr>
          <a:lstStyle/>
          <a:p>
            <a:pPr>
              <a:lnSpc>
                <a:spcPct val="150000"/>
              </a:lnSpc>
            </a:pPr>
            <a:r>
              <a:rPr lang="he-IL" sz="3200" b="1" dirty="0"/>
              <a:t>שְׁאֵלָה זוֹ יֵשׁ לְהַצִּיג בְּנֵר חֲנֻכָּה: מַה </a:t>
            </a:r>
            <a:r>
              <a:rPr lang="he-IL" sz="3200" b="1" dirty="0" err="1"/>
              <a:t>מִצְוָתָה</a:t>
            </a:r>
            <a:r>
              <a:rPr lang="he-IL" sz="3200" b="1" dirty="0"/>
              <a:t>ּ, </a:t>
            </a:r>
            <a:r>
              <a:rPr lang="he-IL" sz="3200" b="1" dirty="0">
                <a:solidFill>
                  <a:srgbClr val="FFFF00"/>
                </a:solidFill>
              </a:rPr>
              <a:t>לְהַדְלִיק אֵשׁ אוֹ לַעֲשׂוֹת אוֹר</a:t>
            </a:r>
            <a:r>
              <a:rPr lang="he-IL" sz="3200" b="1" dirty="0"/>
              <a:t>? מָצִינוּ מִצְוָה בְּאֵשׁ: קִיּוּם הַמַּעֲרָכָה עַל גַּבֵּי הַמִּזְבֵּחַ, אֵשׁ תָּמִיד </a:t>
            </a:r>
            <a:r>
              <a:rPr lang="he-IL" sz="3200" b="1" dirty="0" err="1"/>
              <a:t>תּוּקַד</a:t>
            </a:r>
            <a:r>
              <a:rPr lang="he-IL" sz="3200" b="1" dirty="0"/>
              <a:t> עַל הַמִּזְבֵּחַ (ויקרא ו', ו'), </a:t>
            </a:r>
            <a:r>
              <a:rPr lang="he-IL" sz="3200" b="1" dirty="0" err="1"/>
              <a:t>וּמָצִינו</a:t>
            </a:r>
            <a:r>
              <a:rPr lang="he-IL" sz="3200" b="1" dirty="0"/>
              <a:t>ּ מִצְוָה בְּאוֹר: נֵר שַׁבָּת, מִשּׁוּם שְׁלוֹם בַּיִת (תלמוד בבלי שבת כ"ג, ע"ב). וּבְכֵן: מַה גְּדֵרָהּ שֶׁל מִצְוַת נֵר חֲנֻכָּה?</a:t>
            </a:r>
          </a:p>
          <a:p>
            <a:pPr>
              <a:lnSpc>
                <a:spcPct val="150000"/>
              </a:lnSpc>
            </a:pPr>
            <a:r>
              <a:rPr lang="he-IL" sz="3200" b="1" dirty="0" err="1"/>
              <a:t>כְּשֶׁתִּימְצִי</a:t>
            </a:r>
            <a:r>
              <a:rPr lang="he-IL" sz="3200" b="1" dirty="0"/>
              <a:t> לוֹמַר, נֶחֶלְקוּ בַּדָּבָר אֲבוֹת הָעוֹלָם, בֵּית שַׁמַּאי וּבֵית הִלֵּל: "פּוֹחֵת וְהוֹלֵךְ", אוֹ "מוֹסִיף וְהוֹלֵךְ" (ת"ב שבת כ"א, ע"ב).</a:t>
            </a:r>
          </a:p>
        </p:txBody>
      </p:sp>
      <p:pic>
        <p:nvPicPr>
          <p:cNvPr id="7" name="תמונה 6"/>
          <p:cNvPicPr>
            <a:picLocks noChangeAspect="1"/>
          </p:cNvPicPr>
          <p:nvPr/>
        </p:nvPicPr>
        <p:blipFill>
          <a:blip r:embed="rId4"/>
          <a:stretch>
            <a:fillRect/>
          </a:stretch>
        </p:blipFill>
        <p:spPr>
          <a:xfrm>
            <a:off x="875608" y="600335"/>
            <a:ext cx="2203046" cy="2567940"/>
          </a:xfrm>
          <a:prstGeom prst="rect">
            <a:avLst/>
          </a:prstGeom>
        </p:spPr>
      </p:pic>
      <p:pic>
        <p:nvPicPr>
          <p:cNvPr id="8" name="תמונה 7"/>
          <p:cNvPicPr>
            <a:picLocks noChangeAspect="1"/>
          </p:cNvPicPr>
          <p:nvPr/>
        </p:nvPicPr>
        <p:blipFill>
          <a:blip r:embed="rId5"/>
          <a:stretch>
            <a:fillRect/>
          </a:stretch>
        </p:blipFill>
        <p:spPr>
          <a:xfrm>
            <a:off x="487089" y="3831590"/>
            <a:ext cx="2980084" cy="1847850"/>
          </a:xfrm>
          <a:prstGeom prst="rect">
            <a:avLst/>
          </a:prstGeom>
        </p:spPr>
      </p:pic>
    </p:spTree>
    <p:extLst>
      <p:ext uri="{BB962C8B-B14F-4D97-AF65-F5344CB8AC3E}">
        <p14:creationId xmlns:p14="http://schemas.microsoft.com/office/powerpoint/2010/main" val="4196827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duotone>
              <a:schemeClr val="accent6">
                <a:shade val="45000"/>
                <a:satMod val="135000"/>
              </a:schemeClr>
              <a:prstClr val="white"/>
            </a:duotone>
          </a:blip>
          <a:srcRect l="304" r="-304" b="4562"/>
          <a:stretch/>
        </p:blipFill>
        <p:spPr>
          <a:xfrm>
            <a:off x="0" y="-101600"/>
            <a:ext cx="12547600" cy="6959600"/>
          </a:xfrm>
          <a:prstGeom prst="rect">
            <a:avLst/>
          </a:prstGeom>
          <a:solidFill>
            <a:schemeClr val="accent2">
              <a:lumMod val="40000"/>
              <a:lumOff val="60000"/>
            </a:schemeClr>
          </a:solidFill>
        </p:spPr>
      </p:pic>
      <p:sp>
        <p:nvSpPr>
          <p:cNvPr id="3" name="מציין מיקום תוכן 2"/>
          <p:cNvSpPr>
            <a:spLocks noGrp="1"/>
          </p:cNvSpPr>
          <p:nvPr>
            <p:ph idx="1"/>
          </p:nvPr>
        </p:nvSpPr>
        <p:spPr>
          <a:xfrm>
            <a:off x="346826" y="383273"/>
            <a:ext cx="11853948" cy="5989854"/>
          </a:xfrm>
          <a:solidFill>
            <a:schemeClr val="accent3">
              <a:lumMod val="20000"/>
              <a:lumOff val="80000"/>
            </a:schemeClr>
          </a:solidFill>
        </p:spPr>
        <p:txBody>
          <a:bodyPr>
            <a:noAutofit/>
          </a:bodyPr>
          <a:lstStyle/>
          <a:p>
            <a:pPr algn="ctr">
              <a:lnSpc>
                <a:spcPct val="150000"/>
              </a:lnSpc>
              <a:spcBef>
                <a:spcPts val="0"/>
              </a:spcBef>
            </a:pPr>
            <a:r>
              <a:rPr lang="he-IL" sz="4800" dirty="0"/>
              <a:t>כְּשֶׁבְּנֵי הָאָדָם יָאִירוּ אֶת נַפְשָׁם הֵם, יִתְרוֹמֵם אַף הָעוֹלָם כֻּלּוֹ לְדַרְגַּת הָאוֹר הָעֶלְיוֹן שֶׁל תּוֹרָה אוֹר.</a:t>
            </a:r>
          </a:p>
          <a:p>
            <a:pPr algn="ctr">
              <a:lnSpc>
                <a:spcPct val="150000"/>
              </a:lnSpc>
              <a:spcBef>
                <a:spcPts val="0"/>
              </a:spcBef>
            </a:pPr>
            <a:r>
              <a:rPr lang="he-IL" sz="4800" dirty="0"/>
              <a:t>וְהָאֵשׁ מְסַמֵּל אֶת בִּעוּר </a:t>
            </a:r>
            <a:r>
              <a:rPr lang="he-IL" sz="4800" dirty="0" err="1"/>
              <a:t>וְכִלְיוֹן</a:t>
            </a:r>
            <a:r>
              <a:rPr lang="he-IL" sz="4800" dirty="0"/>
              <a:t> הָרַע. הָאֵשׁ שׂוֹרֶפֶת וּמְבַעֶרֶת אֶת כֹּחוֹת הָרַע שֶׁבְּנֶפֶשׁ הָאָדָם פְּנִימָה, כַּדָּבָר שֶׁנֶּאֱמַר: "וּבִעַרְתָּ הָרָע מִקִּרְבֶּךָ"</a:t>
            </a:r>
          </a:p>
        </p:txBody>
      </p:sp>
    </p:spTree>
    <p:extLst>
      <p:ext uri="{BB962C8B-B14F-4D97-AF65-F5344CB8AC3E}">
        <p14:creationId xmlns:p14="http://schemas.microsoft.com/office/powerpoint/2010/main" val="2860995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sp>
        <p:nvSpPr>
          <p:cNvPr id="3" name="מציין מיקום תוכן 2"/>
          <p:cNvSpPr>
            <a:spLocks noGrp="1"/>
          </p:cNvSpPr>
          <p:nvPr>
            <p:ph idx="1"/>
          </p:nvPr>
        </p:nvSpPr>
        <p:spPr/>
        <p:txBody>
          <a:bodyPr/>
          <a:lstStyle/>
          <a:p>
            <a:endParaRPr lang="he-IL"/>
          </a:p>
        </p:txBody>
      </p:sp>
      <p:pic>
        <p:nvPicPr>
          <p:cNvPr id="4" name="תמונה 3"/>
          <p:cNvPicPr>
            <a:picLocks noChangeAspect="1"/>
          </p:cNvPicPr>
          <p:nvPr/>
        </p:nvPicPr>
        <p:blipFill>
          <a:blip r:embed="rId3"/>
          <a:stretch>
            <a:fillRect/>
          </a:stretch>
        </p:blipFill>
        <p:spPr>
          <a:xfrm>
            <a:off x="0" y="46283"/>
            <a:ext cx="12192000" cy="6765434"/>
          </a:xfrm>
          <a:prstGeom prst="rect">
            <a:avLst/>
          </a:prstGeom>
        </p:spPr>
      </p:pic>
      <p:sp>
        <p:nvSpPr>
          <p:cNvPr id="5" name="מלבן 4"/>
          <p:cNvSpPr/>
          <p:nvPr/>
        </p:nvSpPr>
        <p:spPr>
          <a:xfrm>
            <a:off x="-1" y="428178"/>
            <a:ext cx="12091987" cy="6001643"/>
          </a:xfrm>
          <a:prstGeom prst="rect">
            <a:avLst/>
          </a:prstGeom>
          <a:solidFill>
            <a:schemeClr val="accent3">
              <a:lumMod val="40000"/>
              <a:lumOff val="60000"/>
            </a:schemeClr>
          </a:solidFill>
        </p:spPr>
        <p:txBody>
          <a:bodyPr wrap="square">
            <a:spAutoFit/>
          </a:bodyPr>
          <a:lstStyle/>
          <a:p>
            <a:pPr algn="ctr">
              <a:lnSpc>
                <a:spcPct val="150000"/>
              </a:lnSpc>
            </a:pPr>
            <a:r>
              <a:rPr lang="he-IL" sz="3200" dirty="0"/>
              <a:t>וַדַּאי, אָנוּ זְקוּקִים לִשְׁנֵי </a:t>
            </a:r>
            <a:r>
              <a:rPr lang="he-IL" sz="3200" dirty="0" err="1"/>
              <a:t>הַכֹּחוֹת</a:t>
            </a:r>
            <a:r>
              <a:rPr lang="he-IL" sz="3200" dirty="0"/>
              <a:t>, לָאֵשׁ וְלָאוֹר, אֲבָל נֶחֶלְקוּ שְׁנֵי </a:t>
            </a:r>
            <a:r>
              <a:rPr lang="he-IL" sz="3200" dirty="0" err="1"/>
              <a:t>הַ"בָּתִּים</a:t>
            </a:r>
            <a:r>
              <a:rPr lang="he-IL" sz="3200" dirty="0"/>
              <a:t>" שֶׁל שַׁמַּאי וְהִלֵּל </a:t>
            </a:r>
            <a:r>
              <a:rPr lang="he-IL" sz="3200" b="1" dirty="0">
                <a:solidFill>
                  <a:srgbClr val="FF0000"/>
                </a:solidFill>
              </a:rPr>
              <a:t>אֵיפֹה לְהַעֲמִיד אֶת הַדָּגֵשׁ הֶחָזָק, מַהוּ הָעִקָּר </a:t>
            </a:r>
            <a:r>
              <a:rPr lang="he-IL" sz="3200" b="1" dirty="0" err="1">
                <a:solidFill>
                  <a:srgbClr val="FF0000"/>
                </a:solidFill>
              </a:rPr>
              <a:t>וּנְקֻדַּת</a:t>
            </a:r>
            <a:r>
              <a:rPr lang="he-IL" sz="3200" b="1" dirty="0">
                <a:solidFill>
                  <a:srgbClr val="FF0000"/>
                </a:solidFill>
              </a:rPr>
              <a:t> הַכֹּבֶד בַּעֲבוֹדַת הָאָדָם</a:t>
            </a:r>
            <a:r>
              <a:rPr lang="he-IL" sz="3200" dirty="0">
                <a:solidFill>
                  <a:srgbClr val="FF0000"/>
                </a:solidFill>
              </a:rPr>
              <a:t>. </a:t>
            </a:r>
            <a:r>
              <a:rPr lang="he-IL" sz="3200" b="1" dirty="0">
                <a:solidFill>
                  <a:srgbClr val="FFFF00"/>
                </a:solidFill>
              </a:rPr>
              <a:t>בֵּית שַׁמַּאי, כְּדַרְכָּם, מַחְמִירִים</a:t>
            </a:r>
            <a:r>
              <a:rPr lang="he-IL" sz="3200" dirty="0"/>
              <a:t>. </a:t>
            </a:r>
            <a:r>
              <a:rPr lang="he-IL" sz="3200" b="1" dirty="0">
                <a:solidFill>
                  <a:schemeClr val="accent2">
                    <a:lumMod val="75000"/>
                  </a:schemeClr>
                </a:solidFill>
              </a:rPr>
              <a:t>אִי אֶפְשָׁר לְאָדָם לְהִתְרוֹמֵם </a:t>
            </a:r>
            <a:r>
              <a:rPr lang="he-IL" sz="3200" b="1" dirty="0" err="1">
                <a:solidFill>
                  <a:schemeClr val="accent2">
                    <a:lumMod val="75000"/>
                  </a:schemeClr>
                </a:solidFill>
              </a:rPr>
              <a:t>לְהָאוֹר</a:t>
            </a:r>
            <a:r>
              <a:rPr lang="he-IL" sz="3200" b="1" dirty="0">
                <a:solidFill>
                  <a:schemeClr val="accent2">
                    <a:lumMod val="75000"/>
                  </a:schemeClr>
                </a:solidFill>
              </a:rPr>
              <a:t> הָעֶלְיוֹן אֶלָּא אִם כֵּן יִבְעַר </a:t>
            </a:r>
            <a:r>
              <a:rPr lang="he-IL" sz="3200" b="1" dirty="0" err="1">
                <a:solidFill>
                  <a:schemeClr val="accent2">
                    <a:lumMod val="75000"/>
                  </a:schemeClr>
                </a:solidFill>
              </a:rPr>
              <a:t>וְיִשְׂרֹף</a:t>
            </a:r>
            <a:r>
              <a:rPr lang="he-IL" sz="3200" b="1" dirty="0">
                <a:solidFill>
                  <a:schemeClr val="accent2">
                    <a:lumMod val="75000"/>
                  </a:schemeClr>
                </a:solidFill>
              </a:rPr>
              <a:t> אֶת כָּל כֹּחוֹת הָרַע שֶׁבְּקִרְבּוֹ. כִּי "לֹא יְגֻרְךָ רָע"</a:t>
            </a:r>
            <a:r>
              <a:rPr lang="he-IL" sz="3200" dirty="0"/>
              <a:t> (תהלים ה', ה'). אַחֲרֵי בִּעוּר הָרֹע מִמֵּילָא יִתְקָרֵב לְאוֹר הַקְּדֻשָּׁה. </a:t>
            </a:r>
            <a:r>
              <a:rPr lang="he-IL" sz="3200" b="1" dirty="0">
                <a:solidFill>
                  <a:srgbClr val="FFFF00"/>
                </a:solidFill>
              </a:rPr>
              <a:t>בֵּית הִלֵּל מְקִלִּים</a:t>
            </a:r>
            <a:r>
              <a:rPr lang="he-IL" sz="3200" dirty="0"/>
              <a:t>. אַדְּרַבָּה, </a:t>
            </a:r>
            <a:r>
              <a:rPr lang="he-IL" sz="3200" b="1" dirty="0">
                <a:solidFill>
                  <a:schemeClr val="accent2">
                    <a:lumMod val="75000"/>
                  </a:schemeClr>
                </a:solidFill>
              </a:rPr>
              <a:t>עַל יְדֵי אוֹר שֶׁל הַתּוֹרָה מִמֵּילָא יְגָרֵשׁ אֶת הַחֹשֶׁךְ שֶׁל הָרַע</a:t>
            </a:r>
            <a:r>
              <a:rPr lang="he-IL" sz="3200" dirty="0"/>
              <a:t>. מְעַט אוֹר דּוֹחֶה הַרְבֵּה חֹשֶׁךְ מֵאֵלָיו וּמִמֵּילָא, כָּל שֶׁכֵּן הַרְבֵּה אוֹר. "אִם פָּגַע בְּךָ מְנֻוָּל (=יֵצֶר הָרַע) זֶה מָשְׁכֵהוּ לְבֵית הַמִּדְרָשׁ" (ת"ב </a:t>
            </a:r>
            <a:r>
              <a:rPr lang="he-IL" sz="3200" dirty="0" err="1"/>
              <a:t>קדושין</a:t>
            </a:r>
            <a:r>
              <a:rPr lang="he-IL" sz="3200" dirty="0"/>
              <a:t> </a:t>
            </a:r>
            <a:r>
              <a:rPr lang="he-IL" sz="3200" dirty="0" err="1"/>
              <a:t>ל',ע"ב</a:t>
            </a:r>
            <a:r>
              <a:rPr lang="he-IL" sz="3200" dirty="0"/>
              <a:t>).</a:t>
            </a:r>
          </a:p>
        </p:txBody>
      </p:sp>
    </p:spTree>
    <p:extLst>
      <p:ext uri="{BB962C8B-B14F-4D97-AF65-F5344CB8AC3E}">
        <p14:creationId xmlns:p14="http://schemas.microsoft.com/office/powerpoint/2010/main" val="1948483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3">
            <a:duotone>
              <a:schemeClr val="accent1">
                <a:shade val="45000"/>
                <a:satMod val="135000"/>
              </a:schemeClr>
              <a:prstClr val="white"/>
            </a:duotone>
          </a:blip>
          <a:srcRect l="304" r="-304" b="4562"/>
          <a:stretch/>
        </p:blipFill>
        <p:spPr>
          <a:xfrm>
            <a:off x="0" y="-101600"/>
            <a:ext cx="12547600" cy="6959600"/>
          </a:xfrm>
          <a:prstGeom prst="rect">
            <a:avLst/>
          </a:prstGeom>
          <a:solidFill>
            <a:schemeClr val="accent2">
              <a:lumMod val="40000"/>
              <a:lumOff val="60000"/>
            </a:schemeClr>
          </a:solidFill>
        </p:spPr>
      </p:pic>
      <p:graphicFrame>
        <p:nvGraphicFramePr>
          <p:cNvPr id="5" name="מציין מיקום תוכן 4"/>
          <p:cNvGraphicFramePr>
            <a:graphicFrameLocks noGrp="1"/>
          </p:cNvGraphicFramePr>
          <p:nvPr>
            <p:ph idx="1"/>
            <p:extLst>
              <p:ext uri="{D42A27DB-BD31-4B8C-83A1-F6EECF244321}">
                <p14:modId xmlns:p14="http://schemas.microsoft.com/office/powerpoint/2010/main" val="790315742"/>
              </p:ext>
            </p:extLst>
          </p:nvPr>
        </p:nvGraphicFramePr>
        <p:xfrm>
          <a:off x="432262" y="1496291"/>
          <a:ext cx="11604567" cy="46806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מלבן 5"/>
          <p:cNvSpPr/>
          <p:nvPr/>
        </p:nvSpPr>
        <p:spPr>
          <a:xfrm>
            <a:off x="2709685" y="356831"/>
            <a:ext cx="7372531" cy="923330"/>
          </a:xfrm>
          <a:prstGeom prst="rect">
            <a:avLst/>
          </a:prstGeom>
          <a:solidFill>
            <a:schemeClr val="accent2">
              <a:lumMod val="40000"/>
              <a:lumOff val="60000"/>
            </a:schemeClr>
          </a:solidFill>
        </p:spPr>
        <p:txBody>
          <a:bodyPr wrap="none" lIns="91440" tIns="45720" rIns="91440" bIns="45720">
            <a:spAutoFit/>
          </a:bodyPr>
          <a:lstStyle/>
          <a:p>
            <a:pPr algn="ctr"/>
            <a:r>
              <a:rPr lang="he-IL" sz="5400" b="1" cap="none" spc="0" dirty="0">
                <a:ln w="0"/>
                <a:solidFill>
                  <a:schemeClr val="tx1"/>
                </a:solidFill>
              </a:rPr>
              <a:t>התמודדות עם היצר הרע  </a:t>
            </a:r>
          </a:p>
        </p:txBody>
      </p:sp>
      <p:sp>
        <p:nvSpPr>
          <p:cNvPr id="7" name="מלבן 6"/>
          <p:cNvSpPr/>
          <p:nvPr/>
        </p:nvSpPr>
        <p:spPr>
          <a:xfrm>
            <a:off x="405812" y="2169313"/>
            <a:ext cx="1568058" cy="1077218"/>
          </a:xfrm>
          <a:prstGeom prst="rect">
            <a:avLst/>
          </a:prstGeom>
          <a:noFill/>
        </p:spPr>
        <p:txBody>
          <a:bodyPr wrap="none" lIns="91440" tIns="45720" rIns="91440" bIns="45720">
            <a:spAutoFit/>
          </a:bodyPr>
          <a:lstStyle/>
          <a:p>
            <a:pPr algn="ctr"/>
            <a:r>
              <a:rPr lang="he-IL" sz="3200" b="1" cap="none" spc="0" dirty="0">
                <a:ln w="0"/>
                <a:solidFill>
                  <a:schemeClr val="tx1"/>
                </a:solidFill>
              </a:rPr>
              <a:t>דרך </a:t>
            </a:r>
          </a:p>
          <a:p>
            <a:pPr algn="ctr"/>
            <a:r>
              <a:rPr lang="he-IL" sz="3200" b="1" cap="none" spc="0" dirty="0">
                <a:ln w="0"/>
                <a:solidFill>
                  <a:schemeClr val="tx1"/>
                </a:solidFill>
              </a:rPr>
              <a:t>ראשונה </a:t>
            </a:r>
          </a:p>
        </p:txBody>
      </p:sp>
      <p:sp>
        <p:nvSpPr>
          <p:cNvPr id="8" name="מלבן 7"/>
          <p:cNvSpPr/>
          <p:nvPr/>
        </p:nvSpPr>
        <p:spPr>
          <a:xfrm>
            <a:off x="615806" y="4111583"/>
            <a:ext cx="1358064" cy="1200329"/>
          </a:xfrm>
          <a:prstGeom prst="rect">
            <a:avLst/>
          </a:prstGeom>
          <a:noFill/>
        </p:spPr>
        <p:txBody>
          <a:bodyPr wrap="none" lIns="91440" tIns="45720" rIns="91440" bIns="45720">
            <a:spAutoFit/>
          </a:bodyPr>
          <a:lstStyle/>
          <a:p>
            <a:pPr algn="ctr"/>
            <a:r>
              <a:rPr lang="he-IL" sz="3600" b="1" cap="none" spc="0" dirty="0">
                <a:ln w="0"/>
                <a:solidFill>
                  <a:schemeClr val="tx1"/>
                </a:solidFill>
              </a:rPr>
              <a:t>דרך </a:t>
            </a:r>
          </a:p>
          <a:p>
            <a:pPr algn="ctr"/>
            <a:r>
              <a:rPr lang="he-IL" sz="3600" b="1" dirty="0">
                <a:ln w="0"/>
              </a:rPr>
              <a:t>שנייה </a:t>
            </a:r>
            <a:endParaRPr lang="he-IL" sz="3600" b="1" cap="none" spc="0" dirty="0">
              <a:ln w="0"/>
              <a:solidFill>
                <a:schemeClr val="tx1"/>
              </a:solidFill>
            </a:endParaRPr>
          </a:p>
        </p:txBody>
      </p:sp>
    </p:spTree>
    <p:extLst>
      <p:ext uri="{BB962C8B-B14F-4D97-AF65-F5344CB8AC3E}">
        <p14:creationId xmlns:p14="http://schemas.microsoft.com/office/powerpoint/2010/main" val="4008755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3">
            <a:duotone>
              <a:schemeClr val="accent6">
                <a:shade val="45000"/>
                <a:satMod val="135000"/>
              </a:schemeClr>
              <a:prstClr val="white"/>
            </a:duotone>
          </a:blip>
          <a:srcRect l="304" r="-304" b="4562"/>
          <a:stretch/>
        </p:blipFill>
        <p:spPr>
          <a:xfrm>
            <a:off x="-149556" y="-101600"/>
            <a:ext cx="12547600" cy="6959600"/>
          </a:xfrm>
          <a:prstGeom prst="rect">
            <a:avLst/>
          </a:prstGeom>
        </p:spPr>
      </p:pic>
      <p:sp>
        <p:nvSpPr>
          <p:cNvPr id="5" name="מלבן 4"/>
          <p:cNvSpPr/>
          <p:nvPr/>
        </p:nvSpPr>
        <p:spPr>
          <a:xfrm>
            <a:off x="539419" y="1341783"/>
            <a:ext cx="10821007" cy="4698659"/>
          </a:xfrm>
          <a:prstGeom prst="rect">
            <a:avLst/>
          </a:prstGeom>
          <a:solidFill>
            <a:schemeClr val="accent2">
              <a:lumMod val="60000"/>
              <a:lumOff val="40000"/>
            </a:schemeClr>
          </a:solidFill>
        </p:spPr>
        <p:txBody>
          <a:bodyPr wrap="square">
            <a:spAutoFit/>
          </a:bodyPr>
          <a:lstStyle/>
          <a:p>
            <a:pPr algn="ctr">
              <a:lnSpc>
                <a:spcPct val="150000"/>
              </a:lnSpc>
            </a:pPr>
            <a:r>
              <a:rPr lang="he-IL" sz="3600" b="1" dirty="0"/>
              <a:t>ההתמודדות</a:t>
            </a:r>
            <a:r>
              <a:rPr lang="he-IL" sz="6000" b="1" dirty="0"/>
              <a:t> </a:t>
            </a:r>
            <a:r>
              <a:rPr lang="he-IL" sz="3600" b="1" dirty="0"/>
              <a:t>עם </a:t>
            </a:r>
            <a:r>
              <a:rPr lang="he-IL" sz="3600" b="1" dirty="0">
                <a:solidFill>
                  <a:srgbClr val="FFFF00"/>
                </a:solidFill>
              </a:rPr>
              <a:t>יצר הרע </a:t>
            </a:r>
            <a:r>
              <a:rPr lang="he-IL" sz="3600" b="1" dirty="0"/>
              <a:t>והשפעותיו על עולמו של המאמין היא אחת המשימות הקשות והמורכבות הניצבות לפנינו. </a:t>
            </a:r>
          </a:p>
          <a:p>
            <a:pPr algn="ctr">
              <a:lnSpc>
                <a:spcPct val="150000"/>
              </a:lnSpc>
            </a:pPr>
            <a:r>
              <a:rPr lang="he-IL" sz="3600" b="1" dirty="0"/>
              <a:t>בדרך כלל מזוהה יצר הרע </a:t>
            </a:r>
            <a:r>
              <a:rPr lang="he-IL" sz="3600" b="1" dirty="0">
                <a:solidFill>
                  <a:srgbClr val="FFFF00"/>
                </a:solidFill>
              </a:rPr>
              <a:t>ככוח רוחני שלילי השואף להסיט את האדם מדרך הישר ולפתות אותו לשקוע בעולם של תאוות ועשיית הרע. </a:t>
            </a:r>
            <a:r>
              <a:rPr lang="he-IL" sz="3600" b="1" dirty="0"/>
              <a:t>	</a:t>
            </a:r>
            <a:endParaRPr lang="he-IL" sz="3600" b="1" dirty="0">
              <a:solidFill>
                <a:srgbClr val="FF0000"/>
              </a:solidFill>
            </a:endParaRPr>
          </a:p>
        </p:txBody>
      </p:sp>
      <p:sp>
        <p:nvSpPr>
          <p:cNvPr id="2" name="תיבת טקסט 1">
            <a:extLst>
              <a:ext uri="{FF2B5EF4-FFF2-40B4-BE49-F238E27FC236}">
                <a16:creationId xmlns:a16="http://schemas.microsoft.com/office/drawing/2014/main" id="{DC6DEFF2-1546-A30A-041E-8D4095EC7D92}"/>
              </a:ext>
            </a:extLst>
          </p:cNvPr>
          <p:cNvSpPr txBox="1"/>
          <p:nvPr/>
        </p:nvSpPr>
        <p:spPr>
          <a:xfrm>
            <a:off x="1679713" y="596348"/>
            <a:ext cx="8975035" cy="646331"/>
          </a:xfrm>
          <a:prstGeom prst="rect">
            <a:avLst/>
          </a:prstGeom>
          <a:noFill/>
        </p:spPr>
        <p:txBody>
          <a:bodyPr wrap="square" rtlCol="1">
            <a:spAutoFit/>
          </a:bodyPr>
          <a:lstStyle/>
          <a:p>
            <a:pPr algn="ctr"/>
            <a:r>
              <a:rPr lang="he-IL" sz="3600" dirty="0"/>
              <a:t>הר' </a:t>
            </a:r>
            <a:r>
              <a:rPr lang="he-IL" sz="3600" dirty="0" err="1"/>
              <a:t>סלובצייק</a:t>
            </a:r>
            <a:r>
              <a:rPr lang="he-IL" sz="3600" dirty="0"/>
              <a:t>- על התשובה</a:t>
            </a:r>
          </a:p>
        </p:txBody>
      </p:sp>
    </p:spTree>
    <p:extLst>
      <p:ext uri="{BB962C8B-B14F-4D97-AF65-F5344CB8AC3E}">
        <p14:creationId xmlns:p14="http://schemas.microsoft.com/office/powerpoint/2010/main" val="517338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3">
            <a:duotone>
              <a:schemeClr val="accent6">
                <a:shade val="45000"/>
                <a:satMod val="135000"/>
              </a:schemeClr>
              <a:prstClr val="white"/>
            </a:duotone>
          </a:blip>
          <a:srcRect l="304" r="-304" b="4562"/>
          <a:stretch/>
        </p:blipFill>
        <p:spPr>
          <a:xfrm>
            <a:off x="178905" y="-80616"/>
            <a:ext cx="12547600" cy="6959600"/>
          </a:xfrm>
          <a:prstGeom prst="rect">
            <a:avLst/>
          </a:prstGeom>
        </p:spPr>
      </p:pic>
      <p:sp>
        <p:nvSpPr>
          <p:cNvPr id="2" name="תיבת טקסט 1">
            <a:extLst>
              <a:ext uri="{FF2B5EF4-FFF2-40B4-BE49-F238E27FC236}">
                <a16:creationId xmlns:a16="http://schemas.microsoft.com/office/drawing/2014/main" id="{DC6DEFF2-1546-A30A-041E-8D4095EC7D92}"/>
              </a:ext>
            </a:extLst>
          </p:cNvPr>
          <p:cNvSpPr txBox="1"/>
          <p:nvPr/>
        </p:nvSpPr>
        <p:spPr>
          <a:xfrm>
            <a:off x="1679713" y="596348"/>
            <a:ext cx="8975035" cy="646331"/>
          </a:xfrm>
          <a:prstGeom prst="rect">
            <a:avLst/>
          </a:prstGeom>
          <a:noFill/>
        </p:spPr>
        <p:txBody>
          <a:bodyPr wrap="square" rtlCol="1">
            <a:spAutoFit/>
          </a:bodyPr>
          <a:lstStyle/>
          <a:p>
            <a:pPr algn="ctr"/>
            <a:r>
              <a:rPr lang="he-IL" sz="3600" dirty="0"/>
              <a:t>הר' </a:t>
            </a:r>
            <a:r>
              <a:rPr lang="he-IL" sz="3600" dirty="0" err="1"/>
              <a:t>סלובצייק</a:t>
            </a:r>
            <a:r>
              <a:rPr lang="he-IL" sz="3600" dirty="0"/>
              <a:t>- על התשובה</a:t>
            </a:r>
          </a:p>
        </p:txBody>
      </p:sp>
      <p:sp>
        <p:nvSpPr>
          <p:cNvPr id="3" name="אליפסה 2">
            <a:extLst>
              <a:ext uri="{FF2B5EF4-FFF2-40B4-BE49-F238E27FC236}">
                <a16:creationId xmlns:a16="http://schemas.microsoft.com/office/drawing/2014/main" id="{042CEADF-2F3E-A2F2-2DA7-D12C71CC62A7}"/>
              </a:ext>
            </a:extLst>
          </p:cNvPr>
          <p:cNvSpPr/>
          <p:nvPr/>
        </p:nvSpPr>
        <p:spPr>
          <a:xfrm>
            <a:off x="4701209" y="2097157"/>
            <a:ext cx="2912165" cy="25543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dirty="0"/>
              <a:t>חזרה בתשובה</a:t>
            </a:r>
          </a:p>
          <a:p>
            <a:pPr algn="ctr"/>
            <a:r>
              <a:rPr lang="he-IL" sz="6000" dirty="0"/>
              <a:t>?</a:t>
            </a:r>
          </a:p>
        </p:txBody>
      </p:sp>
      <p:sp>
        <p:nvSpPr>
          <p:cNvPr id="7" name="חץ: ימינה 6">
            <a:extLst>
              <a:ext uri="{FF2B5EF4-FFF2-40B4-BE49-F238E27FC236}">
                <a16:creationId xmlns:a16="http://schemas.microsoft.com/office/drawing/2014/main" id="{D1E73060-2F71-5379-2858-9BF13103C68F}"/>
              </a:ext>
            </a:extLst>
          </p:cNvPr>
          <p:cNvSpPr/>
          <p:nvPr/>
        </p:nvSpPr>
        <p:spPr>
          <a:xfrm>
            <a:off x="7881730" y="2961861"/>
            <a:ext cx="1669774" cy="3876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חץ: ימינה 7">
            <a:extLst>
              <a:ext uri="{FF2B5EF4-FFF2-40B4-BE49-F238E27FC236}">
                <a16:creationId xmlns:a16="http://schemas.microsoft.com/office/drawing/2014/main" id="{18C1A2FB-77D7-CF7C-00DA-9A37355283FA}"/>
              </a:ext>
            </a:extLst>
          </p:cNvPr>
          <p:cNvSpPr/>
          <p:nvPr/>
        </p:nvSpPr>
        <p:spPr>
          <a:xfrm rot="10800000">
            <a:off x="2897257" y="3011557"/>
            <a:ext cx="1669774" cy="3876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פינות מעוגלות 8">
            <a:extLst>
              <a:ext uri="{FF2B5EF4-FFF2-40B4-BE49-F238E27FC236}">
                <a16:creationId xmlns:a16="http://schemas.microsoft.com/office/drawing/2014/main" id="{040D7040-FB19-07C3-E5EC-6AD18C6C51F9}"/>
              </a:ext>
            </a:extLst>
          </p:cNvPr>
          <p:cNvSpPr/>
          <p:nvPr/>
        </p:nvSpPr>
        <p:spPr>
          <a:xfrm>
            <a:off x="10197548" y="2385391"/>
            <a:ext cx="1341782" cy="2266122"/>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dirty="0"/>
              <a:t>שינוי טוטאלי</a:t>
            </a:r>
          </a:p>
          <a:p>
            <a:pPr algn="ctr"/>
            <a:r>
              <a:rPr lang="he-IL" dirty="0"/>
              <a:t>התרחקות מכל מה שהייתי עד עכשיו</a:t>
            </a:r>
          </a:p>
        </p:txBody>
      </p:sp>
      <p:sp>
        <p:nvSpPr>
          <p:cNvPr id="10" name="מלבן: פינות מעוגלות 9">
            <a:extLst>
              <a:ext uri="{FF2B5EF4-FFF2-40B4-BE49-F238E27FC236}">
                <a16:creationId xmlns:a16="http://schemas.microsoft.com/office/drawing/2014/main" id="{4EE2723E-4F6A-57D3-9038-24DF4B7E7CBD}"/>
              </a:ext>
            </a:extLst>
          </p:cNvPr>
          <p:cNvSpPr/>
          <p:nvPr/>
        </p:nvSpPr>
        <p:spPr>
          <a:xfrm>
            <a:off x="1488386" y="2216426"/>
            <a:ext cx="1341782" cy="2266122"/>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dirty="0" err="1"/>
              <a:t>שידרוג</a:t>
            </a:r>
            <a:r>
              <a:rPr lang="he-IL" dirty="0"/>
              <a:t> של מי שהייתי</a:t>
            </a:r>
          </a:p>
          <a:p>
            <a:pPr algn="ctr"/>
            <a:endParaRPr lang="he-IL" dirty="0"/>
          </a:p>
        </p:txBody>
      </p:sp>
    </p:spTree>
    <p:extLst>
      <p:ext uri="{BB962C8B-B14F-4D97-AF65-F5344CB8AC3E}">
        <p14:creationId xmlns:p14="http://schemas.microsoft.com/office/powerpoint/2010/main" val="1979952821"/>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טיפה">
  <a:themeElements>
    <a:clrScheme name="Droplet">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385</TotalTime>
  <Words>3922</Words>
  <Application>Microsoft Office PowerPoint</Application>
  <PresentationFormat>מסך רחב</PresentationFormat>
  <Paragraphs>168</Paragraphs>
  <Slides>31</Slides>
  <Notes>19</Notes>
  <HiddenSlides>0</HiddenSlides>
  <MMClips>0</MMClips>
  <ScaleCrop>false</ScaleCrop>
  <HeadingPairs>
    <vt:vector size="6" baseType="variant">
      <vt:variant>
        <vt:lpstr>גופנים בשימוש</vt:lpstr>
      </vt:variant>
      <vt:variant>
        <vt:i4>7</vt:i4>
      </vt:variant>
      <vt:variant>
        <vt:lpstr>ערכת נושא</vt:lpstr>
      </vt:variant>
      <vt:variant>
        <vt:i4>2</vt:i4>
      </vt:variant>
      <vt:variant>
        <vt:lpstr>כותרות שקופיות</vt:lpstr>
      </vt:variant>
      <vt:variant>
        <vt:i4>31</vt:i4>
      </vt:variant>
    </vt:vector>
  </HeadingPairs>
  <TitlesOfParts>
    <vt:vector size="40" baseType="lpstr">
      <vt:lpstr>Arial</vt:lpstr>
      <vt:lpstr>Calibri</vt:lpstr>
      <vt:lpstr>Calibri Light</vt:lpstr>
      <vt:lpstr>Century Gothic</vt:lpstr>
      <vt:lpstr>David</vt:lpstr>
      <vt:lpstr>Guttman Drogolin</vt:lpstr>
      <vt:lpstr>Tw Cen MT</vt:lpstr>
      <vt:lpstr>ערכת נושא Office</vt:lpstr>
      <vt:lpstr>טיפה</vt:lpstr>
      <vt:lpstr>על התשובה  (עמודים 167-174)</vt:lpstr>
      <vt:lpstr>מצגת של PowerPoint‏</vt:lpstr>
      <vt:lpstr>הרב שלמה יוסף זוין "אור או אור" (אש), לתורה ולמועדים , עמ' 325-327</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הרב יוסף דב סולוביצ'יק, על התשובה</vt:lpstr>
      <vt:lpstr>מצגת של PowerPoint‏</vt:lpstr>
      <vt:lpstr>הר סלובצייק- על התשובה</vt:lpstr>
      <vt:lpstr>שני סוגי "תשובה":</vt:lpstr>
      <vt:lpstr>מצגת של PowerPoint‏</vt:lpstr>
      <vt:lpstr>  תשובה של "העלאת הרע"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רבי נחמן מברסלב, ליקוטי מוהר"ן, סימן רפ"ב</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על התשובה  (עמודים 167-174)</dc:title>
  <dc:creator>נריה בן סבו</dc:creator>
  <cp:lastModifiedBy>user</cp:lastModifiedBy>
  <cp:revision>32</cp:revision>
  <dcterms:created xsi:type="dcterms:W3CDTF">2020-10-31T18:32:21Z</dcterms:created>
  <dcterms:modified xsi:type="dcterms:W3CDTF">2023-12-18T16:51:42Z</dcterms:modified>
</cp:coreProperties>
</file>