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8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8ABA1FC-6E8D-4D02-8BC4-270E75948D47}" type="datetimeFigureOut">
              <a:rPr lang="he-IL" smtClean="0"/>
              <a:t>כ"ג/ניסן/תשע"ד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3BEEA2-407D-43BA-BCF8-C775D8343A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512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5692-D1C9-40B7-BF3B-AB475E68CDFD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216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1F4A-61D0-4133-9EF7-CF33ADBB0F66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34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A15E-5190-4361-B6D7-6132A2E7EF94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4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1A4-5532-458D-A7ED-40B813FC0EED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86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69FD-A0E5-4791-BEDF-EFE60612C7DF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003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87C9-5660-4D7F-A49C-0A70E9005454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52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ACB1-A8AF-4F4A-8CB0-9FE80817C613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692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0F6-ACC0-4C8B-B9A0-7380150E146B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57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472-7724-4479-B2B9-3A694AA8ABDB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05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75DC-1A84-4416-91B1-475CC7307489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31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32B1-13F9-467D-833A-66B478A97F85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47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D608-C87B-4681-9A8E-E1F5AB12FB61}" type="datetime8">
              <a:rPr lang="he-IL" smtClean="0"/>
              <a:t>23 אפריל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3B73-DBDE-4977-9F54-2E8C4435B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455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דוגמה למשימה מסכמת- 2014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רובוטיקה</a:t>
            </a:r>
            <a:endParaRPr lang="he-IL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7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 marL="0" indent="0">
              <a:buNone/>
            </a:pPr>
            <a:r>
              <a:rPr lang="he-IL" b="1" u="sng" dirty="0" smtClean="0">
                <a:solidFill>
                  <a:schemeClr val="tx2"/>
                </a:solidFill>
              </a:rPr>
              <a:t> מטרת השאלה הינה מעבר לחוג סגור:</a:t>
            </a:r>
          </a:p>
          <a:p>
            <a:pPr marL="0" indent="0">
              <a:buNone/>
            </a:pPr>
            <a:r>
              <a:rPr lang="he-IL" dirty="0" smtClean="0"/>
              <a:t>שימוש בחיישן האור.</a:t>
            </a:r>
          </a:p>
          <a:p>
            <a:pPr marL="0" indent="0">
              <a:buNone/>
            </a:pPr>
            <a:r>
              <a:rPr lang="he-IL" dirty="0" smtClean="0"/>
              <a:t>יש לקבל פתרון באמצעות משתנים.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837140" cy="177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2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164353" y="141277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b="1" u="sng" dirty="0" smtClean="0"/>
              <a:t>שאלה 7</a:t>
            </a:r>
            <a:r>
              <a:rPr lang="he-IL" dirty="0" smtClean="0"/>
              <a:t> (6 נק') (הערה למורה: 3 נק' כל סעיף)</a:t>
            </a:r>
            <a:endParaRPr lang="en-US" sz="1400" dirty="0" smtClean="0"/>
          </a:p>
          <a:p>
            <a:r>
              <a:rPr lang="he-IL" dirty="0" smtClean="0"/>
              <a:t>לפניכם תכנית שכתבו איתמר ויעל:</a:t>
            </a:r>
            <a:endParaRPr lang="en-US" sz="1400" dirty="0" smtClean="0"/>
          </a:p>
          <a:p>
            <a:r>
              <a:rPr lang="he-IL" dirty="0" smtClean="0"/>
              <a:t> </a:t>
            </a:r>
            <a:endParaRPr lang="en-US" sz="1400" dirty="0" smtClean="0"/>
          </a:p>
          <a:p>
            <a:pPr lvl="0"/>
            <a:r>
              <a:rPr lang="he-IL" dirty="0" smtClean="0"/>
              <a:t>4  </a:t>
            </a:r>
            <a:r>
              <a:rPr lang="en-US" sz="1600" dirty="0" smtClean="0">
                <a:sym typeface="Wingdings"/>
              </a:rPr>
              <a:t></a:t>
            </a:r>
            <a:r>
              <a:rPr lang="he-IL" dirty="0" smtClean="0"/>
              <a:t> משתנה </a:t>
            </a:r>
            <a:r>
              <a:rPr lang="en-US" dirty="0" smtClean="0"/>
              <a:t>count</a:t>
            </a:r>
            <a:endParaRPr lang="en-US" sz="1600" dirty="0" smtClean="0"/>
          </a:p>
          <a:p>
            <a:pPr lvl="0"/>
            <a:r>
              <a:rPr lang="he-IL" dirty="0" smtClean="0"/>
              <a:t>100- </a:t>
            </a:r>
            <a:r>
              <a:rPr lang="en-US" dirty="0" smtClean="0">
                <a:sym typeface="Wingdings"/>
              </a:rPr>
              <a:t></a:t>
            </a:r>
            <a:r>
              <a:rPr lang="he-IL" dirty="0" smtClean="0"/>
              <a:t> מנוע</a:t>
            </a:r>
            <a:r>
              <a:rPr lang="en-US" dirty="0" smtClean="0">
                <a:effectLst/>
              </a:rPr>
              <a:t>R</a:t>
            </a:r>
          </a:p>
          <a:p>
            <a:pPr lvl="0"/>
            <a:r>
              <a:rPr lang="he-IL" dirty="0" smtClean="0"/>
              <a:t>100- </a:t>
            </a:r>
            <a:r>
              <a:rPr lang="en-US" dirty="0" smtClean="0">
                <a:sym typeface="Wingdings"/>
              </a:rPr>
              <a:t></a:t>
            </a:r>
            <a:r>
              <a:rPr lang="he-IL" dirty="0" smtClean="0"/>
              <a:t> מנוע</a:t>
            </a:r>
            <a:r>
              <a:rPr lang="en-US" dirty="0" smtClean="0">
                <a:effectLst/>
              </a:rPr>
              <a:t>L</a:t>
            </a:r>
          </a:p>
          <a:p>
            <a:pPr lvl="0"/>
            <a:r>
              <a:rPr lang="he-IL" dirty="0" smtClean="0"/>
              <a:t>בצע </a:t>
            </a:r>
            <a:r>
              <a:rPr lang="en-US" dirty="0" smtClean="0">
                <a:effectLst/>
              </a:rPr>
              <a:t>count</a:t>
            </a:r>
            <a:r>
              <a:rPr lang="he-IL" dirty="0" smtClean="0"/>
              <a:t> פעמים</a:t>
            </a:r>
            <a:endParaRPr lang="en-US" dirty="0" smtClean="0">
              <a:effectLst/>
            </a:endParaRPr>
          </a:p>
          <a:p>
            <a:pPr lvl="1"/>
            <a:r>
              <a:rPr lang="he-IL" dirty="0" smtClean="0"/>
              <a:t>בצע  </a:t>
            </a:r>
            <a:r>
              <a:rPr lang="en-US" dirty="0" smtClean="0">
                <a:effectLst/>
              </a:rPr>
              <a:t>(count-2) </a:t>
            </a:r>
            <a:r>
              <a:rPr lang="he-IL" dirty="0" smtClean="0"/>
              <a:t> פעמים</a:t>
            </a:r>
            <a:endParaRPr lang="en-US" dirty="0" smtClean="0">
              <a:effectLst/>
            </a:endParaRPr>
          </a:p>
          <a:p>
            <a:pPr lvl="2"/>
            <a:r>
              <a:rPr lang="he-IL" dirty="0" smtClean="0"/>
              <a:t>המתן  2</a:t>
            </a:r>
            <a:endParaRPr lang="en-US" dirty="0" smtClean="0">
              <a:effectLst/>
            </a:endParaRPr>
          </a:p>
          <a:p>
            <a:pPr lvl="0"/>
            <a:r>
              <a:rPr lang="he-IL" dirty="0" smtClean="0"/>
              <a:t>0</a:t>
            </a:r>
            <a:r>
              <a:rPr lang="en-US" dirty="0" smtClean="0">
                <a:sym typeface="Wingdings"/>
              </a:rPr>
              <a:t></a:t>
            </a:r>
            <a:r>
              <a:rPr lang="he-IL" dirty="0" smtClean="0"/>
              <a:t> מנוע</a:t>
            </a:r>
            <a:r>
              <a:rPr lang="en-US" dirty="0" smtClean="0">
                <a:effectLst/>
              </a:rPr>
              <a:t>R</a:t>
            </a:r>
          </a:p>
          <a:p>
            <a:pPr lvl="0"/>
            <a:r>
              <a:rPr lang="he-IL" dirty="0" smtClean="0"/>
              <a:t>0</a:t>
            </a:r>
            <a:r>
              <a:rPr lang="en-US" dirty="0" smtClean="0">
                <a:sym typeface="Wingdings"/>
              </a:rPr>
              <a:t></a:t>
            </a:r>
            <a:r>
              <a:rPr lang="he-IL" dirty="0" smtClean="0"/>
              <a:t> מנוע</a:t>
            </a:r>
            <a:r>
              <a:rPr lang="en-US" dirty="0" smtClean="0">
                <a:effectLst/>
              </a:rPr>
              <a:t>L</a:t>
            </a:r>
            <a:endParaRPr lang="en-US" dirty="0">
              <a:effectLst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043608" y="48691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השלימו:  מה מבצעת התכנית?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נסיעה אחורה/קדימה/סיבוב  במשך _____ שניות , ועובר דרך של  _____ ס"מ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4499992" y="5192325"/>
            <a:ext cx="576064" cy="2528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16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1619672" y="5219657"/>
            <a:ext cx="576064" cy="2528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80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7668344" y="3147043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9" name="מלבן מעוגל 8"/>
          <p:cNvSpPr/>
          <p:nvPr/>
        </p:nvSpPr>
        <p:spPr>
          <a:xfrm>
            <a:off x="6948264" y="3415928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10" name="סוגר מסולסל שמאלי 9"/>
          <p:cNvSpPr/>
          <p:nvPr/>
        </p:nvSpPr>
        <p:spPr>
          <a:xfrm>
            <a:off x="5508104" y="3255055"/>
            <a:ext cx="576064" cy="5699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he-IL" sz="2400" dirty="0" smtClean="0"/>
              <a:t>4</a:t>
            </a:r>
            <a:endParaRPr lang="he-IL" sz="1000" dirty="0"/>
          </a:p>
        </p:txBody>
      </p:sp>
      <p:sp>
        <p:nvSpPr>
          <p:cNvPr id="11" name="סוגר מסולסל שמאלי 10"/>
          <p:cNvSpPr/>
          <p:nvPr/>
        </p:nvSpPr>
        <p:spPr>
          <a:xfrm>
            <a:off x="5076056" y="2986917"/>
            <a:ext cx="360040" cy="8580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4463988" y="323126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16</a:t>
            </a: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7092280" y="5219657"/>
            <a:ext cx="576064" cy="25289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94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67" y="4326553"/>
            <a:ext cx="4117425" cy="223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67" y="1743486"/>
            <a:ext cx="301942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03008"/>
            <a:ext cx="2403087" cy="212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977323" y="188640"/>
            <a:ext cx="8229600" cy="1143000"/>
          </a:xfrm>
        </p:spPr>
        <p:txBody>
          <a:bodyPr>
            <a:noAutofit/>
          </a:bodyPr>
          <a:lstStyle/>
          <a:p>
            <a:r>
              <a:rPr lang="he-IL" sz="2800" b="1" u="sng" dirty="0" smtClean="0"/>
              <a:t>שאלה 8</a:t>
            </a:r>
            <a:r>
              <a:rPr lang="he-IL" sz="2800" u="sng" dirty="0" smtClean="0"/>
              <a:t> </a:t>
            </a:r>
            <a:r>
              <a:rPr lang="he-IL" sz="2800" dirty="0" smtClean="0"/>
              <a:t>(12 נק') (הערה למורה: כל סעיף 3 נק')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81236" y="1193667"/>
            <a:ext cx="8147248" cy="9361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dirty="0" err="1" smtClean="0"/>
              <a:t>קונדסון</a:t>
            </a:r>
            <a:r>
              <a:rPr lang="he-IL" dirty="0" smtClean="0"/>
              <a:t> </a:t>
            </a:r>
            <a:r>
              <a:rPr lang="he-IL" dirty="0"/>
              <a:t>שלח את הרובוט למשימה ביער.</a:t>
            </a:r>
            <a:endParaRPr lang="en-US" dirty="0"/>
          </a:p>
          <a:p>
            <a:pPr marL="0" indent="0">
              <a:buNone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ביער יש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רצועות שחורות שרוחבם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הינו 5 ס"מ. אורך כל ריבוע הינו 15 ס"מ</a:t>
            </a:r>
            <a:r>
              <a:rPr lang="he-IL" dirty="0"/>
              <a:t>.</a:t>
            </a:r>
            <a:br>
              <a:rPr lang="he-IL" dirty="0"/>
            </a:br>
            <a:r>
              <a:rPr lang="he-IL" b="1" u="sng" dirty="0"/>
              <a:t>הרובוט ייעצר כשיתקל בעץ ההפתעות</a:t>
            </a:r>
            <a:r>
              <a:rPr lang="he-IL" dirty="0" smtClean="0"/>
              <a:t>.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940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6669" y="2102241"/>
            <a:ext cx="3677593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3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David" pitchFamily="2" charset="-79"/>
              </a:rPr>
              <a:t>משטח הנסיעה של הרובוט</a:t>
            </a:r>
            <a:r>
              <a:rPr kumimoji="0" lang="he-IL" altLang="he-I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David" pitchFamily="2" charset="-79"/>
              </a:rPr>
              <a:t>:  </a:t>
            </a:r>
            <a:endParaRPr kumimoji="0" lang="en-US" alt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615096" y="1845380"/>
            <a:ext cx="1368152" cy="55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כוכב עם 5 פינות 9"/>
          <p:cNvSpPr/>
          <p:nvPr/>
        </p:nvSpPr>
        <p:spPr>
          <a:xfrm>
            <a:off x="5754473" y="3213815"/>
            <a:ext cx="298064" cy="239467"/>
          </a:xfrm>
          <a:prstGeom prst="star5">
            <a:avLst>
              <a:gd name="adj" fmla="val 3334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מחבר חץ ישר 11"/>
          <p:cNvCxnSpPr/>
          <p:nvPr/>
        </p:nvCxnSpPr>
        <p:spPr>
          <a:xfrm>
            <a:off x="5903505" y="3454874"/>
            <a:ext cx="0" cy="5517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מלבן 16"/>
          <p:cNvSpPr/>
          <p:nvPr/>
        </p:nvSpPr>
        <p:spPr>
          <a:xfrm>
            <a:off x="2393288" y="2830272"/>
            <a:ext cx="1589960" cy="873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מחבר חץ ישר 13"/>
          <p:cNvCxnSpPr/>
          <p:nvPr/>
        </p:nvCxnSpPr>
        <p:spPr>
          <a:xfrm>
            <a:off x="5875657" y="3971527"/>
            <a:ext cx="15046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מלבן 15"/>
          <p:cNvSpPr/>
          <p:nvPr/>
        </p:nvSpPr>
        <p:spPr>
          <a:xfrm>
            <a:off x="6300192" y="3861048"/>
            <a:ext cx="144016" cy="35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6770403" y="3829821"/>
            <a:ext cx="144016" cy="35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6757956" y="4835088"/>
            <a:ext cx="1616138" cy="33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4256669" y="5779929"/>
            <a:ext cx="2995608" cy="258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15+30+15*5=15*8=120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2933868" y="6302269"/>
            <a:ext cx="2232248" cy="258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3+5+6+5+15=34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140095" y="6441480"/>
            <a:ext cx="2895600" cy="365125"/>
          </a:xfrm>
        </p:spPr>
        <p:txBody>
          <a:bodyPr/>
          <a:lstStyle/>
          <a:p>
            <a:r>
              <a:rPr lang="he-IL" dirty="0" smtClean="0"/>
              <a:t>העתודה המדעית-טכנולוגית מדעי המחשב פסח תשע"ד אפריל 2014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0086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6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68961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92702"/>
              </p:ext>
            </p:extLst>
          </p:nvPr>
        </p:nvGraphicFramePr>
        <p:xfrm>
          <a:off x="336769" y="1972480"/>
          <a:ext cx="5205294" cy="396043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37984"/>
                <a:gridCol w="586445"/>
                <a:gridCol w="581073"/>
                <a:gridCol w="659817"/>
                <a:gridCol w="543304"/>
                <a:gridCol w="543304"/>
                <a:gridCol w="602902"/>
                <a:gridCol w="619399"/>
                <a:gridCol w="531066"/>
              </a:tblGrid>
              <a:tr h="80297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מס' הפעם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X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חיישן</a:t>
                      </a:r>
                      <a:r>
                        <a:rPr lang="en-US" sz="1200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R</a:t>
                      </a:r>
                      <a:endParaRPr lang="en-US" sz="120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חיישן</a:t>
                      </a:r>
                      <a:r>
                        <a:rPr lang="en-US" sz="12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תנאי 2.3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תנאי 2.4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שעבר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המרחק שעבר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פלט</a:t>
                      </a:r>
                      <a:endParaRPr lang="en-US" sz="1050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</a:tr>
              <a:tr h="1578734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0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  <a:sym typeface="Wingdings"/>
                        </a:rPr>
                        <a:t></a:t>
                      </a:r>
                      <a:r>
                        <a:rPr lang="he-IL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0</a:t>
                      </a: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  <a:sym typeface="Wingdings"/>
                        </a:rPr>
                        <a:t></a:t>
                      </a:r>
                      <a:r>
                        <a:rPr lang="he-IL" sz="10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1</a:t>
                      </a: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  <a:sym typeface="Wingdings"/>
                        </a:rPr>
                        <a:t></a:t>
                      </a:r>
                      <a:r>
                        <a:rPr lang="he-IL" sz="10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0</a:t>
                      </a:r>
                      <a:endParaRPr lang="en-US" sz="9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0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  <a:sym typeface="Wingdings"/>
                        </a:rPr>
                        <a:t></a:t>
                      </a:r>
                      <a:r>
                        <a:rPr lang="he-IL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1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  <a:sym typeface="Wingdings"/>
                        </a:rPr>
                        <a:t></a:t>
                      </a:r>
                      <a:r>
                        <a:rPr lang="he-IL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0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 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true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10ס"מ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David"/>
                        </a:rPr>
                        <a:t>ROBOT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67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  <a:sym typeface="Wingdings"/>
                        </a:rPr>
                        <a:t></a:t>
                      </a:r>
                      <a:r>
                        <a:rPr lang="he-IL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2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67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  <a:sym typeface="Wingdings"/>
                        </a:rPr>
                        <a:t></a:t>
                      </a:r>
                      <a:r>
                        <a:rPr lang="he-IL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David"/>
                        </a:rPr>
                        <a:t>3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אליפסה 1"/>
          <p:cNvSpPr/>
          <p:nvPr/>
        </p:nvSpPr>
        <p:spPr>
          <a:xfrm>
            <a:off x="7092280" y="12687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7631093" y="12687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6444208" y="12700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971600" y="5949280"/>
            <a:ext cx="3338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מהו המרחק בסנטימטרים אותו עבר הרובוט בסך </a:t>
            </a:r>
            <a:r>
              <a:rPr lang="he-IL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הכל</a:t>
            </a:r>
            <a:r>
              <a:rPr lang="he-I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ס"מ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6004520" y="6413048"/>
            <a:ext cx="2895600" cy="365125"/>
          </a:xfrm>
        </p:spPr>
        <p:txBody>
          <a:bodyPr/>
          <a:lstStyle/>
          <a:p>
            <a:r>
              <a:rPr lang="he-IL" dirty="0" smtClean="0"/>
              <a:t>העתודה המדעית-טכנולוגית מדעי המחשב פסח תשע"ד אפריל 2014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82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5649" y="476672"/>
            <a:ext cx="8229600" cy="1008112"/>
          </a:xfrm>
          <a:noFill/>
        </p:spPr>
        <p:txBody>
          <a:bodyPr>
            <a:noAutofit/>
          </a:bodyPr>
          <a:lstStyle/>
          <a:p>
            <a:r>
              <a:rPr lang="he-IL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e-IL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e-IL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שאלה1</a:t>
            </a:r>
            <a:r>
              <a:rPr lang="he-I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(10 נק') (הערה למורה: 2 נק' לסעיף)</a:t>
            </a:r>
            <a:br>
              <a:rPr lang="he-I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e-IL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תנועת הרובוט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he-I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4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מנוע </a:t>
            </a:r>
            <a:r>
              <a:rPr lang="en-US" sz="4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   </a:t>
            </a:r>
            <a:r>
              <a:rPr lang="he-IL" sz="4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של הרובוט מקבל את הערך 75</a:t>
            </a:r>
            <a:r>
              <a:rPr lang="he-IL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he-IL" sz="4600" dirty="0" smtClean="0"/>
          </a:p>
          <a:p>
            <a:pPr marL="0" indent="0">
              <a:buNone/>
            </a:pPr>
            <a:r>
              <a:rPr lang="he-IL" sz="2200" dirty="0" smtClean="0"/>
              <a:t>השלימו </a:t>
            </a:r>
            <a:r>
              <a:rPr lang="he-IL" sz="2200" b="1" dirty="0"/>
              <a:t>ערך מתאים</a:t>
            </a:r>
            <a:r>
              <a:rPr lang="he-IL" sz="2200" dirty="0"/>
              <a:t> עבור כל אחד מהסעיפים הבאים:  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א. בכדי שהרובוט יבצע פנייה במקום (סביב צירו), מנוע</a:t>
            </a:r>
            <a:r>
              <a:rPr lang="en-US" sz="2200" dirty="0"/>
              <a:t>R</a:t>
            </a:r>
            <a:r>
              <a:rPr lang="he-IL" sz="2200" dirty="0"/>
              <a:t>  יקבל את </a:t>
            </a:r>
            <a:r>
              <a:rPr lang="he-IL" sz="2200" dirty="0" smtClean="0"/>
              <a:t>הערך </a:t>
            </a:r>
            <a:r>
              <a:rPr lang="en-US" sz="2200" dirty="0" smtClean="0"/>
              <a:t>________</a:t>
            </a:r>
            <a:r>
              <a:rPr lang="he-IL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ב. בכדי שהרובוט יבצע פניית רגל ציר, מנוע</a:t>
            </a:r>
            <a:r>
              <a:rPr lang="en-US" sz="2200" dirty="0"/>
              <a:t>R  </a:t>
            </a:r>
            <a:r>
              <a:rPr lang="he-IL" sz="2200" dirty="0"/>
              <a:t>יקבל את הערך  </a:t>
            </a:r>
            <a:r>
              <a:rPr lang="en-US" sz="2200" dirty="0"/>
              <a:t>_________</a:t>
            </a:r>
            <a:r>
              <a:rPr lang="he-IL" sz="2200" dirty="0"/>
              <a:t>.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ג. בכדי שהרובוט יבצע פנייה בקשת ימינה, מנוע</a:t>
            </a:r>
            <a:r>
              <a:rPr lang="en-US" sz="2200" dirty="0"/>
              <a:t>R</a:t>
            </a:r>
            <a:r>
              <a:rPr lang="he-IL" sz="2200" dirty="0"/>
              <a:t>  יקבל את הערך  </a:t>
            </a:r>
            <a:r>
              <a:rPr lang="en-US" sz="2200" dirty="0"/>
              <a:t>_________</a:t>
            </a:r>
            <a:r>
              <a:rPr lang="he-IL" sz="2200" dirty="0"/>
              <a:t>.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ד. בכדי שהרובוט יבצע פנייה בקשת שמאלה, מנוע</a:t>
            </a:r>
            <a:r>
              <a:rPr lang="en-US" sz="2200" dirty="0"/>
              <a:t>R</a:t>
            </a:r>
            <a:r>
              <a:rPr lang="he-IL" sz="2200" dirty="0"/>
              <a:t>  יקבל את הערך  </a:t>
            </a:r>
            <a:r>
              <a:rPr lang="en-US" sz="2200" dirty="0"/>
              <a:t>_________</a:t>
            </a:r>
            <a:r>
              <a:rPr lang="he-IL" sz="2200" dirty="0"/>
              <a:t>.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ה. בכדי שהרובוט ייסע ישר, מנוע</a:t>
            </a:r>
            <a:r>
              <a:rPr lang="en-US" sz="2200" dirty="0"/>
              <a:t>R</a:t>
            </a:r>
            <a:r>
              <a:rPr lang="he-IL" sz="2200" dirty="0"/>
              <a:t>  יקבל את הערך  </a:t>
            </a:r>
            <a:r>
              <a:rPr lang="en-US" sz="2200" dirty="0"/>
              <a:t>_________</a:t>
            </a:r>
            <a:r>
              <a:rPr lang="he-IL" sz="2200" dirty="0"/>
              <a:t>.</a:t>
            </a:r>
            <a:endParaRPr lang="en-US" sz="2200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1043608" y="3505244"/>
            <a:ext cx="2448273" cy="1424072"/>
            <a:chOff x="-111935" y="276225"/>
            <a:chExt cx="1268599" cy="797560"/>
          </a:xfrm>
        </p:grpSpPr>
        <p:sp>
          <p:nvSpPr>
            <p:cNvPr id="11" name="Rectangle 51"/>
            <p:cNvSpPr>
              <a:spLocks noChangeArrowheads="1"/>
            </p:cNvSpPr>
            <p:nvPr/>
          </p:nvSpPr>
          <p:spPr bwMode="auto">
            <a:xfrm>
              <a:off x="180975" y="276225"/>
              <a:ext cx="739140" cy="73787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he-IL" sz="1200" dirty="0">
                  <a:effectLst/>
                  <a:latin typeface="Calibri"/>
                  <a:ea typeface="Times New Roman"/>
                  <a:cs typeface="David"/>
                </a:rPr>
                <a:t> 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438150" y="933450"/>
              <a:ext cx="210185" cy="71755"/>
            </a:xfrm>
            <a:prstGeom prst="rect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923925" y="285750"/>
              <a:ext cx="232739" cy="238125"/>
            </a:xfrm>
            <a:prstGeom prst="rect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58"/>
            <p:cNvSpPr>
              <a:spLocks noChangeArrowheads="1"/>
            </p:cNvSpPr>
            <p:nvPr/>
          </p:nvSpPr>
          <p:spPr bwMode="auto">
            <a:xfrm>
              <a:off x="-111935" y="285750"/>
              <a:ext cx="270050" cy="238125"/>
            </a:xfrm>
            <a:prstGeom prst="rect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75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AutoShape 127"/>
            <p:cNvCxnSpPr>
              <a:cxnSpLocks noChangeShapeType="1"/>
            </p:cNvCxnSpPr>
            <p:nvPr/>
          </p:nvCxnSpPr>
          <p:spPr bwMode="auto">
            <a:xfrm>
              <a:off x="447675" y="1019175"/>
              <a:ext cx="173355" cy="5461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מלבן מעוגל 19"/>
          <p:cNvSpPr/>
          <p:nvPr/>
        </p:nvSpPr>
        <p:spPr>
          <a:xfrm>
            <a:off x="5004048" y="3548617"/>
            <a:ext cx="648072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-75</a:t>
            </a:r>
            <a:endParaRPr lang="he-IL" dirty="0"/>
          </a:p>
        </p:txBody>
      </p:sp>
      <p:sp>
        <p:nvSpPr>
          <p:cNvPr id="21" name="מלבן מעוגל 20"/>
          <p:cNvSpPr/>
          <p:nvPr/>
        </p:nvSpPr>
        <p:spPr>
          <a:xfrm>
            <a:off x="6228184" y="4106962"/>
            <a:ext cx="648072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0</a:t>
            </a:r>
            <a:endParaRPr lang="he-IL" dirty="0"/>
          </a:p>
        </p:txBody>
      </p:sp>
      <p:sp>
        <p:nvSpPr>
          <p:cNvPr id="22" name="מלבן מעוגל 21"/>
          <p:cNvSpPr/>
          <p:nvPr/>
        </p:nvSpPr>
        <p:spPr>
          <a:xfrm>
            <a:off x="4427984" y="5229200"/>
            <a:ext cx="1593819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כל ערך הגדול מ75</a:t>
            </a:r>
            <a:endParaRPr lang="he-IL" sz="1400" dirty="0"/>
          </a:p>
        </p:txBody>
      </p:sp>
      <p:sp>
        <p:nvSpPr>
          <p:cNvPr id="23" name="מלבן מעוגל 22"/>
          <p:cNvSpPr/>
          <p:nvPr/>
        </p:nvSpPr>
        <p:spPr>
          <a:xfrm>
            <a:off x="3995936" y="4712633"/>
            <a:ext cx="2132620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כל ערך הגדול מ0 וקטן מ75</a:t>
            </a:r>
            <a:endParaRPr lang="he-IL" sz="1400" dirty="0"/>
          </a:p>
        </p:txBody>
      </p:sp>
      <p:sp>
        <p:nvSpPr>
          <p:cNvPr id="24" name="מלבן מעוגל 23"/>
          <p:cNvSpPr/>
          <p:nvPr/>
        </p:nvSpPr>
        <p:spPr>
          <a:xfrm>
            <a:off x="6660232" y="5733256"/>
            <a:ext cx="1008112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75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57627"/>
            <a:ext cx="6419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he-I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לוגיקה בוליאנית, משתנים,</a:t>
            </a:r>
            <a:br>
              <a:rPr lang="he-I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e-I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שימוש בחיישנים (בסיסי)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3347864" y="4293096"/>
            <a:ext cx="86409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3347864" y="4725144"/>
            <a:ext cx="86409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3455876" y="5085184"/>
            <a:ext cx="648072" cy="3387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3455876" y="5517232"/>
            <a:ext cx="648072" cy="21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948264" y="4293096"/>
            <a:ext cx="936104" cy="305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932040" y="5074085"/>
            <a:ext cx="792088" cy="305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876256" y="4686999"/>
            <a:ext cx="1008112" cy="305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7020272" y="5423980"/>
            <a:ext cx="792088" cy="305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8096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86" y="1500452"/>
            <a:ext cx="70389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6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45" y="1703770"/>
            <a:ext cx="19145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7589" y="1052736"/>
            <a:ext cx="3073896" cy="916534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he-IL" sz="1600" b="1" dirty="0">
                <a:solidFill>
                  <a:schemeClr val="tx2">
                    <a:lumMod val="75000"/>
                  </a:schemeClr>
                </a:solidFill>
              </a:rPr>
              <a:t>לפניכם האלגוריתם החלקי בו חסרות הוראות. השלימו את החסר</a:t>
            </a:r>
            <a:r>
              <a:rPr lang="he-IL" sz="16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he-IL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4664"/>
            <a:ext cx="550404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מעוגל 3"/>
          <p:cNvSpPr/>
          <p:nvPr/>
        </p:nvSpPr>
        <p:spPr>
          <a:xfrm>
            <a:off x="1691679" y="2276872"/>
            <a:ext cx="5040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7" name="מלבן מעוגל 6"/>
          <p:cNvSpPr/>
          <p:nvPr/>
        </p:nvSpPr>
        <p:spPr>
          <a:xfrm>
            <a:off x="1969746" y="2626358"/>
            <a:ext cx="658037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00" dirty="0" smtClean="0"/>
              <a:t>-100,0</a:t>
            </a:r>
            <a:endParaRPr lang="he-IL" sz="1000" dirty="0"/>
          </a:p>
        </p:txBody>
      </p:sp>
      <p:sp>
        <p:nvSpPr>
          <p:cNvPr id="8" name="מלבן מעוגל 7"/>
          <p:cNvSpPr/>
          <p:nvPr/>
        </p:nvSpPr>
        <p:spPr>
          <a:xfrm>
            <a:off x="2181926" y="3465004"/>
            <a:ext cx="5040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100</a:t>
            </a:r>
            <a:endParaRPr lang="he-IL" sz="1400" dirty="0"/>
          </a:p>
        </p:txBody>
      </p:sp>
      <p:sp>
        <p:nvSpPr>
          <p:cNvPr id="10" name="מלבן מעוגל 9"/>
          <p:cNvSpPr/>
          <p:nvPr/>
        </p:nvSpPr>
        <p:spPr>
          <a:xfrm>
            <a:off x="2029300" y="4354055"/>
            <a:ext cx="675692" cy="384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פנייה שמאלה</a:t>
            </a:r>
            <a:endParaRPr lang="he-IL" sz="1200" dirty="0"/>
          </a:p>
        </p:txBody>
      </p:sp>
      <p:cxnSp>
        <p:nvCxnSpPr>
          <p:cNvPr id="6" name="מחבר חץ ישר 5"/>
          <p:cNvCxnSpPr/>
          <p:nvPr/>
        </p:nvCxnSpPr>
        <p:spPr>
          <a:xfrm>
            <a:off x="6243904" y="4354055"/>
            <a:ext cx="704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7092280" y="4462067"/>
            <a:ext cx="0" cy="623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>
            <a:off x="7092280" y="515719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2096108" y="3725416"/>
            <a:ext cx="5040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100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7364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שאלה 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11057" cy="492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7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Autofit/>
          </a:bodyPr>
          <a:lstStyle/>
          <a:p>
            <a:pPr marL="342900" indent="-342900" algn="r">
              <a:buFont typeface="+mj-lt"/>
              <a:buAutoNum type="arabicPeriod"/>
            </a:pPr>
            <a:endParaRPr lang="he-IL" sz="1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305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9602"/>
            <a:ext cx="4479775" cy="14568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3163322" cy="8730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8096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87624" y="2924944"/>
            <a:ext cx="7499176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4400" dirty="0" smtClean="0"/>
              <a:t>1.מנוע</a:t>
            </a:r>
            <a:r>
              <a:rPr lang="en-US" sz="4400" dirty="0" smtClean="0"/>
              <a:t>L</a:t>
            </a:r>
            <a:r>
              <a:rPr lang="he-IL" sz="4400" dirty="0" smtClean="0"/>
              <a:t>   </a:t>
            </a:r>
            <a:r>
              <a:rPr lang="he-IL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en-US" sz="4400" dirty="0" smtClean="0"/>
              <a:t>-100</a:t>
            </a:r>
          </a:p>
          <a:p>
            <a:pPr marL="0" indent="0">
              <a:buNone/>
            </a:pPr>
            <a:r>
              <a:rPr lang="he-IL" sz="4400" dirty="0" smtClean="0"/>
              <a:t>2. מנוע</a:t>
            </a:r>
            <a:r>
              <a:rPr lang="en-US" sz="4400" dirty="0" smtClean="0"/>
              <a:t>R</a:t>
            </a:r>
            <a:r>
              <a:rPr lang="he-IL" sz="4400" dirty="0" smtClean="0"/>
              <a:t>   </a:t>
            </a:r>
            <a:r>
              <a:rPr lang="he-IL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en-US" sz="4400" dirty="0" smtClean="0"/>
              <a:t>100</a:t>
            </a:r>
            <a:r>
              <a:rPr lang="he-I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(לא חובה)</a:t>
            </a:r>
          </a:p>
          <a:p>
            <a:pPr marL="0" indent="0">
              <a:buNone/>
            </a:pPr>
            <a:r>
              <a:rPr lang="he-IL" sz="4400" dirty="0" smtClean="0"/>
              <a:t>3. המתן (5)</a:t>
            </a:r>
            <a:endParaRPr lang="he-IL" sz="4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העתודה המדעית-טכנולוגית מדעי המחשב פסח תשע"ד אפריל 2014 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71"/>
          <a:stretch/>
        </p:blipFill>
        <p:spPr bwMode="auto">
          <a:xfrm>
            <a:off x="88637" y="1268760"/>
            <a:ext cx="8914528" cy="140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62" y="2132857"/>
            <a:ext cx="900130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691680" y="3535845"/>
            <a:ext cx="669674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 לבדוק בהתאם לתשובה בסעיפים הקודמים.</a:t>
            </a:r>
          </a:p>
          <a:p>
            <a:endParaRPr lang="he-IL" dirty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בצע 4 פעמים:</a:t>
            </a:r>
          </a:p>
          <a:p>
            <a:r>
              <a:rPr lang="he-IL" dirty="0"/>
              <a:t> </a:t>
            </a:r>
            <a:r>
              <a:rPr lang="he-IL" dirty="0" smtClean="0"/>
              <a:t>    1.1	קדימה</a:t>
            </a:r>
          </a:p>
          <a:p>
            <a:r>
              <a:rPr lang="he-IL" dirty="0"/>
              <a:t> </a:t>
            </a:r>
            <a:r>
              <a:rPr lang="he-IL" dirty="0" smtClean="0"/>
              <a:t>    1.2	פנה שמאלה</a:t>
            </a:r>
          </a:p>
          <a:p>
            <a:r>
              <a:rPr lang="he-IL" dirty="0" smtClean="0"/>
              <a:t>2.  עצור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32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העתודה המדעית-טכנולוגית מדעי המחשב פסח תשע"ד אפריל 2014 </a:t>
            </a:r>
            <a:endParaRPr lang="he-I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08" y="1465066"/>
            <a:ext cx="8122088" cy="462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7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460</Words>
  <Application>Microsoft Office PowerPoint</Application>
  <PresentationFormat>‫הצגה על המסך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Arial</vt:lpstr>
      <vt:lpstr>Calibri</vt:lpstr>
      <vt:lpstr>David</vt:lpstr>
      <vt:lpstr>Times New Roman</vt:lpstr>
      <vt:lpstr>Wingdings</vt:lpstr>
      <vt:lpstr>ערכת נושא Office</vt:lpstr>
      <vt:lpstr>דוגמה למשימה מסכמת- 2014</vt:lpstr>
      <vt:lpstr> שאלה1 (10 נק') (הערה למורה: 2 נק' לסעיף) תנועת הרובוט  </vt:lpstr>
      <vt:lpstr>לוגיקה בוליאנית, משתנים,  שימוש בחיישנים (בסיסי)</vt:lpstr>
      <vt:lpstr>מצגת של PowerPoint</vt:lpstr>
      <vt:lpstr>שאלה 4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שאלה 8 (12 נק') (הערה למורה: כל סעיף 3 נק') </vt:lpstr>
      <vt:lpstr>מצגת של PowerPoint</vt:lpstr>
    </vt:vector>
  </TitlesOfParts>
  <Company>gymnasia herzlia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דוגמה למשימה מסכמת- 2014</dc:title>
  <dc:creator>gymnasia</dc:creator>
  <cp:lastModifiedBy>רחל פרלמן</cp:lastModifiedBy>
  <cp:revision>24</cp:revision>
  <dcterms:created xsi:type="dcterms:W3CDTF">2014-04-09T06:47:16Z</dcterms:created>
  <dcterms:modified xsi:type="dcterms:W3CDTF">2014-04-23T11:48:35Z</dcterms:modified>
</cp:coreProperties>
</file>