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6" r:id="rId1"/>
    <p:sldMasterId id="2147483851" r:id="rId2"/>
    <p:sldMasterId id="2147483865" r:id="rId3"/>
    <p:sldMasterId id="2147483839" r:id="rId4"/>
  </p:sldMasterIdLst>
  <p:notesMasterIdLst>
    <p:notesMasterId r:id="rId30"/>
  </p:notesMasterIdLst>
  <p:sldIdLst>
    <p:sldId id="283" r:id="rId5"/>
    <p:sldId id="309" r:id="rId6"/>
    <p:sldId id="310" r:id="rId7"/>
    <p:sldId id="311" r:id="rId8"/>
    <p:sldId id="312" r:id="rId9"/>
    <p:sldId id="313" r:id="rId10"/>
    <p:sldId id="318" r:id="rId11"/>
    <p:sldId id="284" r:id="rId12"/>
    <p:sldId id="316" r:id="rId13"/>
    <p:sldId id="319" r:id="rId14"/>
    <p:sldId id="314" r:id="rId15"/>
    <p:sldId id="317" r:id="rId16"/>
    <p:sldId id="320" r:id="rId17"/>
    <p:sldId id="315" r:id="rId18"/>
    <p:sldId id="292" r:id="rId19"/>
    <p:sldId id="321" r:id="rId20"/>
    <p:sldId id="295" r:id="rId21"/>
    <p:sldId id="293" r:id="rId22"/>
    <p:sldId id="322" r:id="rId23"/>
    <p:sldId id="323" r:id="rId24"/>
    <p:sldId id="324" r:id="rId25"/>
    <p:sldId id="325" r:id="rId26"/>
    <p:sldId id="285" r:id="rId27"/>
    <p:sldId id="301" r:id="rId28"/>
    <p:sldId id="326" r:id="rId29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5572" autoAdjust="0"/>
  </p:normalViewPr>
  <p:slideViewPr>
    <p:cSldViewPr>
      <p:cViewPr varScale="1">
        <p:scale>
          <a:sx n="96" d="100"/>
          <a:sy n="96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fld id="{0E211A12-2D9A-4BAC-8D2E-D25774E65246}" type="datetimeFigureOut">
              <a:rPr lang="he-IL"/>
              <a:pPr>
                <a:defRPr/>
              </a:pPr>
              <a:t>ז'/אייר/תשע"ב</a:t>
            </a:fld>
            <a:endParaRPr lang="en-US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fld id="{759BC7D7-4878-4798-9AB6-E2241E10098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69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65EF-AECD-4988-BCCC-655370D72F73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752FC-F476-4FC5-BAFE-0A70A4BC242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472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65EF-AECD-4988-BCCC-655370D72F73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63503-379B-4E23-AC52-E8856C71C6B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748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65EF-AECD-4988-BCCC-655370D72F73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53DE8-DF50-40DC-AC33-865B2301A91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5877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65EF-AECD-4988-BCCC-655370D72F73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E0F90-5A52-4D26-A865-075ED9AC753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6097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1261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4773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35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0413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675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548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7111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143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65EF-AECD-4988-BCCC-655370D72F73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1454-FAAA-4F8D-A5B5-05B7B4E757C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1243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035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545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706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5911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2352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221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3311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278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2171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657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65EF-AECD-4988-BCCC-655370D72F73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3674-DCAD-42F2-B9E3-22EED60E53A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1694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7088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696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177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998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8356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8392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602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7071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AD2A-5E64-4DB1-B6E6-1C2C7AF3569D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81034-41C9-4DAE-8855-1096DD36836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34213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AD2A-5E64-4DB1-B6E6-1C2C7AF3569D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2A705-6078-4E7F-8F2A-A7E3FF8E06A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4867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AD2A-5E64-4DB1-B6E6-1C2C7AF3569D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2E986-78D7-45D8-8402-B991E683284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187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65EF-AECD-4988-BCCC-655370D72F73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233C6-4906-488E-8A7A-24570CF112C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8507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AD2A-5E64-4DB1-B6E6-1C2C7AF3569D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B4480-BEE8-423F-8A33-B2FD12E0186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4814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3933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AD2A-5E64-4DB1-B6E6-1C2C7AF3569D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209F9-599E-4BE9-BF9B-72E013255E2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7766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AD2A-5E64-4DB1-B6E6-1C2C7AF3569D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9FFB7-E876-4D62-AFDE-D83E1FD06E5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1029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AD2A-5E64-4DB1-B6E6-1C2C7AF3569D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9FDE7-7A76-44DC-8C70-61B1EF1BD33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75141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AD2A-5E64-4DB1-B6E6-1C2C7AF3569D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3982B-3E4C-449E-A967-002CCA8DA0B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62571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AD2A-5E64-4DB1-B6E6-1C2C7AF3569D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8C0F-5AF5-4C84-A3AE-634C5DB7574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01390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AD2A-5E64-4DB1-B6E6-1C2C7AF3569D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63532-BBD3-4ADB-96DA-3D66ABF7511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82148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AD2A-5E64-4DB1-B6E6-1C2C7AF3569D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6A239-EA5D-4A10-90E9-969CA91EDFB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639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65EF-AECD-4988-BCCC-655370D72F73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804ED-55C7-4A91-A3EC-5F5AAEF1D70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106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65EF-AECD-4988-BCCC-655370D72F73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F5220-4997-4F53-9984-A6AFAF61C6A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541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65EF-AECD-4988-BCCC-655370D72F73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BC37-DF7A-4993-AFFB-BFDDEB0E581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161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65EF-AECD-4988-BCCC-655370D72F73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736BD-0C10-4A17-B841-CF12DF3C562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085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65EF-AECD-4988-BCCC-655370D72F73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AC585-17BB-4144-B25B-01958D0C7CE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348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CB65EF-AECD-4988-BCCC-655370D72F73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382270-DB7A-4696-A17A-5E853ABFB7E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iming>
    <p:tnLst>
      <p:par>
        <p:cTn id="1" dur="indefinite" restart="never" nodeType="tmRoot"/>
      </p:par>
    </p:tnLst>
  </p:timing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44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75" name="Picture 7" descr="LME ptt fron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0663"/>
            <a:ext cx="914400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לוגו סטריפ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15888"/>
            <a:ext cx="5651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pic>
        <p:nvPicPr>
          <p:cNvPr id="4100" name="Picture 8" descr="LME ptt back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4238"/>
            <a:ext cx="91440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robotechnol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165850"/>
            <a:ext cx="26035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iming>
    <p:tnLst>
      <p:par>
        <p:cTn id="1" dur="indefinite" restart="never" nodeType="tmRoot"/>
      </p:par>
    </p:tnLst>
  </p:timing>
  <p:txStyles>
    <p:titleStyle>
      <a:lvl1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haletOffice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28AD2A-5E64-4DB1-B6E6-1C2C7AF3569D}" type="datetimeFigureOut">
              <a:rPr lang="he-IL"/>
              <a:pPr>
                <a:defRPr/>
              </a:pPr>
              <a:t>ז'/אייר/תשע"ב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084960-832A-40A2-9C60-A74236CBA09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40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timing>
    <p:tnLst>
      <p:par>
        <p:cTn id="1" dur="indefinite" restart="never" nodeType="tmRoot"/>
      </p:par>
    </p:tnLst>
  </p:timing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&#1514;&#1493;&#1499;&#1504;&#1497;&#1493;&#1514;/MVI_7936.AVI" TargetMode="Externa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MVI_7947.AVI" TargetMode="Externa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7.jpe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slideLayout" Target="../slideLayouts/slideLayout3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850900"/>
          </a:xfrm>
        </p:spPr>
        <p:txBody>
          <a:bodyPr/>
          <a:lstStyle/>
          <a:p>
            <a:pPr algn="ctr" eaLnBrk="1" hangingPunct="1"/>
            <a:r>
              <a:rPr lang="he-IL" sz="4500" smtClean="0">
                <a:solidFill>
                  <a:srgbClr val="00B0F0"/>
                </a:solidFill>
                <a:cs typeface="Spacer" pitchFamily="2" charset="-79"/>
              </a:rPr>
              <a:t>חיישנים</a:t>
            </a:r>
          </a:p>
        </p:txBody>
      </p:sp>
      <p:sp>
        <p:nvSpPr>
          <p:cNvPr id="10243" name="מציין מיקום של מספר שקופית 1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FBAF771-9E3E-4F05-A41B-50A20D8B4647}" type="slidenum">
              <a:rPr lang="he-IL"/>
              <a:pPr eaLnBrk="1" hangingPunct="1"/>
              <a:t>1</a:t>
            </a:fld>
            <a:endParaRPr lang="en-US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2771800" y="6144593"/>
            <a:ext cx="32044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sz="1000" b="1" dirty="0"/>
              <a:t>יוצר: פרג'ון ויליאם </a:t>
            </a:r>
          </a:p>
          <a:p>
            <a:pPr eaLnBrk="1" hangingPunct="1"/>
            <a:r>
              <a:rPr lang="he-IL" sz="1000" b="1" dirty="0"/>
              <a:t>פיתוח סביבות למידה ותוכניות לימוד במדע וטכנולוגיה</a:t>
            </a:r>
          </a:p>
          <a:p>
            <a:pPr eaLnBrk="1" hangingPunct="1"/>
            <a:r>
              <a:rPr lang="he-IL" sz="1000" b="1" dirty="0"/>
              <a:t>כל הזכויות שמורות למחבר</a:t>
            </a:r>
            <a:r>
              <a:rPr lang="he-IL" sz="1200" b="1" dirty="0"/>
              <a:t>©</a:t>
            </a:r>
            <a:endParaRPr lang="he-IL" sz="1000" b="1" dirty="0"/>
          </a:p>
        </p:txBody>
      </p:sp>
      <p:pic>
        <p:nvPicPr>
          <p:cNvPr id="10245" name="Picture 7" descr="00002134-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196975"/>
            <a:ext cx="655320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title" idx="4294967295"/>
          </p:nvPr>
        </p:nvSpPr>
        <p:spPr>
          <a:xfrm>
            <a:off x="838800" y="57599"/>
            <a:ext cx="8229600" cy="1143000"/>
          </a:xfrm>
        </p:spPr>
        <p:txBody>
          <a:bodyPr/>
          <a:lstStyle/>
          <a:p>
            <a:pPr algn="r"/>
            <a:r>
              <a:rPr lang="he-IL" sz="3200" dirty="0" smtClean="0">
                <a:solidFill>
                  <a:srgbClr val="00B0F0"/>
                </a:solidFill>
                <a:cs typeface="Spacer" pitchFamily="2" charset="-79"/>
              </a:rPr>
              <a:t>חיישן מגע בפעולה</a:t>
            </a:r>
            <a:endParaRPr lang="en-US" sz="3200" dirty="0" smtClean="0">
              <a:solidFill>
                <a:srgbClr val="00B0F0"/>
              </a:solidFill>
              <a:cs typeface="Spacer" pitchFamily="2" charset="-79"/>
            </a:endParaRPr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C57F0F-DAF0-4B8E-B2E0-6E05FE642A61}" type="slidenum">
              <a:rPr lang="he-IL"/>
              <a:pPr>
                <a:defRPr/>
              </a:pPr>
              <a:t>10</a:t>
            </a:fld>
            <a:endParaRPr lang="en-US"/>
          </a:p>
        </p:txBody>
      </p:sp>
      <p:sp>
        <p:nvSpPr>
          <p:cNvPr id="19460" name="AutoShape 5" descr="Z"/>
          <p:cNvSpPr>
            <a:spLocks noChangeAspect="1" noChangeArrowheads="1"/>
          </p:cNvSpPr>
          <p:nvPr/>
        </p:nvSpPr>
        <p:spPr bwMode="auto">
          <a:xfrm>
            <a:off x="892492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9461" name="AutoShape 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/>
          </a:p>
        </p:txBody>
      </p:sp>
      <p:pic>
        <p:nvPicPr>
          <p:cNvPr id="19462" name="Picture 9" descr="iphone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38100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/>
          </p:cNvSpPr>
          <p:nvPr>
            <p:ph type="title" idx="4294967295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pPr algn="r"/>
            <a:r>
              <a:rPr lang="he-IL" sz="3200" dirty="0" smtClean="0">
                <a:solidFill>
                  <a:srgbClr val="00B0F0"/>
                </a:solidFill>
                <a:cs typeface="Spacer" pitchFamily="2" charset="-79"/>
              </a:rPr>
              <a:t>חיישן אולטרא-סוניק</a:t>
            </a:r>
            <a:endParaRPr lang="en-US" sz="3200" dirty="0" smtClean="0">
              <a:solidFill>
                <a:srgbClr val="00B0F0"/>
              </a:solidFill>
              <a:cs typeface="Spacer" pitchFamily="2" charset="-79"/>
            </a:endParaRPr>
          </a:p>
        </p:txBody>
      </p:sp>
      <p:sp>
        <p:nvSpPr>
          <p:cNvPr id="5" name="מציין מיקום של מספר שקופית 17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FD6D16-4E35-4601-8F56-6B34A3E33643}" type="slidenum">
              <a:rPr lang="he-IL"/>
              <a:pPr>
                <a:defRPr/>
              </a:pPr>
              <a:t>11</a:t>
            </a:fld>
            <a:endParaRPr lang="en-US"/>
          </a:p>
        </p:txBody>
      </p:sp>
      <p:pic>
        <p:nvPicPr>
          <p:cNvPr id="20484" name="Picture 5" descr="984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5" y="2564904"/>
            <a:ext cx="367823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4"/>
          <p:cNvSpPr txBox="1">
            <a:spLocks noChangeArrowheads="1"/>
          </p:cNvSpPr>
          <p:nvPr/>
        </p:nvSpPr>
        <p:spPr bwMode="auto">
          <a:xfrm>
            <a:off x="2363283" y="1988840"/>
            <a:ext cx="644493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he-IL" sz="2800" dirty="0">
                <a:latin typeface="Calibri" pitchFamily="34" charset="0"/>
                <a:cs typeface="Spacer" pitchFamily="2" charset="-79"/>
              </a:rPr>
              <a:t>מודד מרחק באמצעות גלי קול (תדר </a:t>
            </a:r>
            <a:r>
              <a:rPr lang="en-US" sz="2800" dirty="0">
                <a:latin typeface="Calibri" pitchFamily="34" charset="0"/>
                <a:cs typeface="Spacer" pitchFamily="2" charset="-79"/>
              </a:rPr>
              <a:t>40Khz</a:t>
            </a:r>
            <a:r>
              <a:rPr lang="he-IL" sz="2800" dirty="0">
                <a:latin typeface="Calibri" pitchFamily="34" charset="0"/>
                <a:cs typeface="Spacer" pitchFamily="2" charset="-79"/>
              </a:rPr>
              <a:t>)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he-IL" sz="2800" dirty="0">
                <a:latin typeface="Calibri" pitchFamily="34" charset="0"/>
                <a:cs typeface="Spacer" pitchFamily="2" charset="-79"/>
              </a:rPr>
              <a:t>טווח מדידה 0-255 ס"מ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he-IL" sz="2800" dirty="0">
                <a:latin typeface="Calibri" pitchFamily="34" charset="0"/>
                <a:cs typeface="Spacer" pitchFamily="2" charset="-79"/>
              </a:rPr>
              <a:t>דיוק של -/+ 3 ס"מ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he-IL" sz="2800" dirty="0">
                <a:latin typeface="Calibri" pitchFamily="34" charset="0"/>
                <a:cs typeface="Spacer" pitchFamily="2" charset="-79"/>
              </a:rPr>
              <a:t>מאפשר מדידה גם באינצ'ים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he-IL" sz="2800" dirty="0">
              <a:latin typeface="Calibri" pitchFamily="34" charset="0"/>
              <a:cs typeface="Spacer" pitchFamily="2" charset="-79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he-IL" sz="2800" dirty="0">
              <a:latin typeface="Calibri" pitchFamily="34" charset="0"/>
              <a:cs typeface="Spacer" pitchFamily="2" charset="-79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he-IL" sz="2800" dirty="0">
              <a:latin typeface="Calibri" pitchFamily="34" charset="0"/>
              <a:cs typeface="Spacer" pitchFamily="2" charset="-79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he-IL" sz="2800" dirty="0">
              <a:latin typeface="Calibri" pitchFamily="34" charset="0"/>
              <a:cs typeface="Spacer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44624"/>
            <a:ext cx="8229600" cy="1143000"/>
          </a:xfrm>
        </p:spPr>
        <p:txBody>
          <a:bodyPr/>
          <a:lstStyle/>
          <a:p>
            <a:pPr algn="r"/>
            <a:r>
              <a:rPr lang="he-IL" sz="3200" dirty="0" smtClean="0">
                <a:solidFill>
                  <a:srgbClr val="00B0F0"/>
                </a:solidFill>
                <a:cs typeface="Spacer" pitchFamily="2" charset="-79"/>
              </a:rPr>
              <a:t>התוכנית </a:t>
            </a:r>
            <a:r>
              <a:rPr lang="en-US" sz="3200" dirty="0" smtClean="0">
                <a:solidFill>
                  <a:srgbClr val="00B0F0"/>
                </a:solidFill>
                <a:cs typeface="Spacer" pitchFamily="2" charset="-79"/>
              </a:rPr>
              <a:t>Wait for ultrasonic      </a:t>
            </a:r>
          </a:p>
        </p:txBody>
      </p:sp>
      <p:sp>
        <p:nvSpPr>
          <p:cNvPr id="8" name="מציין מיקום של מספר שקופית 17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58DAB36-BDB7-4F5D-99EF-CBF360C41F08}" type="slidenum">
              <a:rPr lang="he-IL"/>
              <a:pPr>
                <a:defRPr/>
              </a:pPr>
              <a:t>12</a:t>
            </a:fld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980728"/>
            <a:ext cx="48387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430240"/>
            <a:ext cx="51339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4509740"/>
            <a:ext cx="51244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AutoShape 7"/>
          <p:cNvSpPr>
            <a:spLocks noChangeArrowheads="1"/>
          </p:cNvSpPr>
          <p:nvPr/>
        </p:nvSpPr>
        <p:spPr bwMode="auto">
          <a:xfrm rot="16200000">
            <a:off x="892175" y="2819053"/>
            <a:ext cx="1081087" cy="287338"/>
          </a:xfrm>
          <a:prstGeom prst="rightArrow">
            <a:avLst>
              <a:gd name="adj1" fmla="val 50000"/>
              <a:gd name="adj2" fmla="val 94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 rot="12281257">
            <a:off x="2968625" y="3138140"/>
            <a:ext cx="4176713" cy="504825"/>
          </a:xfrm>
          <a:prstGeom prst="rightArrow">
            <a:avLst>
              <a:gd name="adj1" fmla="val 50000"/>
              <a:gd name="adj2" fmla="val 2068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/>
          </p:cNvSpPr>
          <p:nvPr>
            <p:ph type="title" idx="4294967295"/>
          </p:nvPr>
        </p:nvSpPr>
        <p:spPr>
          <a:xfrm>
            <a:off x="883569" y="260648"/>
            <a:ext cx="8229600" cy="1143000"/>
          </a:xfrm>
        </p:spPr>
        <p:txBody>
          <a:bodyPr/>
          <a:lstStyle/>
          <a:p>
            <a:pPr algn="r"/>
            <a:r>
              <a:rPr lang="he-IL" sz="3200" smtClean="0">
                <a:solidFill>
                  <a:srgbClr val="00B0F0"/>
                </a:solidFill>
                <a:cs typeface="Spacer" pitchFamily="2" charset="-79"/>
              </a:rPr>
              <a:t>חיישן אולטרא-סוני בפעולה</a:t>
            </a:r>
            <a:endParaRPr lang="en-US" sz="3200" smtClean="0">
              <a:solidFill>
                <a:srgbClr val="00B0F0"/>
              </a:solidFill>
              <a:cs typeface="Spacer" pitchFamily="2" charset="-79"/>
            </a:endParaRPr>
          </a:p>
        </p:txBody>
      </p:sp>
      <p:sp>
        <p:nvSpPr>
          <p:cNvPr id="5" name="מציין מיקום של מספר שקופית 17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D96396-0F06-4EBF-BC6C-33F6A20BAC35}" type="slidenum">
              <a:rPr lang="he-IL"/>
              <a:pPr>
                <a:defRPr/>
              </a:pPr>
              <a:t>13</a:t>
            </a:fld>
            <a:endParaRPr lang="en-US"/>
          </a:p>
        </p:txBody>
      </p:sp>
      <p:pic>
        <p:nvPicPr>
          <p:cNvPr id="22532" name="Picture 5" descr="521397-0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52" y="2615397"/>
            <a:ext cx="287972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831975"/>
            <a:ext cx="496887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/>
          </p:cNvSpPr>
          <p:nvPr>
            <p:ph type="title" idx="4294967295"/>
          </p:nvPr>
        </p:nvSpPr>
        <p:spPr>
          <a:xfrm>
            <a:off x="755576" y="188640"/>
            <a:ext cx="8229600" cy="1143000"/>
          </a:xfrm>
        </p:spPr>
        <p:txBody>
          <a:bodyPr/>
          <a:lstStyle/>
          <a:p>
            <a:pPr algn="r"/>
            <a:r>
              <a:rPr lang="he-IL" sz="3200" dirty="0" smtClean="0">
                <a:solidFill>
                  <a:srgbClr val="00B0F0"/>
                </a:solidFill>
                <a:cs typeface="Spacer" pitchFamily="2" charset="-79"/>
              </a:rPr>
              <a:t>חיישן קול </a:t>
            </a:r>
            <a:endParaRPr lang="en-US" sz="3200" dirty="0" smtClean="0">
              <a:solidFill>
                <a:srgbClr val="00B0F0"/>
              </a:solidFill>
              <a:cs typeface="Spacer" pitchFamily="2" charset="-79"/>
            </a:endParaRPr>
          </a:p>
        </p:txBody>
      </p:sp>
      <p:sp>
        <p:nvSpPr>
          <p:cNvPr id="5" name="מציין מיקום של מספר שקופית 17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2F13E1-6322-4874-A9AE-C434D20E0A00}" type="slidenum">
              <a:rPr lang="he-IL"/>
              <a:pPr>
                <a:defRPr/>
              </a:pPr>
              <a:t>14</a:t>
            </a:fld>
            <a:endParaRPr lang="en-US"/>
          </a:p>
        </p:txBody>
      </p:sp>
      <p:pic>
        <p:nvPicPr>
          <p:cNvPr id="23556" name="Picture 5" descr="download8D5C71F12BEC3A7CE24950619D079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2122"/>
            <a:ext cx="38163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4"/>
          <p:cNvSpPr txBox="1">
            <a:spLocks noChangeArrowheads="1"/>
          </p:cNvSpPr>
          <p:nvPr/>
        </p:nvSpPr>
        <p:spPr bwMode="auto">
          <a:xfrm>
            <a:off x="827584" y="1268760"/>
            <a:ext cx="815984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38200" indent="-3810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he-IL" sz="2800" dirty="0">
                <a:latin typeface="Calibri" pitchFamily="34" charset="0"/>
                <a:cs typeface="Spacer" pitchFamily="2" charset="-79"/>
              </a:rPr>
              <a:t>מודד עוצמת קול (</a:t>
            </a:r>
            <a:r>
              <a:rPr lang="en-US" sz="2800" dirty="0">
                <a:latin typeface="Calibri" pitchFamily="34" charset="0"/>
                <a:cs typeface="Spacer" pitchFamily="2" charset="-79"/>
              </a:rPr>
              <a:t>dB</a:t>
            </a:r>
            <a:r>
              <a:rPr lang="he-IL" sz="2800" dirty="0">
                <a:latin typeface="Calibri" pitchFamily="34" charset="0"/>
                <a:cs typeface="Spacer" pitchFamily="2" charset="-79"/>
              </a:rPr>
              <a:t> – דציבל)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he-IL" sz="2800" dirty="0">
                <a:latin typeface="Calibri" pitchFamily="34" charset="0"/>
                <a:cs typeface="Spacer" pitchFamily="2" charset="-79"/>
              </a:rPr>
              <a:t>טווח מדידה 0-90 דציבל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he-IL" sz="2800" dirty="0">
                <a:latin typeface="Calibri" pitchFamily="34" charset="0"/>
                <a:cs typeface="Spacer" pitchFamily="2" charset="-79"/>
              </a:rPr>
              <a:t>מדידה הרגישה לטווח שמיעה של אדם – </a:t>
            </a:r>
            <a:r>
              <a:rPr lang="en-US" sz="2800" dirty="0" err="1">
                <a:latin typeface="Calibri" pitchFamily="34" charset="0"/>
                <a:cs typeface="Spacer" pitchFamily="2" charset="-79"/>
              </a:rPr>
              <a:t>dBA</a:t>
            </a:r>
            <a:endParaRPr lang="en-US" sz="2800" dirty="0">
              <a:latin typeface="Calibri" pitchFamily="34" charset="0"/>
              <a:cs typeface="Spacer" pitchFamily="2" charset="-79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he-IL" sz="2800" dirty="0">
                <a:latin typeface="Calibri" pitchFamily="34" charset="0"/>
                <a:cs typeface="Spacer" pitchFamily="2" charset="-79"/>
              </a:rPr>
              <a:t>מדידה ללא רגישות לטווח שמיעה של אדם - </a:t>
            </a:r>
            <a:r>
              <a:rPr lang="en-US" sz="2800" dirty="0">
                <a:latin typeface="Calibri" pitchFamily="34" charset="0"/>
                <a:cs typeface="Spacer" pitchFamily="2" charset="-79"/>
              </a:rPr>
              <a:t>dB</a:t>
            </a:r>
            <a:endParaRPr lang="he-IL" sz="2800" dirty="0">
              <a:latin typeface="Calibri" pitchFamily="34" charset="0"/>
              <a:cs typeface="Spacer" pitchFamily="2" charset="-79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he-IL" sz="2800" dirty="0">
                <a:latin typeface="Calibri" pitchFamily="34" charset="0"/>
                <a:cs typeface="Spacer" pitchFamily="2" charset="-79"/>
              </a:rPr>
              <a:t>הנתונים מוצגים באחוזים</a:t>
            </a: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he-IL" sz="2800" dirty="0">
                <a:latin typeface="Calibri" pitchFamily="34" charset="0"/>
                <a:cs typeface="Spacer" pitchFamily="2" charset="-79"/>
              </a:rPr>
              <a:t>4-5% שקט</a:t>
            </a: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he-IL" sz="2800" dirty="0">
                <a:latin typeface="Calibri" pitchFamily="34" charset="0"/>
                <a:cs typeface="Spacer" pitchFamily="2" charset="-79"/>
              </a:rPr>
              <a:t>5-10% קולות רקע וסביבה שקטים</a:t>
            </a: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he-IL" sz="2800" dirty="0">
                <a:latin typeface="Calibri" pitchFamily="34" charset="0"/>
                <a:cs typeface="Spacer" pitchFamily="2" charset="-79"/>
              </a:rPr>
              <a:t>10-30% דיבור בסביבה הקרובה </a:t>
            </a: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he-IL" sz="2800" dirty="0">
                <a:latin typeface="Calibri" pitchFamily="34" charset="0"/>
                <a:cs typeface="Spacer" pitchFamily="2" charset="-79"/>
              </a:rPr>
              <a:t>30-100%  מוזיקה בעוצמה גבוהה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/>
          </p:cNvSpPr>
          <p:nvPr>
            <p:ph type="title" idx="4294967295"/>
          </p:nvPr>
        </p:nvSpPr>
        <p:spPr>
          <a:xfrm>
            <a:off x="827584" y="116632"/>
            <a:ext cx="8229600" cy="1143000"/>
          </a:xfrm>
        </p:spPr>
        <p:txBody>
          <a:bodyPr/>
          <a:lstStyle/>
          <a:p>
            <a:pPr algn="r"/>
            <a:r>
              <a:rPr lang="he-IL" sz="3200" dirty="0" smtClean="0">
                <a:solidFill>
                  <a:srgbClr val="00B0F0"/>
                </a:solidFill>
                <a:cs typeface="Spacer" pitchFamily="2" charset="-79"/>
              </a:rPr>
              <a:t>התוכנית – </a:t>
            </a:r>
            <a:r>
              <a:rPr lang="en-US" sz="3200" dirty="0" smtClean="0">
                <a:solidFill>
                  <a:srgbClr val="00B0F0"/>
                </a:solidFill>
                <a:cs typeface="Spacer" pitchFamily="2" charset="-79"/>
              </a:rPr>
              <a:t>Wait for sound</a:t>
            </a:r>
            <a:r>
              <a:rPr lang="he-IL" sz="3200" dirty="0" smtClean="0">
                <a:solidFill>
                  <a:srgbClr val="00B0F0"/>
                </a:solidFill>
                <a:cs typeface="Spacer" pitchFamily="2" charset="-79"/>
              </a:rPr>
              <a:t> </a:t>
            </a:r>
            <a:endParaRPr lang="en-US" sz="3200" dirty="0" smtClean="0">
              <a:solidFill>
                <a:srgbClr val="00B0F0"/>
              </a:solidFill>
              <a:cs typeface="Spacer" pitchFamily="2" charset="-79"/>
            </a:endParaRPr>
          </a:p>
        </p:txBody>
      </p:sp>
      <p:sp>
        <p:nvSpPr>
          <p:cNvPr id="8" name="מציין מיקום של מספר שקופית 17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E76348D-863D-479C-9C2E-21B7FF852B84}" type="slidenum">
              <a:rPr lang="he-IL"/>
              <a:pPr>
                <a:defRPr/>
              </a:pPr>
              <a:t>15</a:t>
            </a:fld>
            <a:endParaRPr lang="en-US"/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67777"/>
            <a:ext cx="37909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99802"/>
            <a:ext cx="51530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52327"/>
            <a:ext cx="5143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AutoShape 10"/>
          <p:cNvSpPr>
            <a:spLocks noChangeArrowheads="1"/>
          </p:cNvSpPr>
          <p:nvPr/>
        </p:nvSpPr>
        <p:spPr bwMode="auto">
          <a:xfrm rot="16200000">
            <a:off x="2124076" y="2723539"/>
            <a:ext cx="1008062" cy="287337"/>
          </a:xfrm>
          <a:prstGeom prst="rightArrow">
            <a:avLst>
              <a:gd name="adj1" fmla="val 50000"/>
              <a:gd name="adj2" fmla="val 87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4584" name="AutoShape 11"/>
          <p:cNvSpPr>
            <a:spLocks noChangeArrowheads="1"/>
          </p:cNvSpPr>
          <p:nvPr/>
        </p:nvSpPr>
        <p:spPr bwMode="auto">
          <a:xfrm rot="12950493">
            <a:off x="3573463" y="3045802"/>
            <a:ext cx="3816350" cy="287337"/>
          </a:xfrm>
          <a:prstGeom prst="rightArrow">
            <a:avLst>
              <a:gd name="adj1" fmla="val 50000"/>
              <a:gd name="adj2" fmla="val 3320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/>
          </p:cNvSpPr>
          <p:nvPr>
            <p:ph type="title" idx="4294967295"/>
          </p:nvPr>
        </p:nvSpPr>
        <p:spPr>
          <a:xfrm>
            <a:off x="827584" y="188640"/>
            <a:ext cx="8229600" cy="1143000"/>
          </a:xfrm>
        </p:spPr>
        <p:txBody>
          <a:bodyPr/>
          <a:lstStyle/>
          <a:p>
            <a:pPr algn="r"/>
            <a:r>
              <a:rPr lang="he-IL" sz="3200" smtClean="0">
                <a:solidFill>
                  <a:srgbClr val="00B0F0"/>
                </a:solidFill>
                <a:cs typeface="Spacer" pitchFamily="2" charset="-79"/>
              </a:rPr>
              <a:t>חיישן קול בפעולה</a:t>
            </a:r>
            <a:endParaRPr lang="en-US" sz="3200" smtClean="0">
              <a:solidFill>
                <a:srgbClr val="00B0F0"/>
              </a:solidFill>
              <a:cs typeface="Spacer" pitchFamily="2" charset="-79"/>
            </a:endParaRPr>
          </a:p>
        </p:txBody>
      </p:sp>
      <p:sp>
        <p:nvSpPr>
          <p:cNvPr id="5" name="מציין מיקום של מספר שקופית 17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B87692-767A-49B3-A99D-95CDDEB8F391}" type="slidenum">
              <a:rPr lang="he-IL"/>
              <a:pPr>
                <a:defRPr/>
              </a:pPr>
              <a:t>16</a:t>
            </a:fld>
            <a:endParaRPr lang="en-US"/>
          </a:p>
        </p:txBody>
      </p:sp>
      <p:pic>
        <p:nvPicPr>
          <p:cNvPr id="25604" name="Picture 5" descr="Siri_iphone_4s1-300x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42579"/>
            <a:ext cx="2857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article-1030505-01ccd21c00000578-820_468x3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4577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>
          <a:xfrm>
            <a:off x="1079500" y="333375"/>
            <a:ext cx="8064500" cy="711200"/>
          </a:xfrm>
        </p:spPr>
        <p:txBody>
          <a:bodyPr/>
          <a:lstStyle/>
          <a:p>
            <a:pPr algn="r"/>
            <a:r>
              <a:rPr lang="he-IL" sz="3600" dirty="0" smtClean="0">
                <a:solidFill>
                  <a:srgbClr val="00B0F0"/>
                </a:solidFill>
                <a:cs typeface="Spacer" pitchFamily="2" charset="-79"/>
              </a:rPr>
              <a:t>התוכנית </a:t>
            </a:r>
            <a:r>
              <a:rPr lang="en-US" sz="3600" dirty="0" smtClean="0">
                <a:solidFill>
                  <a:srgbClr val="00B0F0"/>
                </a:solidFill>
                <a:cs typeface="Spacer" pitchFamily="2" charset="-79"/>
              </a:rPr>
              <a:t>Wait for touch </a:t>
            </a:r>
            <a:r>
              <a:rPr lang="en-US" sz="3200" dirty="0" smtClean="0">
                <a:solidFill>
                  <a:srgbClr val="00B0F0"/>
                </a:solidFill>
                <a:cs typeface="Spacer" pitchFamily="2" charset="-79"/>
              </a:rPr>
              <a:t>and</a:t>
            </a:r>
            <a:r>
              <a:rPr lang="en-US" sz="3600" dirty="0" smtClean="0">
                <a:solidFill>
                  <a:srgbClr val="00B0F0"/>
                </a:solidFill>
                <a:cs typeface="Spacer" pitchFamily="2" charset="-79"/>
              </a:rPr>
              <a:t> sound </a:t>
            </a:r>
          </a:p>
        </p:txBody>
      </p:sp>
      <p:sp>
        <p:nvSpPr>
          <p:cNvPr id="5" name="מציין מיקום של מספר שקופית 17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708688-8BDA-4CAD-ADCE-733FED10A7A9}" type="slidenum">
              <a:rPr lang="he-IL"/>
              <a:pPr>
                <a:defRPr/>
              </a:pPr>
              <a:t>17</a:t>
            </a:fld>
            <a:endParaRPr lang="en-US"/>
          </a:p>
        </p:txBody>
      </p:sp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3624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2987824" y="1772816"/>
            <a:ext cx="576103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800" b="1" dirty="0">
                <a:cs typeface="Spacer" pitchFamily="2" charset="-79"/>
              </a:rPr>
              <a:t>התוכנית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e-IL" sz="2800" dirty="0">
                <a:cs typeface="Spacer" pitchFamily="2" charset="-79"/>
              </a:rPr>
              <a:t>המתנה ללחיצה על חיישן מגע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e-IL" sz="2800" dirty="0">
                <a:cs typeface="Spacer" pitchFamily="2" charset="-79"/>
              </a:rPr>
              <a:t>תנועה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e-IL" sz="2800" dirty="0">
                <a:cs typeface="Spacer" pitchFamily="2" charset="-79"/>
              </a:rPr>
              <a:t>המתנה ל"רעש" עם חיישן קול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e-IL" sz="2800" dirty="0">
                <a:cs typeface="Spacer" pitchFamily="2" charset="-79"/>
              </a:rPr>
              <a:t>תנועה</a:t>
            </a:r>
            <a:endParaRPr lang="en-US" sz="2800" dirty="0">
              <a:cs typeface="Spacer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>
          <a:xfrm>
            <a:off x="806896" y="116632"/>
            <a:ext cx="8229600" cy="1143000"/>
          </a:xfrm>
        </p:spPr>
        <p:txBody>
          <a:bodyPr/>
          <a:lstStyle/>
          <a:p>
            <a:pPr algn="r"/>
            <a:r>
              <a:rPr lang="he-IL" sz="3200" dirty="0" smtClean="0">
                <a:solidFill>
                  <a:srgbClr val="00B0F0"/>
                </a:solidFill>
                <a:cs typeface="Spacer" pitchFamily="2" charset="-79"/>
              </a:rPr>
              <a:t>תוכנית - עקוב אחר הקו</a:t>
            </a:r>
            <a:endParaRPr lang="en-US" sz="3200" dirty="0" smtClean="0">
              <a:solidFill>
                <a:srgbClr val="00B0F0"/>
              </a:solidFill>
              <a:cs typeface="Spacer" pitchFamily="2" charset="-79"/>
            </a:endParaRPr>
          </a:p>
        </p:txBody>
      </p:sp>
      <p:sp>
        <p:nvSpPr>
          <p:cNvPr id="4" name="מציין מיקום של מספר שקופית 17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942903-501C-4297-B5B3-B9F49B780F71}" type="slidenum">
              <a:rPr lang="he-IL"/>
              <a:pPr>
                <a:defRPr/>
              </a:pPr>
              <a:t>18</a:t>
            </a:fld>
            <a:endParaRPr lang="en-US"/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60575"/>
            <a:ext cx="53054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>
          <a:xfrm>
            <a:off x="827584" y="357188"/>
            <a:ext cx="8229600" cy="785812"/>
          </a:xfrm>
        </p:spPr>
        <p:txBody>
          <a:bodyPr/>
          <a:lstStyle/>
          <a:p>
            <a:pPr algn="r"/>
            <a:r>
              <a:rPr lang="he-IL" sz="3200" dirty="0" smtClean="0">
                <a:solidFill>
                  <a:srgbClr val="00B0F0"/>
                </a:solidFill>
                <a:cs typeface="Spacer" pitchFamily="2" charset="-79"/>
              </a:rPr>
              <a:t>הפקודה חיישן 1 </a:t>
            </a:r>
            <a:endParaRPr lang="en-US" sz="3200" dirty="0" smtClean="0">
              <a:solidFill>
                <a:srgbClr val="00B0F0"/>
              </a:solidFill>
              <a:cs typeface="Spacer" pitchFamily="2" charset="-79"/>
            </a:endParaRPr>
          </a:p>
        </p:txBody>
      </p:sp>
      <p:sp>
        <p:nvSpPr>
          <p:cNvPr id="5" name="מציין מיקום של מספר שקופית 17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001E1B-B5C5-456B-ABD0-29EB6C1B1806}" type="slidenum">
              <a:rPr lang="he-IL"/>
              <a:pPr>
                <a:defRPr/>
              </a:pPr>
              <a:t>19</a:t>
            </a:fld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5114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699792" y="2636912"/>
            <a:ext cx="604837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dirty="0">
                <a:cs typeface="Spacer" pitchFamily="2" charset="-79"/>
              </a:rPr>
              <a:t> התנאי בחיישן אור מוחזר&gt; 50 </a:t>
            </a:r>
          </a:p>
          <a:p>
            <a:pPr eaLnBrk="1" hangingPunct="1">
              <a:spcBef>
                <a:spcPct val="50000"/>
              </a:spcBef>
            </a:pPr>
            <a:r>
              <a:rPr lang="he-IL" dirty="0">
                <a:cs typeface="Spacer" pitchFamily="2" charset="-79"/>
              </a:rPr>
              <a:t>אם האור המוחזר&gt; 50, המשמעות שהרובוט חורג מהקו השחור, ולכן מופעל מנוע מתאים </a:t>
            </a:r>
          </a:p>
          <a:p>
            <a:pPr eaLnBrk="1" hangingPunct="1">
              <a:spcBef>
                <a:spcPct val="50000"/>
              </a:spcBef>
            </a:pPr>
            <a:r>
              <a:rPr lang="he-IL" dirty="0">
                <a:cs typeface="Spacer" pitchFamily="2" charset="-79"/>
              </a:rPr>
              <a:t>אם האור המוחזר &gt; 50 מופעל המנוע בצד שני</a:t>
            </a:r>
          </a:p>
          <a:p>
            <a:pPr eaLnBrk="1" hangingPunct="1">
              <a:spcBef>
                <a:spcPct val="50000"/>
              </a:spcBef>
            </a:pPr>
            <a:r>
              <a:rPr lang="he-IL" dirty="0">
                <a:cs typeface="Spacer" pitchFamily="2" charset="-79"/>
              </a:rPr>
              <a:t>כך הרובוט "מזגזג" על הפס השחור ועוקב אחריו</a:t>
            </a:r>
            <a:endParaRPr lang="en-US" dirty="0">
              <a:cs typeface="Spacer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879715" y="260648"/>
            <a:ext cx="8229600" cy="850900"/>
          </a:xfrm>
        </p:spPr>
        <p:txBody>
          <a:bodyPr/>
          <a:lstStyle/>
          <a:p>
            <a:r>
              <a:rPr lang="he-IL" sz="3200" dirty="0" smtClean="0">
                <a:solidFill>
                  <a:srgbClr val="00B0F0"/>
                </a:solidFill>
                <a:cs typeface="Spacer" pitchFamily="2" charset="-79"/>
              </a:rPr>
              <a:t>חיישן אור</a:t>
            </a:r>
            <a:endParaRPr lang="en-US" sz="3200" dirty="0" smtClean="0">
              <a:solidFill>
                <a:srgbClr val="00B0F0"/>
              </a:solidFill>
              <a:cs typeface="Spacer" pitchFamily="2" charset="-79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4294967295"/>
          </p:nvPr>
        </p:nvSpPr>
        <p:spPr>
          <a:xfrm>
            <a:off x="914400" y="2205038"/>
            <a:ext cx="8229600" cy="2590800"/>
          </a:xfrm>
        </p:spPr>
        <p:txBody>
          <a:bodyPr/>
          <a:lstStyle/>
          <a:p>
            <a:r>
              <a:rPr lang="he-IL" sz="2400" smtClean="0">
                <a:cs typeface="Spacer" pitchFamily="2" charset="-79"/>
              </a:rPr>
              <a:t>ערכים שהחיישן מזהה: </a:t>
            </a:r>
          </a:p>
          <a:p>
            <a:pPr lvl="1" algn="r" rtl="1"/>
            <a:r>
              <a:rPr lang="he-IL" sz="2400" smtClean="0">
                <a:cs typeface="Spacer" pitchFamily="2" charset="-79"/>
              </a:rPr>
              <a:t>5% במצב של אור מינימלי</a:t>
            </a:r>
          </a:p>
          <a:p>
            <a:pPr lvl="1" algn="r" rtl="1"/>
            <a:r>
              <a:rPr lang="he-IL" sz="2400" smtClean="0">
                <a:cs typeface="Spacer" pitchFamily="2" charset="-79"/>
              </a:rPr>
              <a:t>100% אור מלא </a:t>
            </a:r>
          </a:p>
          <a:p>
            <a:r>
              <a:rPr lang="he-IL" sz="2400" smtClean="0">
                <a:cs typeface="Spacer" pitchFamily="2" charset="-79"/>
              </a:rPr>
              <a:t>ערך האור המוחזר מתקבל כאשר דולק בחיישן אור אדום( אקטיבי)</a:t>
            </a:r>
          </a:p>
          <a:p>
            <a:r>
              <a:rPr lang="he-IL" sz="2400" smtClean="0">
                <a:cs typeface="Spacer" pitchFamily="2" charset="-79"/>
              </a:rPr>
              <a:t>כאשר האור האדום "כבוי" החיישן מזהה את האור של הסביבה( פסיבי)</a:t>
            </a:r>
            <a:endParaRPr lang="en-US" sz="2400" smtClean="0">
              <a:cs typeface="Spacer" pitchFamily="2" charset="-79"/>
            </a:endParaRPr>
          </a:p>
        </p:txBody>
      </p:sp>
      <p:sp>
        <p:nvSpPr>
          <p:cNvPr id="11268" name="מציין מיקום של מספר שקופית 1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DA7ECAD-8E49-4F1D-B818-CA624F5587B4}" type="slidenum">
              <a:rPr lang="he-IL"/>
              <a:pPr eaLnBrk="1" hangingPunct="1"/>
              <a:t>2</a:t>
            </a:fld>
            <a:endParaRPr lang="en-US"/>
          </a:p>
        </p:txBody>
      </p:sp>
      <p:pic>
        <p:nvPicPr>
          <p:cNvPr id="11269" name="Picture 5" descr="Capteur-lumiere-NXT-9844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165576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/>
          </p:cNvSpPr>
          <p:nvPr>
            <p:ph type="title" idx="4294967295"/>
          </p:nvPr>
        </p:nvSpPr>
        <p:spPr>
          <a:xfrm>
            <a:off x="3707904" y="414338"/>
            <a:ext cx="5241776" cy="1143000"/>
          </a:xfrm>
        </p:spPr>
        <p:txBody>
          <a:bodyPr/>
          <a:lstStyle/>
          <a:p>
            <a:pPr algn="r"/>
            <a:r>
              <a:rPr lang="he-IL" sz="3600" dirty="0" smtClean="0">
                <a:solidFill>
                  <a:srgbClr val="00B0F0"/>
                </a:solidFill>
                <a:cs typeface="Spacer" pitchFamily="2" charset="-79"/>
              </a:rPr>
              <a:t>הזירה</a:t>
            </a:r>
            <a:endParaRPr lang="en-US" sz="3600" dirty="0" smtClean="0">
              <a:solidFill>
                <a:srgbClr val="00B0F0"/>
              </a:solidFill>
              <a:cs typeface="Spacer" pitchFamily="2" charset="-79"/>
            </a:endParaRPr>
          </a:p>
        </p:txBody>
      </p:sp>
      <p:sp>
        <p:nvSpPr>
          <p:cNvPr id="4" name="מציין מיקום של מספר שקופית 17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EAEC6E-1350-45C7-927C-FFB78F84DE2D}" type="slidenum">
              <a:rPr lang="he-IL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3586163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/>
          </p:cNvSpPr>
          <p:nvPr>
            <p:ph type="title" idx="4294967295"/>
          </p:nvPr>
        </p:nvSpPr>
        <p:spPr>
          <a:xfrm>
            <a:off x="827584" y="260648"/>
            <a:ext cx="8229600" cy="1143000"/>
          </a:xfrm>
        </p:spPr>
        <p:txBody>
          <a:bodyPr/>
          <a:lstStyle/>
          <a:p>
            <a:pPr algn="r"/>
            <a:r>
              <a:rPr lang="he-IL" dirty="0" smtClean="0">
                <a:solidFill>
                  <a:srgbClr val="00B0F0"/>
                </a:solidFill>
                <a:cs typeface="Spacer" pitchFamily="2" charset="-79"/>
                <a:hlinkClick r:id="rId2" action="ppaction://hlinkfile"/>
              </a:rPr>
              <a:t>סרט </a:t>
            </a:r>
            <a:endParaRPr lang="en-US" dirty="0" smtClean="0">
              <a:solidFill>
                <a:srgbClr val="00B0F0"/>
              </a:solidFill>
              <a:cs typeface="Spacer" pitchFamily="2" charset="-79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6154737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/>
          </p:cNvSpPr>
          <p:nvPr>
            <p:ph type="title" idx="4294967295"/>
          </p:nvPr>
        </p:nvSpPr>
        <p:spPr>
          <a:xfrm>
            <a:off x="827584" y="188640"/>
            <a:ext cx="8229600" cy="1143000"/>
          </a:xfrm>
        </p:spPr>
        <p:txBody>
          <a:bodyPr/>
          <a:lstStyle/>
          <a:p>
            <a:pPr algn="r"/>
            <a:r>
              <a:rPr lang="he-IL" sz="3200" dirty="0" smtClean="0">
                <a:solidFill>
                  <a:srgbClr val="00B0F0"/>
                </a:solidFill>
                <a:cs typeface="Spacer" pitchFamily="2" charset="-79"/>
              </a:rPr>
              <a:t>התוכנית  </a:t>
            </a:r>
            <a:r>
              <a:rPr lang="en-US" sz="3200" dirty="0" smtClean="0">
                <a:solidFill>
                  <a:srgbClr val="00B0F0"/>
                </a:solidFill>
                <a:cs typeface="Spacer" pitchFamily="2" charset="-79"/>
              </a:rPr>
              <a:t>follow the Circuit</a:t>
            </a:r>
            <a:r>
              <a:rPr lang="he-IL" sz="3200" dirty="0" smtClean="0">
                <a:solidFill>
                  <a:srgbClr val="00B0F0"/>
                </a:solidFill>
                <a:cs typeface="Spacer" pitchFamily="2" charset="-79"/>
              </a:rPr>
              <a:t> </a:t>
            </a:r>
            <a:endParaRPr lang="en-US" sz="3200" dirty="0" smtClean="0">
              <a:solidFill>
                <a:srgbClr val="00B0F0"/>
              </a:solidFill>
              <a:cs typeface="Spacer" pitchFamily="2" charset="-79"/>
            </a:endParaRPr>
          </a:p>
        </p:txBody>
      </p:sp>
      <p:sp>
        <p:nvSpPr>
          <p:cNvPr id="32772" name="Rectangle 3"/>
          <p:cNvSpPr>
            <a:spLocks noGrp="1"/>
          </p:cNvSpPr>
          <p:nvPr>
            <p:ph type="body" idx="4294967295"/>
          </p:nvPr>
        </p:nvSpPr>
        <p:spPr>
          <a:xfrm>
            <a:off x="611560" y="1196752"/>
            <a:ext cx="8229600" cy="4389437"/>
          </a:xfrm>
        </p:spPr>
        <p:txBody>
          <a:bodyPr/>
          <a:lstStyle/>
          <a:p>
            <a:r>
              <a:rPr lang="he-IL" dirty="0" smtClean="0">
                <a:cs typeface="Spacer" pitchFamily="2" charset="-79"/>
              </a:rPr>
              <a:t>הרובוט עוקב אחר הקו במעגל, עצירה עם "רעש" – מחיאות כפיים</a:t>
            </a:r>
            <a:endParaRPr lang="en-US" dirty="0" smtClean="0">
              <a:cs typeface="Spacer" pitchFamily="2" charset="-79"/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52959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pPr algn="r"/>
            <a:r>
              <a:rPr lang="he-IL" dirty="0" smtClean="0">
                <a:cs typeface="Spacer" pitchFamily="2" charset="-79"/>
                <a:hlinkClick r:id="rId2" action="ppaction://hlinkfile"/>
              </a:rPr>
              <a:t>סרט</a:t>
            </a:r>
            <a:endParaRPr lang="en-US" dirty="0" smtClean="0">
              <a:cs typeface="Spacer" pitchFamily="2" charset="-79"/>
            </a:endParaRPr>
          </a:p>
        </p:txBody>
      </p:sp>
      <p:sp>
        <p:nvSpPr>
          <p:cNvPr id="4" name="מציין מיקום של מספר שקופית 17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7E9C98B-9FF8-4229-BFE8-0054CF9A21F7}" type="slidenum">
              <a:rPr lang="he-IL"/>
              <a:pPr>
                <a:defRPr/>
              </a:pPr>
              <a:t>23</a:t>
            </a:fld>
            <a:endParaRPr lang="en-US"/>
          </a:p>
        </p:txBody>
      </p:sp>
      <p:pic>
        <p:nvPicPr>
          <p:cNvPr id="337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540067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/>
          </p:cNvSpPr>
          <p:nvPr>
            <p:ph type="title" idx="4294967295"/>
          </p:nvPr>
        </p:nvSpPr>
        <p:spPr>
          <a:xfrm>
            <a:off x="1043608" y="188913"/>
            <a:ext cx="8002587" cy="795337"/>
          </a:xfrm>
        </p:spPr>
        <p:txBody>
          <a:bodyPr/>
          <a:lstStyle/>
          <a:p>
            <a:pPr algn="r"/>
            <a:r>
              <a:rPr lang="he-IL" sz="3200" dirty="0" smtClean="0">
                <a:solidFill>
                  <a:srgbClr val="00B0F0"/>
                </a:solidFill>
                <a:cs typeface="Spacer" pitchFamily="2" charset="-79"/>
              </a:rPr>
              <a:t>משימה</a:t>
            </a:r>
            <a:endParaRPr lang="en-US" sz="3600" dirty="0" smtClean="0">
              <a:solidFill>
                <a:srgbClr val="00B0F0"/>
              </a:solidFill>
              <a:cs typeface="Spacer" pitchFamily="2" charset="-79"/>
            </a:endParaRPr>
          </a:p>
        </p:txBody>
      </p:sp>
      <p:sp>
        <p:nvSpPr>
          <p:cNvPr id="34820" name="Rectangle 3"/>
          <p:cNvSpPr>
            <a:spLocks noGrp="1"/>
          </p:cNvSpPr>
          <p:nvPr>
            <p:ph type="body" idx="4294967295"/>
          </p:nvPr>
        </p:nvSpPr>
        <p:spPr>
          <a:xfrm>
            <a:off x="2699792" y="2708920"/>
            <a:ext cx="6264275" cy="27320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e-IL" sz="2400" dirty="0" smtClean="0">
                <a:cs typeface="Spacer" pitchFamily="2" charset="-79"/>
              </a:rPr>
              <a:t>המנועים מחוברים למוצאים: </a:t>
            </a:r>
            <a:r>
              <a:rPr lang="en-US" sz="2400" dirty="0" smtClean="0">
                <a:cs typeface="Spacer" pitchFamily="2" charset="-79"/>
              </a:rPr>
              <a:t>A  B  C</a:t>
            </a:r>
            <a:r>
              <a:rPr lang="he-IL" sz="2400" dirty="0" smtClean="0">
                <a:cs typeface="Spacer" pitchFamily="2" charset="-79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he-IL" sz="2400" dirty="0" smtClean="0">
                <a:cs typeface="Spacer" pitchFamily="2" charset="-79"/>
              </a:rPr>
              <a:t>החיישנים מחוברים לכניסות: 1  2  3  4 </a:t>
            </a:r>
          </a:p>
          <a:p>
            <a:pPr>
              <a:buFont typeface="Wingdings 2" pitchFamily="18" charset="2"/>
              <a:buNone/>
            </a:pPr>
            <a:r>
              <a:rPr lang="he-IL" sz="2400" dirty="0" smtClean="0">
                <a:cs typeface="Spacer" pitchFamily="2" charset="-79"/>
              </a:rPr>
              <a:t>כתוב תוכניות שונות, כל תוכנית תפעיל מנוע עם חיישן אחר. </a:t>
            </a:r>
          </a:p>
          <a:p>
            <a:pPr>
              <a:buFont typeface="Wingdings 2" pitchFamily="18" charset="2"/>
              <a:buNone/>
            </a:pPr>
            <a:r>
              <a:rPr lang="he-IL" sz="2400" dirty="0" smtClean="0">
                <a:cs typeface="Spacer" pitchFamily="2" charset="-79"/>
              </a:rPr>
              <a:t>שנה בכל תוכנית את הפרמטרים של החיישן ובדוק</a:t>
            </a:r>
          </a:p>
          <a:p>
            <a:pPr>
              <a:buFont typeface="Wingdings 2" pitchFamily="18" charset="2"/>
              <a:buNone/>
            </a:pPr>
            <a:r>
              <a:rPr lang="he-IL" sz="2400" dirty="0" smtClean="0">
                <a:cs typeface="Spacer" pitchFamily="2" charset="-79"/>
              </a:rPr>
              <a:t>דוגמא: עבור חיישן אולטרא סוני – שנה את המרחק</a:t>
            </a:r>
            <a:endParaRPr lang="en-US" sz="2400" dirty="0" smtClean="0">
              <a:cs typeface="Spacer" pitchFamily="2" charset="-79"/>
            </a:endParaRPr>
          </a:p>
        </p:txBody>
      </p:sp>
      <p:sp>
        <p:nvSpPr>
          <p:cNvPr id="5" name="מציין מיקום של מספר שקופית 17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CA81AE-846B-4AF2-8D02-8E36DA21B007}" type="slidenum">
              <a:rPr lang="he-IL"/>
              <a:pPr>
                <a:defRPr/>
              </a:pPr>
              <a:t>24</a:t>
            </a:fld>
            <a:endParaRPr lang="en-US"/>
          </a:p>
        </p:txBody>
      </p:sp>
      <p:pic>
        <p:nvPicPr>
          <p:cNvPr id="34821" name="Picture 5" descr="DCP_5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3971925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692150"/>
            <a:ext cx="8229600" cy="1143000"/>
          </a:xfrm>
        </p:spPr>
        <p:txBody>
          <a:bodyPr/>
          <a:lstStyle/>
          <a:p>
            <a:pPr algn="ctr"/>
            <a:r>
              <a:rPr lang="he-IL" dirty="0" smtClean="0">
                <a:solidFill>
                  <a:srgbClr val="00B0F0"/>
                </a:solidFill>
                <a:cs typeface="Spacer" pitchFamily="2" charset="-79"/>
              </a:rPr>
              <a:t>סוף</a:t>
            </a:r>
            <a:endParaRPr lang="en-US" dirty="0" smtClean="0">
              <a:solidFill>
                <a:srgbClr val="00B0F0"/>
              </a:solidFill>
              <a:cs typeface="Spacer" pitchFamily="2" charset="-79"/>
            </a:endParaRPr>
          </a:p>
        </p:txBody>
      </p:sp>
      <p:sp>
        <p:nvSpPr>
          <p:cNvPr id="5" name="מציין מיקום של מספר שקופית 17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F975C2-217E-4E11-BDD0-EF2D152FC52E}" type="slidenum">
              <a:rPr lang="he-IL"/>
              <a:pPr>
                <a:defRPr/>
              </a:pPr>
              <a:t>25</a:t>
            </a:fld>
            <a:endParaRPr lang="en-US"/>
          </a:p>
        </p:txBody>
      </p:sp>
      <p:pic>
        <p:nvPicPr>
          <p:cNvPr id="35844" name="Picture 7" descr="Color%20Sensor%20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334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357188"/>
            <a:ext cx="8229600" cy="1143000"/>
          </a:xfrm>
        </p:spPr>
        <p:txBody>
          <a:bodyPr/>
          <a:lstStyle/>
          <a:p>
            <a:pPr algn="r"/>
            <a:r>
              <a:rPr lang="he-IL" sz="3200" b="1" smtClean="0">
                <a:solidFill>
                  <a:srgbClr val="00B0F0"/>
                </a:solidFill>
                <a:cs typeface="Spacer" pitchFamily="2" charset="-79"/>
              </a:rPr>
              <a:t>מעבר על פס שחור</a:t>
            </a:r>
            <a:endParaRPr lang="en-US" sz="3200" b="1" smtClean="0">
              <a:solidFill>
                <a:srgbClr val="00B0F0"/>
              </a:solidFill>
              <a:cs typeface="Spacer" pitchFamily="2" charset="-79"/>
            </a:endParaRPr>
          </a:p>
        </p:txBody>
      </p:sp>
      <p:sp>
        <p:nvSpPr>
          <p:cNvPr id="12292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371768"/>
            <a:ext cx="82296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e-IL" dirty="0" smtClean="0">
                <a:cs typeface="Spacer" pitchFamily="2" charset="-79"/>
              </a:rPr>
              <a:t>רובוט המצויד בחיישן אור ועובר פס שחור מקבל את הקריאות הבאות:</a:t>
            </a:r>
          </a:p>
          <a:p>
            <a:pPr>
              <a:buFont typeface="Wingdings 2" pitchFamily="18" charset="2"/>
              <a:buNone/>
            </a:pPr>
            <a:r>
              <a:rPr lang="he-IL" dirty="0" smtClean="0">
                <a:cs typeface="Spacer" pitchFamily="2" charset="-79"/>
              </a:rPr>
              <a:t>שים לב!: הערכים תלויים במשתנים רבים, המרחק בין החיישן לפס השחור, אור סביבה שמשפיע על ההחזר.</a:t>
            </a:r>
            <a:endParaRPr lang="en-US" dirty="0" smtClean="0">
              <a:cs typeface="Spacer" pitchFamily="2" charset="-79"/>
            </a:endParaRPr>
          </a:p>
        </p:txBody>
      </p:sp>
      <p:sp>
        <p:nvSpPr>
          <p:cNvPr id="28" name="מציין מיקום של מספר שקופית 17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1B4807-E565-4B59-8FD3-721A9C18A9FE}" type="slidenum">
              <a:rPr lang="he-IL">
                <a:cs typeface="Spacer" pitchFamily="2" charset="-79"/>
              </a:rPr>
              <a:pPr>
                <a:defRPr/>
              </a:pPr>
              <a:t>3</a:t>
            </a:fld>
            <a:endParaRPr lang="en-US">
              <a:cs typeface="Spacer" pitchFamily="2" charset="-79"/>
            </a:endParaRPr>
          </a:p>
        </p:txBody>
      </p:sp>
      <p:sp>
        <p:nvSpPr>
          <p:cNvPr id="12293" name="Slide Number Placeholder 5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858000" y="79724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fld id="{983AE355-C19E-42E7-9643-6FE53E8E6C6E}" type="slidenum">
              <a:rPr lang="he-IL" sz="1400">
                <a:cs typeface="Spacer" pitchFamily="2" charset="-79"/>
              </a:rPr>
              <a:pPr algn="ctr" rtl="0" eaLnBrk="1" hangingPunct="1"/>
              <a:t>3</a:t>
            </a:fld>
            <a:endParaRPr lang="en-US" sz="1400">
              <a:cs typeface="Spacer" pitchFamily="2" charset="-79"/>
            </a:endParaRPr>
          </a:p>
        </p:txBody>
      </p:sp>
      <p:sp>
        <p:nvSpPr>
          <p:cNvPr id="1229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4314825"/>
            <a:ext cx="82296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hangingPunct="0"/>
            <a:endParaRPr lang="en-US" sz="1800">
              <a:cs typeface="Spacer" pitchFamily="2" charset="-79"/>
            </a:endParaRPr>
          </a:p>
        </p:txBody>
      </p:sp>
      <p:sp>
        <p:nvSpPr>
          <p:cNvPr id="12295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4391025"/>
            <a:ext cx="685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hangingPunct="0"/>
            <a:endParaRPr lang="en-US" sz="1800">
              <a:cs typeface="Spacer" pitchFamily="2" charset="-79"/>
            </a:endParaRPr>
          </a:p>
        </p:txBody>
      </p:sp>
      <p:sp>
        <p:nvSpPr>
          <p:cNvPr id="12296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010025"/>
            <a:ext cx="685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hangingPunct="0"/>
            <a:endParaRPr lang="en-US" sz="1800">
              <a:cs typeface="Spacer" pitchFamily="2" charset="-79"/>
            </a:endParaRPr>
          </a:p>
        </p:txBody>
      </p:sp>
      <p:sp>
        <p:nvSpPr>
          <p:cNvPr id="12297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0" y="4543425"/>
            <a:ext cx="685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hangingPunct="0"/>
            <a:endParaRPr lang="en-US" sz="1800">
              <a:cs typeface="Spacer" pitchFamily="2" charset="-79"/>
            </a:endParaRPr>
          </a:p>
        </p:txBody>
      </p:sp>
      <p:sp>
        <p:nvSpPr>
          <p:cNvPr id="12298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62800" y="3857625"/>
            <a:ext cx="685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hangingPunct="0"/>
            <a:endParaRPr lang="en-US" sz="1800">
              <a:cs typeface="Spacer" pitchFamily="2" charset="-79"/>
            </a:endParaRPr>
          </a:p>
        </p:txBody>
      </p:sp>
      <p:sp>
        <p:nvSpPr>
          <p:cNvPr id="12299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01000" y="3705225"/>
            <a:ext cx="685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hangingPunct="0"/>
            <a:endParaRPr lang="en-US" sz="1800">
              <a:cs typeface="Spacer" pitchFamily="2" charset="-79"/>
            </a:endParaRPr>
          </a:p>
        </p:txBody>
      </p:sp>
      <p:sp>
        <p:nvSpPr>
          <p:cNvPr id="12300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62600" y="4162425"/>
            <a:ext cx="685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hangingPunct="0"/>
            <a:endParaRPr lang="en-US" sz="1800">
              <a:cs typeface="Spacer" pitchFamily="2" charset="-79"/>
            </a:endParaRPr>
          </a:p>
        </p:txBody>
      </p:sp>
      <p:sp>
        <p:nvSpPr>
          <p:cNvPr id="12301" name="Oval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" y="5153025"/>
            <a:ext cx="685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hangingPunct="0"/>
            <a:endParaRPr lang="en-US" sz="1800">
              <a:cs typeface="Spacer" pitchFamily="2" charset="-79"/>
            </a:endParaRPr>
          </a:p>
        </p:txBody>
      </p:sp>
      <p:sp>
        <p:nvSpPr>
          <p:cNvPr id="12302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95400" y="5000625"/>
            <a:ext cx="685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hangingPunct="0"/>
            <a:endParaRPr lang="en-US" sz="1800">
              <a:cs typeface="Spacer" pitchFamily="2" charset="-79"/>
            </a:endParaRPr>
          </a:p>
        </p:txBody>
      </p:sp>
      <p:sp>
        <p:nvSpPr>
          <p:cNvPr id="12303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33600" y="4848225"/>
            <a:ext cx="685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hangingPunct="0"/>
            <a:endParaRPr lang="en-US" sz="1800">
              <a:cs typeface="Spacer" pitchFamily="2" charset="-79"/>
            </a:endParaRPr>
          </a:p>
        </p:txBody>
      </p:sp>
      <p:sp>
        <p:nvSpPr>
          <p:cNvPr id="12304" name="Oval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71800" y="4695825"/>
            <a:ext cx="685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hangingPunct="0"/>
            <a:endParaRPr lang="en-US" sz="1800">
              <a:cs typeface="Spacer" pitchFamily="2" charset="-79"/>
            </a:endParaRPr>
          </a:p>
        </p:txBody>
      </p:sp>
      <p:sp>
        <p:nvSpPr>
          <p:cNvPr id="12305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3400" y="5243513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sz="1800">
                <a:cs typeface="Spacer" pitchFamily="2" charset="-79"/>
              </a:rPr>
              <a:t>50%</a:t>
            </a:r>
          </a:p>
        </p:txBody>
      </p:sp>
      <p:sp>
        <p:nvSpPr>
          <p:cNvPr id="12306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95400" y="5091113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sz="1800">
                <a:cs typeface="Spacer" pitchFamily="2" charset="-79"/>
              </a:rPr>
              <a:t>45%</a:t>
            </a:r>
          </a:p>
        </p:txBody>
      </p:sp>
      <p:sp>
        <p:nvSpPr>
          <p:cNvPr id="12307" name="Text Box 2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33600" y="49244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sz="1800">
                <a:cs typeface="Spacer" pitchFamily="2" charset="-79"/>
              </a:rPr>
              <a:t>40%</a:t>
            </a:r>
          </a:p>
        </p:txBody>
      </p:sp>
      <p:sp>
        <p:nvSpPr>
          <p:cNvPr id="12308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62800" y="39338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sz="1800">
                <a:cs typeface="Spacer" pitchFamily="2" charset="-79"/>
              </a:rPr>
              <a:t>45%</a:t>
            </a:r>
          </a:p>
        </p:txBody>
      </p:sp>
      <p:sp>
        <p:nvSpPr>
          <p:cNvPr id="12309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24600" y="40862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sz="1800">
                <a:cs typeface="Spacer" pitchFamily="2" charset="-79"/>
              </a:rPr>
              <a:t>40%</a:t>
            </a:r>
          </a:p>
        </p:txBody>
      </p:sp>
      <p:sp>
        <p:nvSpPr>
          <p:cNvPr id="12310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724400" y="44672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sz="1800">
                <a:cs typeface="Spacer" pitchFamily="2" charset="-79"/>
              </a:rPr>
              <a:t>30%</a:t>
            </a:r>
          </a:p>
        </p:txBody>
      </p:sp>
      <p:sp>
        <p:nvSpPr>
          <p:cNvPr id="12311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562600" y="42386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sz="1800">
                <a:cs typeface="Spacer" pitchFamily="2" charset="-79"/>
              </a:rPr>
              <a:t>35%</a:t>
            </a:r>
          </a:p>
        </p:txBody>
      </p:sp>
      <p:sp>
        <p:nvSpPr>
          <p:cNvPr id="12312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10000" y="46196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sz="1800">
                <a:cs typeface="Spacer" pitchFamily="2" charset="-79"/>
              </a:rPr>
              <a:t>30%</a:t>
            </a:r>
          </a:p>
        </p:txBody>
      </p:sp>
      <p:sp>
        <p:nvSpPr>
          <p:cNvPr id="12313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971800" y="47720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sz="1800">
                <a:cs typeface="Spacer" pitchFamily="2" charset="-79"/>
              </a:rPr>
              <a:t>35%</a:t>
            </a:r>
          </a:p>
        </p:txBody>
      </p:sp>
      <p:sp>
        <p:nvSpPr>
          <p:cNvPr id="12314" name="Text Box 27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001000" y="37814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sz="1800">
                <a:cs typeface="Spacer" pitchFamily="2" charset="-79"/>
              </a:rPr>
              <a:t>50%</a:t>
            </a:r>
          </a:p>
        </p:txBody>
      </p:sp>
      <p:sp>
        <p:nvSpPr>
          <p:cNvPr id="12315" name="Text Box 2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114800" y="7377113"/>
            <a:ext cx="487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sz="1800">
                <a:cs typeface="Spacer" pitchFamily="2" charset="-79"/>
              </a:rPr>
              <a:t>Based off of sources from: HighTechKids.org</a:t>
            </a:r>
          </a:p>
        </p:txBody>
      </p:sp>
      <p:pic>
        <p:nvPicPr>
          <p:cNvPr id="12316" name="Picture 5" descr="C:\Users\Joe\Documents\Robofest\logos\robofest300x330.jp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42250"/>
            <a:ext cx="533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/>
          </p:cNvSpPr>
          <p:nvPr>
            <p:ph type="title" idx="4294967295"/>
          </p:nvPr>
        </p:nvSpPr>
        <p:spPr>
          <a:xfrm>
            <a:off x="827584" y="332656"/>
            <a:ext cx="8229600" cy="1143000"/>
          </a:xfrm>
        </p:spPr>
        <p:txBody>
          <a:bodyPr/>
          <a:lstStyle/>
          <a:p>
            <a:pPr algn="r"/>
            <a:r>
              <a:rPr lang="he-IL" sz="3200" dirty="0" smtClean="0">
                <a:solidFill>
                  <a:srgbClr val="00B0F0"/>
                </a:solidFill>
                <a:cs typeface="Spacer" pitchFamily="2" charset="-79"/>
              </a:rPr>
              <a:t>מיצוב חיישן האור בתנאים אופטימלים</a:t>
            </a:r>
            <a:endParaRPr lang="en-US" sz="3200" dirty="0" smtClean="0">
              <a:solidFill>
                <a:srgbClr val="00B0F0"/>
              </a:solidFill>
              <a:cs typeface="Spacer" pitchFamily="2" charset="-79"/>
            </a:endParaRPr>
          </a:p>
        </p:txBody>
      </p:sp>
      <p:sp>
        <p:nvSpPr>
          <p:cNvPr id="13316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412776"/>
            <a:ext cx="8229600" cy="4389437"/>
          </a:xfrm>
        </p:spPr>
        <p:txBody>
          <a:bodyPr/>
          <a:lstStyle/>
          <a:p>
            <a:r>
              <a:rPr lang="he-IL" dirty="0" smtClean="0">
                <a:cs typeface="Spacer" pitchFamily="2" charset="-79"/>
              </a:rPr>
              <a:t>הכיוון של האור יהיה ישר כלפי מטה למשטח עליו נע הרובוט</a:t>
            </a:r>
          </a:p>
          <a:p>
            <a:r>
              <a:rPr lang="he-IL" dirty="0" smtClean="0">
                <a:cs typeface="Spacer" pitchFamily="2" charset="-79"/>
              </a:rPr>
              <a:t>המרחק האופטימלי בין קצה החיישן למשטח – </a:t>
            </a:r>
            <a:endParaRPr lang="he-IL" dirty="0" smtClean="0">
              <a:cs typeface="Spacer" pitchFamily="2" charset="-79"/>
            </a:endParaRPr>
          </a:p>
          <a:p>
            <a:pPr marL="0" indent="0">
              <a:buNone/>
            </a:pPr>
            <a:r>
              <a:rPr lang="he-IL" dirty="0" smtClean="0">
                <a:cs typeface="Spacer" pitchFamily="2" charset="-79"/>
              </a:rPr>
              <a:t>    2 </a:t>
            </a:r>
            <a:r>
              <a:rPr lang="he-IL" dirty="0" smtClean="0">
                <a:cs typeface="Spacer" pitchFamily="2" charset="-79"/>
              </a:rPr>
              <a:t>ס"מ</a:t>
            </a:r>
          </a:p>
          <a:p>
            <a:r>
              <a:rPr lang="he-IL" dirty="0" smtClean="0">
                <a:cs typeface="Spacer" pitchFamily="2" charset="-79"/>
              </a:rPr>
              <a:t>מומלץ לחבר את החיישן למוצא 3 , זוהי ברירת המחדל של הפקודה</a:t>
            </a:r>
            <a:endParaRPr lang="en-US" dirty="0" smtClean="0">
              <a:cs typeface="Spacer" pitchFamily="2" charset="-79"/>
            </a:endParaRPr>
          </a:p>
        </p:txBody>
      </p:sp>
      <p:sp>
        <p:nvSpPr>
          <p:cNvPr id="4" name="מציין מיקום של מספר שקופית 17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40EBD52-E57F-4CC5-A711-8095E957F3DB}" type="slidenum">
              <a:rPr lang="he-IL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/>
          </p:cNvSpPr>
          <p:nvPr>
            <p:ph type="title" idx="4294967295"/>
          </p:nvPr>
        </p:nvSpPr>
        <p:spPr>
          <a:xfrm>
            <a:off x="827584" y="116632"/>
            <a:ext cx="8229600" cy="1143000"/>
          </a:xfrm>
        </p:spPr>
        <p:txBody>
          <a:bodyPr/>
          <a:lstStyle/>
          <a:p>
            <a:pPr algn="r"/>
            <a:r>
              <a:rPr lang="he-IL" sz="3200" dirty="0" smtClean="0">
                <a:solidFill>
                  <a:srgbClr val="00B0F0"/>
                </a:solidFill>
                <a:cs typeface="Spacer" pitchFamily="2" charset="-79"/>
              </a:rPr>
              <a:t>משימה: תנועה עד לקצה שולחן</a:t>
            </a:r>
            <a:endParaRPr lang="en-US" sz="3200" dirty="0" smtClean="0">
              <a:solidFill>
                <a:srgbClr val="00B0F0"/>
              </a:solidFill>
              <a:cs typeface="Spacer" pitchFamily="2" charset="-79"/>
            </a:endParaRPr>
          </a:p>
        </p:txBody>
      </p:sp>
      <p:sp>
        <p:nvSpPr>
          <p:cNvPr id="14340" name="Rectangle 3"/>
          <p:cNvSpPr>
            <a:spLocks noGrp="1"/>
          </p:cNvSpPr>
          <p:nvPr>
            <p:ph type="body" idx="4294967295"/>
          </p:nvPr>
        </p:nvSpPr>
        <p:spPr>
          <a:xfrm>
            <a:off x="611560" y="1090612"/>
            <a:ext cx="8229600" cy="4389437"/>
          </a:xfrm>
        </p:spPr>
        <p:txBody>
          <a:bodyPr/>
          <a:lstStyle/>
          <a:p>
            <a:r>
              <a:rPr lang="he-IL" dirty="0" smtClean="0">
                <a:cs typeface="Spacer" pitchFamily="2" charset="-79"/>
              </a:rPr>
              <a:t>התוכנית</a:t>
            </a:r>
            <a:endParaRPr lang="en-US" dirty="0" smtClean="0">
              <a:cs typeface="Spacer" pitchFamily="2" charset="-79"/>
            </a:endParaRPr>
          </a:p>
        </p:txBody>
      </p:sp>
      <p:sp>
        <p:nvSpPr>
          <p:cNvPr id="11" name="מציין מיקום של מספר שקופית 17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58D5C4-5A81-4BBA-9A2A-B35DBD051DB6}" type="slidenum">
              <a:rPr lang="he-IL"/>
              <a:pPr>
                <a:defRPr/>
              </a:pPr>
              <a:t>5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51520" y="1079293"/>
            <a:ext cx="8355013" cy="4692650"/>
            <a:chOff x="323850" y="1989138"/>
            <a:chExt cx="8355013" cy="4692650"/>
          </a:xfrm>
        </p:grpSpPr>
        <p:pic>
          <p:nvPicPr>
            <p:cNvPr id="1434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1989138"/>
              <a:ext cx="3314700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3429000"/>
              <a:ext cx="5095875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438" y="4724400"/>
              <a:ext cx="514350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938" y="5805488"/>
              <a:ext cx="5114925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AutoShape 8"/>
            <p:cNvSpPr>
              <a:spLocks noChangeArrowheads="1"/>
            </p:cNvSpPr>
            <p:nvPr/>
          </p:nvSpPr>
          <p:spPr bwMode="auto">
            <a:xfrm rot="16720606">
              <a:off x="3708400" y="3213100"/>
              <a:ext cx="1008063" cy="144463"/>
            </a:xfrm>
            <a:prstGeom prst="rightArrow">
              <a:avLst>
                <a:gd name="adj1" fmla="val 50000"/>
                <a:gd name="adj2" fmla="val 1744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4346" name="AutoShape 9"/>
            <p:cNvSpPr>
              <a:spLocks noChangeArrowheads="1"/>
            </p:cNvSpPr>
            <p:nvPr/>
          </p:nvSpPr>
          <p:spPr bwMode="auto">
            <a:xfrm rot="3936839" flipH="1">
              <a:off x="4987925" y="3663951"/>
              <a:ext cx="1800225" cy="234950"/>
            </a:xfrm>
            <a:prstGeom prst="rightArrow">
              <a:avLst>
                <a:gd name="adj1" fmla="val 50000"/>
                <a:gd name="adj2" fmla="val 1915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4347" name="AutoShape 10"/>
            <p:cNvSpPr>
              <a:spLocks noChangeArrowheads="1"/>
            </p:cNvSpPr>
            <p:nvPr/>
          </p:nvSpPr>
          <p:spPr bwMode="auto">
            <a:xfrm rot="14378272">
              <a:off x="5925344" y="4229894"/>
              <a:ext cx="3240087" cy="288925"/>
            </a:xfrm>
            <a:prstGeom prst="rightArrow">
              <a:avLst>
                <a:gd name="adj1" fmla="val 50000"/>
                <a:gd name="adj2" fmla="val 28035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/>
          </p:cNvSpPr>
          <p:nvPr>
            <p:ph type="title" idx="4294967295"/>
          </p:nvPr>
        </p:nvSpPr>
        <p:spPr>
          <a:xfrm>
            <a:off x="743330" y="260648"/>
            <a:ext cx="8229600" cy="1143000"/>
          </a:xfrm>
        </p:spPr>
        <p:txBody>
          <a:bodyPr/>
          <a:lstStyle/>
          <a:p>
            <a:pPr algn="r"/>
            <a:r>
              <a:rPr lang="he-IL" sz="3200" dirty="0" smtClean="0">
                <a:solidFill>
                  <a:srgbClr val="00B0F0"/>
                </a:solidFill>
                <a:cs typeface="Spacer" pitchFamily="2" charset="-79"/>
              </a:rPr>
              <a:t>שימוש בצלמית תיעוד           לתיעוד התוכנית</a:t>
            </a:r>
            <a:endParaRPr lang="en-US" sz="3200" dirty="0" smtClean="0">
              <a:solidFill>
                <a:srgbClr val="00B0F0"/>
              </a:solidFill>
              <a:cs typeface="Spacer" pitchFamily="2" charset="-79"/>
            </a:endParaRPr>
          </a:p>
        </p:txBody>
      </p:sp>
      <p:sp>
        <p:nvSpPr>
          <p:cNvPr id="15364" name="Rectangle 3"/>
          <p:cNvSpPr>
            <a:spLocks noGrp="1"/>
          </p:cNvSpPr>
          <p:nvPr>
            <p:ph type="body" idx="4294967295"/>
          </p:nvPr>
        </p:nvSpPr>
        <p:spPr>
          <a:xfrm>
            <a:off x="709613" y="1412776"/>
            <a:ext cx="8229600" cy="4389437"/>
          </a:xfrm>
        </p:spPr>
        <p:txBody>
          <a:bodyPr/>
          <a:lstStyle/>
          <a:p>
            <a:r>
              <a:rPr lang="he-IL" dirty="0" smtClean="0">
                <a:cs typeface="Spacer" pitchFamily="2" charset="-79"/>
              </a:rPr>
              <a:t>לחץ על הצלמית, הכנס למצב כתיבת תיעוד, וכתוב תיעוד לתוכנית</a:t>
            </a:r>
          </a:p>
          <a:p>
            <a:r>
              <a:rPr lang="he-IL" dirty="0" smtClean="0">
                <a:cs typeface="Spacer" pitchFamily="2" charset="-79"/>
              </a:rPr>
              <a:t>מסך התוכנית כולל תיעוד שנכתב </a:t>
            </a:r>
          </a:p>
          <a:p>
            <a:endParaRPr lang="en-US" dirty="0" smtClean="0">
              <a:cs typeface="Spacer" pitchFamily="2" charset="-79"/>
            </a:endParaRPr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7BFA4D-58FD-445D-888D-E1E7B3A69689}" type="slidenum">
              <a:rPr lang="he-IL"/>
              <a:pPr>
                <a:defRPr/>
              </a:pPr>
              <a:t>6</a:t>
            </a:fld>
            <a:endParaRPr lang="en-US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0225"/>
            <a:ext cx="7334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41663"/>
            <a:ext cx="8280400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/>
          </p:cNvSpPr>
          <p:nvPr>
            <p:ph type="title" idx="4294967295"/>
          </p:nvPr>
        </p:nvSpPr>
        <p:spPr>
          <a:xfrm>
            <a:off x="827584" y="260648"/>
            <a:ext cx="8229600" cy="1143000"/>
          </a:xfrm>
        </p:spPr>
        <p:txBody>
          <a:bodyPr/>
          <a:lstStyle/>
          <a:p>
            <a:pPr algn="r"/>
            <a:r>
              <a:rPr lang="he-IL" sz="3200" smtClean="0">
                <a:solidFill>
                  <a:srgbClr val="00B0F0"/>
                </a:solidFill>
                <a:cs typeface="Spacer" pitchFamily="2" charset="-79"/>
              </a:rPr>
              <a:t>חיישן אור בפעולה</a:t>
            </a:r>
            <a:endParaRPr lang="en-US" sz="3200" smtClean="0">
              <a:solidFill>
                <a:srgbClr val="00B0F0"/>
              </a:solidFill>
              <a:cs typeface="Spacer" pitchFamily="2" charset="-79"/>
            </a:endParaRPr>
          </a:p>
        </p:txBody>
      </p:sp>
      <p:sp>
        <p:nvSpPr>
          <p:cNvPr id="16388" name="Rectangle 3"/>
          <p:cNvSpPr>
            <a:spLocks noGrp="1"/>
          </p:cNvSpPr>
          <p:nvPr>
            <p:ph type="body" idx="4294967295"/>
          </p:nvPr>
        </p:nvSpPr>
        <p:spPr>
          <a:xfrm>
            <a:off x="755576" y="1162844"/>
            <a:ext cx="8229600" cy="4389437"/>
          </a:xfrm>
        </p:spPr>
        <p:txBody>
          <a:bodyPr/>
          <a:lstStyle/>
          <a:p>
            <a:r>
              <a:rPr lang="he-IL" dirty="0" smtClean="0">
                <a:cs typeface="Spacer" pitchFamily="2" charset="-79"/>
              </a:rPr>
              <a:t>כאשר אדם מנסה להיכנס למעלית בזמן שדלת המעלית מתחילה להיסגר , דלתות המעלית מפסיקות את תנועת הסגירה ונפתחות שוב , כדי לאפשר את כניסת האדם . פעולה זו מתאפשרת באמצעות חיישן אור המותקן במעלית </a:t>
            </a:r>
          </a:p>
          <a:p>
            <a:pPr>
              <a:buFont typeface="Wingdings 2" pitchFamily="18" charset="2"/>
              <a:buNone/>
            </a:pPr>
            <a:endParaRPr lang="en-US" dirty="0" smtClean="0">
              <a:cs typeface="Spacer" pitchFamily="2" charset="-79"/>
            </a:endParaRPr>
          </a:p>
        </p:txBody>
      </p:sp>
      <p:sp>
        <p:nvSpPr>
          <p:cNvPr id="5" name="מציין מיקום של מספר שקופית 17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23A1CA-7CAD-4B31-9658-54C126793857}" type="slidenum">
              <a:rPr lang="he-IL"/>
              <a:pPr>
                <a:defRPr/>
              </a:pPr>
              <a:t>7</a:t>
            </a:fld>
            <a:endParaRPr lang="en-US"/>
          </a:p>
        </p:txBody>
      </p:sp>
      <p:pic>
        <p:nvPicPr>
          <p:cNvPr id="16389" name="Picture 5" descr="elevator_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181133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/>
          </p:cNvSpPr>
          <p:nvPr>
            <p:ph type="title" idx="4294967295"/>
          </p:nvPr>
        </p:nvSpPr>
        <p:spPr>
          <a:xfrm>
            <a:off x="827584" y="188640"/>
            <a:ext cx="8229600" cy="1143000"/>
          </a:xfrm>
        </p:spPr>
        <p:txBody>
          <a:bodyPr/>
          <a:lstStyle/>
          <a:p>
            <a:pPr algn="r"/>
            <a:r>
              <a:rPr lang="he-IL" sz="3200" smtClean="0">
                <a:solidFill>
                  <a:srgbClr val="00B0F0"/>
                </a:solidFill>
                <a:cs typeface="Spacer" pitchFamily="2" charset="-79"/>
              </a:rPr>
              <a:t>חיישן מגע</a:t>
            </a:r>
            <a:endParaRPr lang="en-US" sz="3200" smtClean="0">
              <a:solidFill>
                <a:srgbClr val="00B0F0"/>
              </a:solidFill>
              <a:cs typeface="Spacer" pitchFamily="2" charset="-79"/>
            </a:endParaRPr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158D12-DD6B-4A3F-80B8-E2E390923CFF}" type="slidenum">
              <a:rPr lang="he-IL"/>
              <a:pPr>
                <a:defRPr/>
              </a:pPr>
              <a:t>8</a:t>
            </a:fld>
            <a:endParaRPr lang="en-US"/>
          </a:p>
        </p:txBody>
      </p:sp>
      <p:pic>
        <p:nvPicPr>
          <p:cNvPr id="17413" name="Picture 5" descr="lego-mindstorms-nxt-touch-sen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25923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4"/>
          <p:cNvSpPr txBox="1">
            <a:spLocks noChangeArrowheads="1"/>
          </p:cNvSpPr>
          <p:nvPr/>
        </p:nvSpPr>
        <p:spPr bwMode="auto">
          <a:xfrm>
            <a:off x="2267744" y="1834770"/>
            <a:ext cx="6707113" cy="317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38200" indent="-3810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he-IL" sz="2800" dirty="0">
                <a:latin typeface="Calibri" pitchFamily="34" charset="0"/>
                <a:cs typeface="Spacer" pitchFamily="2" charset="-79"/>
              </a:rPr>
              <a:t>מבחין בשלושה מצבים:</a:t>
            </a: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he-IL" sz="2800" dirty="0">
                <a:latin typeface="Calibri" pitchFamily="34" charset="0"/>
                <a:cs typeface="Spacer" pitchFamily="2" charset="-79"/>
              </a:rPr>
              <a:t>לחיצה</a:t>
            </a: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he-IL" sz="2800" dirty="0">
                <a:latin typeface="Calibri" pitchFamily="34" charset="0"/>
                <a:cs typeface="Spacer" pitchFamily="2" charset="-79"/>
              </a:rPr>
              <a:t>שחרור</a:t>
            </a: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he-IL" sz="2800" dirty="0">
                <a:latin typeface="Calibri" pitchFamily="34" charset="0"/>
                <a:cs typeface="Spacer" pitchFamily="2" charset="-79"/>
              </a:rPr>
              <a:t>התנגשות  (לחיצה ואחריה שחרור)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he-IL" sz="2800" dirty="0">
                <a:latin typeface="Calibri" pitchFamily="34" charset="0"/>
                <a:cs typeface="Spacer" pitchFamily="2" charset="-79"/>
              </a:rPr>
              <a:t>כולל חריץ להכנסת ציר מוצלב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he-IL" sz="2800" dirty="0">
                <a:latin typeface="Calibri" pitchFamily="34" charset="0"/>
                <a:cs typeface="Spacer" pitchFamily="2" charset="-79"/>
              </a:rPr>
              <a:t>משיב ערך לוגי</a:t>
            </a:r>
            <a:r>
              <a:rPr lang="en-US" sz="2800" dirty="0">
                <a:latin typeface="Calibri" pitchFamily="34" charset="0"/>
                <a:cs typeface="Spacer" pitchFamily="2" charset="-79"/>
              </a:rPr>
              <a:t>  </a:t>
            </a:r>
            <a:r>
              <a:rPr lang="he-IL" sz="2800" dirty="0">
                <a:latin typeface="Calibri" pitchFamily="34" charset="0"/>
                <a:cs typeface="Spacer" pitchFamily="2" charset="-79"/>
              </a:rPr>
              <a:t> - אמת או שקר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/>
          </p:cNvSpPr>
          <p:nvPr>
            <p:ph type="title" idx="4294967295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pPr algn="r"/>
            <a:r>
              <a:rPr lang="he-IL" sz="3200" dirty="0" smtClean="0">
                <a:solidFill>
                  <a:srgbClr val="00B0F0"/>
                </a:solidFill>
                <a:cs typeface="Spacer" pitchFamily="2" charset="-79"/>
              </a:rPr>
              <a:t>התוכנית</a:t>
            </a:r>
            <a:r>
              <a:rPr lang="he-IL" sz="3600" dirty="0" smtClean="0">
                <a:solidFill>
                  <a:srgbClr val="00B0F0"/>
                </a:solidFill>
                <a:cs typeface="Spacer" pitchFamily="2" charset="-79"/>
              </a:rPr>
              <a:t> – </a:t>
            </a:r>
            <a:r>
              <a:rPr lang="en-US" sz="3600" dirty="0" smtClean="0">
                <a:solidFill>
                  <a:srgbClr val="00B0F0"/>
                </a:solidFill>
                <a:cs typeface="Spacer" pitchFamily="2" charset="-79"/>
              </a:rPr>
              <a:t>Wait for touch </a:t>
            </a:r>
          </a:p>
        </p:txBody>
      </p:sp>
      <p:sp>
        <p:nvSpPr>
          <p:cNvPr id="8" name="מציין מיקום של מספר שקופית 17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C36596-DB37-402A-A0DF-D4CE08062F52}" type="slidenum">
              <a:rPr lang="he-IL"/>
              <a:pPr>
                <a:defRPr/>
              </a:pPr>
              <a:t>9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17646" y="1137928"/>
            <a:ext cx="8442524" cy="4714379"/>
            <a:chOff x="0" y="1484313"/>
            <a:chExt cx="8778875" cy="4902200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1484313"/>
              <a:ext cx="5000625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6700"/>
              <a:ext cx="5153025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5300663"/>
              <a:ext cx="514350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 rot="16200000">
              <a:off x="2159000" y="3321050"/>
              <a:ext cx="1081088" cy="287338"/>
            </a:xfrm>
            <a:prstGeom prst="rightArrow">
              <a:avLst>
                <a:gd name="adj1" fmla="val 50000"/>
                <a:gd name="adj2" fmla="val 940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8440" name="AutoShape 8"/>
            <p:cNvSpPr>
              <a:spLocks noChangeArrowheads="1"/>
            </p:cNvSpPr>
            <p:nvPr/>
          </p:nvSpPr>
          <p:spPr bwMode="auto">
            <a:xfrm rot="13076639">
              <a:off x="3873500" y="3794125"/>
              <a:ext cx="3816350" cy="287338"/>
            </a:xfrm>
            <a:prstGeom prst="rightArrow">
              <a:avLst>
                <a:gd name="adj1" fmla="val 50000"/>
                <a:gd name="adj2" fmla="val 3320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ChaletOffice"/>
        <a:ea typeface=""/>
        <a:cs typeface=""/>
      </a:majorFont>
      <a:minorFont>
        <a:latin typeface="Chalet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ChaletOffice"/>
        <a:ea typeface=""/>
        <a:cs typeface=""/>
      </a:majorFont>
      <a:minorFont>
        <a:latin typeface="Chalet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9753</TotalTime>
  <Words>515</Words>
  <Application>Microsoft Office PowerPoint</Application>
  <PresentationFormat>On-screen Show (4:3)</PresentationFormat>
  <Paragraphs>114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Constantia</vt:lpstr>
      <vt:lpstr>David</vt:lpstr>
      <vt:lpstr>Wingdings 2</vt:lpstr>
      <vt:lpstr>Times New Roman</vt:lpstr>
      <vt:lpstr>ChaletOffice</vt:lpstr>
      <vt:lpstr>Spacer</vt:lpstr>
      <vt:lpstr>Custom Design</vt:lpstr>
      <vt:lpstr>5_Custom Design</vt:lpstr>
      <vt:lpstr>6_Custom Design</vt:lpstr>
      <vt:lpstr>1_Custom Design</vt:lpstr>
      <vt:lpstr>חיישנים</vt:lpstr>
      <vt:lpstr>חיישן אור</vt:lpstr>
      <vt:lpstr>מעבר על פס שחור</vt:lpstr>
      <vt:lpstr>מיצוב חיישן האור בתנאים אופטימלים</vt:lpstr>
      <vt:lpstr>משימה: תנועה עד לקצה שולחן</vt:lpstr>
      <vt:lpstr>שימוש בצלמית תיעוד           לתיעוד התוכנית</vt:lpstr>
      <vt:lpstr>חיישן אור בפעולה</vt:lpstr>
      <vt:lpstr>חיישן מגע</vt:lpstr>
      <vt:lpstr>התוכנית – Wait for touch </vt:lpstr>
      <vt:lpstr>חיישן מגע בפעולה</vt:lpstr>
      <vt:lpstr>חיישן אולטרא-סוניק</vt:lpstr>
      <vt:lpstr>התוכנית Wait for ultrasonic      </vt:lpstr>
      <vt:lpstr>חיישן אולטרא-סוני בפעולה</vt:lpstr>
      <vt:lpstr>חיישן קול </vt:lpstr>
      <vt:lpstr>התוכנית – Wait for sound </vt:lpstr>
      <vt:lpstr>חיישן קול בפעולה</vt:lpstr>
      <vt:lpstr>התוכנית Wait for touch and sound </vt:lpstr>
      <vt:lpstr>תוכנית - עקוב אחר הקו</vt:lpstr>
      <vt:lpstr>הפקודה חיישן 1 </vt:lpstr>
      <vt:lpstr>הזירה</vt:lpstr>
      <vt:lpstr>סרט </vt:lpstr>
      <vt:lpstr>התוכנית  follow the Circuit </vt:lpstr>
      <vt:lpstr>סרט</vt:lpstr>
      <vt:lpstr>משימה</vt:lpstr>
      <vt:lpstr>סוף</vt:lpstr>
    </vt:vector>
  </TitlesOfParts>
  <Company>Microsoft,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קלט פלט</dc:title>
  <dc:creator>farjun</dc:creator>
  <cp:lastModifiedBy>Nitzan</cp:lastModifiedBy>
  <cp:revision>72</cp:revision>
  <dcterms:created xsi:type="dcterms:W3CDTF">2012-01-31T16:55:43Z</dcterms:created>
  <dcterms:modified xsi:type="dcterms:W3CDTF">2012-05-04T03:03:14Z</dcterms:modified>
</cp:coreProperties>
</file>