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2" r:id="rId6"/>
    <p:sldId id="261" r:id="rId7"/>
    <p:sldId id="274" r:id="rId8"/>
    <p:sldId id="265" r:id="rId9"/>
    <p:sldId id="264" r:id="rId10"/>
    <p:sldId id="268" r:id="rId11"/>
    <p:sldId id="267" r:id="rId12"/>
    <p:sldId id="275" r:id="rId13"/>
    <p:sldId id="276" r:id="rId14"/>
    <p:sldId id="287" r:id="rId15"/>
    <p:sldId id="277" r:id="rId16"/>
    <p:sldId id="269" r:id="rId17"/>
    <p:sldId id="270" r:id="rId18"/>
    <p:sldId id="271" r:id="rId19"/>
    <p:sldId id="272" r:id="rId20"/>
    <p:sldId id="281" r:id="rId21"/>
    <p:sldId id="279" r:id="rId22"/>
    <p:sldId id="273" r:id="rId23"/>
    <p:sldId id="280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777777"/>
    <a:srgbClr val="FF0066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26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65D91F87-2672-4C94-B96A-651E78BB89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4D2FA19-2350-4EB7-82CA-4939CDD5EB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e-IL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5131-5108-445E-BF54-572AA5F76A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36BA-3B04-44E4-812E-8173EA6950D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7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4D6A0-39B1-4615-BB61-332A0A520D7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103A-A3F9-4A48-8DA2-B2883306DD3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4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271DB-27F8-4D05-B5EC-AF08800A94E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7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כותרת ו-4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BC77-B587-4380-8F5F-C8829184CE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A35AF-59C2-4954-8C1F-C981EF4CC1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1CE6-8B01-447E-971D-55EC521702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A7E0-1C31-49FB-B968-D84EB542813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9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E60E-7EE7-45F0-A016-4B7ACD9E36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86E9-65DF-46F6-85AF-77ADE9F8A3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7C08-3974-4907-8340-601A993A96D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E7902-9D6E-458A-8662-964BB0E605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8DB2-B66F-4297-BB22-F2EBD87F403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e-IL">
                <a:cs typeface="Arial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36E8D5D1-EEF9-4F9E-8517-379580833D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-334396">
            <a:off x="900113" y="1557338"/>
            <a:ext cx="7200900" cy="3168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181"/>
              </a:avLst>
            </a:prstTxWarp>
          </a:bodyPr>
          <a:lstStyle/>
          <a:p>
            <a:pPr algn="ctr"/>
            <a:r>
              <a:rPr lang="he-IL" sz="6000" kern="1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7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אנרגית חום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e-IL" u="sng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שם הניסוי</a:t>
            </a:r>
            <a:r>
              <a:rPr lang="he-IL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קולט חום ולא מתחמם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e-IL" sz="2500" u="sng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מהלך הניסוי</a:t>
            </a:r>
            <a:r>
              <a:rPr lang="he-IL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נמלא את הכוס במים, נניח מד-חום בתוך הכוס, ונחמם </a:t>
            </a:r>
            <a:r>
              <a:rPr lang="en-US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</a:t>
            </a:r>
            <a:r>
              <a:rPr lang="he-IL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את הכוס באמצעות גזיה.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e-IL" sz="2500" u="sng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תוצאות</a:t>
            </a:r>
            <a:r>
              <a:rPr lang="he-IL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הטמפרטורה עולה ל-100 מעלות צלזיוס. בטמפרטורה זו המים </a:t>
            </a:r>
            <a:r>
              <a:rPr lang="en-US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he-IL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מתחילים לרתוח (הנוזל הופך לגז). מרגע זה מפסיקה</a:t>
            </a:r>
            <a:r>
              <a:rPr lang="en-US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</a:t>
            </a:r>
            <a:r>
              <a:rPr lang="he-IL" sz="250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הטמפרטורה לעלות למרות שאנו ממשיכים לספק חום למערכת.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2492375"/>
            <a:ext cx="91440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e-IL" sz="3000" u="sng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מסקנה</a:t>
            </a:r>
            <a:r>
              <a:rPr lang="he-IL" sz="3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:</a:t>
            </a:r>
            <a:r>
              <a:rPr lang="he-IL" sz="30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במהלך הרתיחה המים שבכוס ממשיכים </a:t>
            </a:r>
          </a:p>
          <a:p>
            <a:pPr>
              <a:defRPr/>
            </a:pPr>
            <a:r>
              <a:rPr lang="he-IL" sz="30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    לקלוט חום (מהלהבה). אף על פי כן </a:t>
            </a:r>
            <a: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/>
            </a:r>
            <a:br>
              <a:rPr lang="en-US" sz="30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</a:br>
            <a:r>
              <a:rPr lang="he-IL" sz="300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                 הטמפרטורה מפסיקה לעלות. </a:t>
            </a:r>
          </a:p>
          <a:p>
            <a:pPr algn="ctr">
              <a:defRPr/>
            </a:pPr>
            <a:r>
              <a:rPr lang="he-I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he-I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עובדה זו מעידה על כך </a:t>
            </a:r>
          </a:p>
          <a:p>
            <a:pPr algn="ctr">
              <a:defRPr/>
            </a:pPr>
            <a:r>
              <a:rPr lang="he-IL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שחום וטמפרטורה הן שתי מהויות פיסיקליות שונות!!!</a:t>
            </a:r>
          </a:p>
          <a:p>
            <a:pPr>
              <a:defRPr/>
            </a:pPr>
            <a:endParaRPr lang="en-US" sz="36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9" dur="1000" fill="hold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22" dur="1000" fill="hold"/>
                                        <p:tgtEl>
                                          <p:spTgt spid="23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25" dur="1000" fill="hold"/>
                                        <p:tgtEl>
                                          <p:spTgt spid="23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e-IL" sz="280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טמפרטורה</a:t>
            </a:r>
            <a:r>
              <a:rPr lang="he-IL" sz="2800" smtClean="0"/>
              <a:t> היא ביטוי מקרוסקופי (גדול, נראה לעין) לאנרגית התנועה הממוצעת של חלקיקי החומר.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he-IL" sz="280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he-IL" sz="280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חום</a:t>
            </a:r>
            <a:r>
              <a:rPr lang="en-US" sz="2800" smtClean="0"/>
              <a:t>:</a:t>
            </a:r>
            <a:r>
              <a:rPr lang="he-IL" sz="2800" smtClean="0"/>
              <a:t>אנרגיה הזורמת/עוברת מגוף בעל טמפרטורה גבוהה יותר לגוף בעל טמפרטורה נמוכה יותר. באופן כזה, טמפרטורת הגוף אליו עוברת אנרגית החום גדלה ואילו זו של הגוף ממנו עברה אנרגית החום פוחתת.</a:t>
            </a:r>
            <a:r>
              <a:rPr lang="en-US" sz="2800" smtClean="0"/>
              <a:t>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e-IL" sz="35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זרימת אנרגית החום בין הגופים תימשך עד להשוואת הטמפרטורות</a:t>
            </a:r>
            <a:endParaRPr lang="en-US" sz="35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he-IL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שאלות חזרה</a:t>
            </a:r>
            <a:endParaRPr lang="en-US" b="1" u="sng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192837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AutoNum type="arabicPeriod"/>
              <a:defRPr/>
            </a:pPr>
            <a:r>
              <a:rPr lang="he-IL" sz="2500" smtClean="0"/>
              <a:t>האם נוזל ההופך לגז קולט אנרגיה או פולט אנרגיה?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תשובה:קולט אנרגיה.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AutoNum type="arabicPeriod" startAt="2"/>
              <a:defRPr/>
            </a:pPr>
            <a:r>
              <a:rPr lang="he-IL" sz="2500" smtClean="0"/>
              <a:t>האם נוזל ההופך למוצק קולט אנרגיה או פולט אנרגיה?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תשובה: פולט אנרגיה.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AutoNum type="arabicPeriod" startAt="3"/>
              <a:defRPr/>
            </a:pPr>
            <a:r>
              <a:rPr lang="he-IL" sz="2500" smtClean="0"/>
              <a:t>כאשר מניחים כוס תה חם בחדר, התה מתקרר עם הזמן. מדוע?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</a:t>
            </a:r>
            <a:r>
              <a:rPr lang="he-IL" sz="2500" u="sng" smtClean="0"/>
              <a:t>תשובה</a:t>
            </a:r>
            <a:r>
              <a:rPr lang="he-IL" sz="2500" smtClean="0"/>
              <a:t>: התה פולט חום אל הסביבה בגלל הפרש הטמפרטורות שבין      </a:t>
            </a:r>
            <a:r>
              <a:rPr lang="en-US" sz="2500" smtClean="0"/>
              <a:t>     </a:t>
            </a:r>
            <a:r>
              <a:rPr lang="he-IL" sz="2500" smtClean="0"/>
              <a:t>       כוס התה לבין הסביבה.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AutoNum type="arabicPeriod" startAt="4"/>
              <a:defRPr/>
            </a:pPr>
            <a:r>
              <a:rPr lang="he-IL" sz="2500" smtClean="0"/>
              <a:t>על השולחן בחדר מונחים, מזה מספר שעות, החפצים הבאים: מחברת, כוס תה ומד-חום. בהנחה כי טמפרטורת החדר היא 25 מעלות צלזיוס, מה תהיה טמפרטורת המחברת? מה תהיה טמפרטורת כוס התה? ומה תהיה טמפרטורת המד-חום?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</a:t>
            </a:r>
            <a:r>
              <a:rPr lang="he-IL" sz="2500" u="sng" smtClean="0"/>
              <a:t>תשובה</a:t>
            </a:r>
            <a:r>
              <a:rPr lang="he-IL" sz="2500" smtClean="0"/>
              <a:t>: הטמפרטורה של כל הגופים שווה (25 מעלות צלזיוס).</a:t>
            </a:r>
          </a:p>
          <a:p>
            <a:pPr marL="533400" indent="-533400" eaLnBrk="1" hangingPunct="1">
              <a:lnSpc>
                <a:spcPct val="130000"/>
              </a:lnSpc>
              <a:defRPr/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AutoNum type="arabicPeriod" startAt="5"/>
              <a:defRPr/>
            </a:pPr>
            <a:r>
              <a:rPr lang="he-IL" sz="2500" smtClean="0"/>
              <a:t>כד מונח על השולחן מזה 10 דקות. הכד מכיל מים, וצפות עליו קוביות קרח. מהי טמפרטורת המים?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 </a:t>
            </a:r>
            <a:r>
              <a:rPr lang="he-IL" sz="2500" u="sng" smtClean="0"/>
              <a:t>תשובה</a:t>
            </a:r>
            <a:r>
              <a:rPr lang="he-IL" sz="2500" smtClean="0"/>
              <a:t>: אפס מעלות צלזיוס (רק לאחר שכל הקרח </a:t>
            </a:r>
            <a:r>
              <a:rPr lang="he-IL" sz="25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יותך </a:t>
            </a:r>
            <a:r>
              <a:rPr lang="he-IL" sz="2500" smtClean="0"/>
              <a:t>טמפרטורת </a:t>
            </a:r>
            <a:r>
              <a:rPr lang="en-US" sz="2500" smtClean="0"/>
              <a:t>   </a:t>
            </a:r>
            <a:r>
              <a:rPr lang="he-IL" sz="2500" smtClean="0"/>
              <a:t>         הנוזל תעלה מעל לאפס מעלות צלזיוס)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he-IL" sz="2500" smtClean="0"/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AutoNum type="arabicPeriod" startAt="6"/>
              <a:defRPr/>
            </a:pPr>
            <a:r>
              <a:rPr lang="he-IL" sz="2500" smtClean="0"/>
              <a:t>מה יותר מסוכן: 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he-IL" sz="2500" smtClean="0"/>
              <a:t>כוויה ממים ב-100 מעלות צלזיוס?     או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he-IL" sz="2500" smtClean="0"/>
              <a:t>כוויה מאדים ב-100 מעלות צלזיוס?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smtClean="0"/>
              <a:t>       </a:t>
            </a:r>
            <a:r>
              <a:rPr lang="he-IL" sz="2500" u="sng" smtClean="0"/>
              <a:t>תשובה</a:t>
            </a:r>
            <a:r>
              <a:rPr lang="he-IL" sz="2500" smtClean="0"/>
              <a:t>: כוויה מאדים ב-100 מעלות צלזיוס. וזאת משום שהם מכילים</a:t>
            </a:r>
            <a:r>
              <a:rPr lang="en-US" sz="2500" smtClean="0"/>
              <a:t/>
            </a:r>
            <a:br>
              <a:rPr lang="en-US" sz="2500" smtClean="0"/>
            </a:br>
            <a:r>
              <a:rPr lang="en-US" sz="2500" smtClean="0"/>
              <a:t>          </a:t>
            </a:r>
            <a:r>
              <a:rPr lang="he-IL" sz="2500" smtClean="0"/>
              <a:t> יותר אנרגיית חום מאשר המים ב-100 מעלות צלזיוס.</a:t>
            </a:r>
            <a:r>
              <a:rPr lang="he-IL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e-IL" sz="280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טמפרטורה</a:t>
            </a:r>
            <a:r>
              <a:rPr lang="he-IL" sz="2800" smtClean="0"/>
              <a:t> היא ביטוי מקרוסקופי (גדול, נראה לעין) לאנרגית התנועה הממוצעת של חלקיקי החומר.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he-IL" sz="280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he-IL" sz="280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חום</a:t>
            </a:r>
            <a:r>
              <a:rPr lang="en-US" sz="2800" smtClean="0"/>
              <a:t>:</a:t>
            </a:r>
            <a:r>
              <a:rPr lang="he-IL" sz="2800" smtClean="0"/>
              <a:t>אנרגיה הזורמת/עוברת מגוף בעל טמפרטורה גבוהה יותר לגוף בעל טמפרטורה נמוכה יותר. באופן כזה, טמפרטורת הגוף אליו עוברת אנרגית החום גדלה ואילו זו של הגוף ממנו עברה אנרגית החום פוחתת.</a:t>
            </a:r>
            <a:r>
              <a:rPr lang="en-US" sz="2800" smtClean="0"/>
              <a:t>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e-IL" sz="35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זרימת אנרגית החום בין הגופים תימשך עד להשוואת הטמפרטורות</a:t>
            </a:r>
            <a:endParaRPr lang="en-US" sz="35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altLang="he-IL" sz="4500">
                <a:solidFill>
                  <a:srgbClr val="996600"/>
                </a:solidFill>
                <a:latin typeface="Arial" pitchFamily="34" charset="0"/>
              </a:rPr>
              <a:t>מהי כמות החום הדרושה </a:t>
            </a:r>
            <a:r>
              <a:rPr lang="en-US" altLang="he-IL" sz="4500">
                <a:solidFill>
                  <a:srgbClr val="996600"/>
                </a:solidFill>
                <a:latin typeface="Arial" pitchFamily="34" charset="0"/>
              </a:rPr>
              <a:t/>
            </a:r>
            <a:br>
              <a:rPr lang="en-US" altLang="he-IL" sz="4500">
                <a:solidFill>
                  <a:srgbClr val="996600"/>
                </a:solidFill>
                <a:latin typeface="Arial" pitchFamily="34" charset="0"/>
              </a:rPr>
            </a:br>
            <a:r>
              <a:rPr lang="he-IL" altLang="he-IL" sz="4500">
                <a:solidFill>
                  <a:srgbClr val="996600"/>
                </a:solidFill>
                <a:latin typeface="Arial" pitchFamily="34" charset="0"/>
              </a:rPr>
              <a:t>לחימום 200 גרם ברזל </a:t>
            </a:r>
            <a:r>
              <a:rPr lang="en-US" altLang="he-IL" sz="4500">
                <a:solidFill>
                  <a:srgbClr val="996600"/>
                </a:solidFill>
                <a:latin typeface="Arial" pitchFamily="34" charset="0"/>
              </a:rPr>
              <a:t/>
            </a:r>
            <a:br>
              <a:rPr lang="en-US" altLang="he-IL" sz="4500">
                <a:solidFill>
                  <a:srgbClr val="996600"/>
                </a:solidFill>
                <a:latin typeface="Arial" pitchFamily="34" charset="0"/>
              </a:rPr>
            </a:br>
            <a:r>
              <a:rPr lang="he-IL" altLang="he-IL" sz="4500">
                <a:solidFill>
                  <a:srgbClr val="996600"/>
                </a:solidFill>
                <a:latin typeface="Arial" pitchFamily="34" charset="0"/>
              </a:rPr>
              <a:t>מטמפרטורה של </a:t>
            </a:r>
            <a:r>
              <a:rPr lang="en-US" altLang="he-IL" sz="4500">
                <a:solidFill>
                  <a:srgbClr val="996600"/>
                </a:solidFill>
                <a:latin typeface="Arial" pitchFamily="34" charset="0"/>
              </a:rPr>
              <a:t>0</a:t>
            </a:r>
            <a:r>
              <a:rPr lang="he-IL" altLang="he-IL" sz="4500">
                <a:solidFill>
                  <a:srgbClr val="996600"/>
                </a:solidFill>
                <a:latin typeface="Arial" pitchFamily="34" charset="0"/>
              </a:rPr>
              <a:t>17 מעלות צלזיוס ועד לטמפרטורה של 420 מעלות צלזיוס?</a:t>
            </a:r>
            <a:endParaRPr lang="en-US" altLang="he-IL" sz="4500">
              <a:solidFill>
                <a:srgbClr val="996600"/>
              </a:solidFill>
              <a:latin typeface="Arial" pitchFamily="34" charset="0"/>
            </a:endParaRPr>
          </a:p>
        </p:txBody>
      </p:sp>
      <p:pic>
        <p:nvPicPr>
          <p:cNvPr id="17411" name="Picture 3" descr="MMj0236357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350"/>
            <a:ext cx="334803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30850"/>
          </a:xfrm>
        </p:spPr>
        <p:txBody>
          <a:bodyPr/>
          <a:lstStyle/>
          <a:p>
            <a:pPr eaLnBrk="1" hangingPunct="1">
              <a:defRPr/>
            </a:pPr>
            <a:r>
              <a:rPr lang="he-IL" sz="55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מה הם הגורמים המשפיעים על אנרגית החום?</a:t>
            </a:r>
            <a:endParaRPr lang="en-US" sz="55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e-IL" smtClean="0"/>
              <a:t>מסה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9625"/>
            <a:ext cx="8686800" cy="6048375"/>
          </a:xfrm>
        </p:spPr>
        <p:txBody>
          <a:bodyPr/>
          <a:lstStyle/>
          <a:p>
            <a:pPr eaLnBrk="1" hangingPunct="1">
              <a:defRPr/>
            </a:pPr>
            <a:r>
              <a:rPr lang="he-IL" i="1" smtClean="0"/>
              <a:t>לפניכם שתי קוביות ברזל.</a:t>
            </a:r>
          </a:p>
          <a:p>
            <a:pPr eaLnBrk="1" hangingPunct="1">
              <a:defRPr/>
            </a:pPr>
            <a:endParaRPr lang="en-US" i="1" smtClean="0"/>
          </a:p>
          <a:p>
            <a:pPr eaLnBrk="1" hangingPunct="1">
              <a:defRPr/>
            </a:pPr>
            <a:r>
              <a:rPr lang="he-IL" i="1" smtClean="0"/>
              <a:t>באיזו מהן צריך להשקיע יותר אנרגית חום כדי להעלות את הטמפרטורה שלה במעלה אחת?</a:t>
            </a:r>
          </a:p>
          <a:p>
            <a:pPr eaLnBrk="1" hangingPunct="1">
              <a:defRPr/>
            </a:pPr>
            <a:r>
              <a:rPr lang="he-IL" i="1" smtClean="0"/>
              <a:t>בקוביה א'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i="1" smtClean="0"/>
          </a:p>
          <a:p>
            <a:pPr eaLnBrk="1" hangingPunct="1">
              <a:defRPr/>
            </a:pPr>
            <a:r>
              <a:rPr lang="he-IL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i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ככל שהמסה גדולה יותר, נדרשת יותר אנרגיה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לצורך שינוי הטמפרטורה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(עבור אותו חומר ואותו הפרש טמפרטורה).</a:t>
            </a:r>
            <a:r>
              <a:rPr lang="he-IL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92500" y="1052513"/>
            <a:ext cx="1152525" cy="871537"/>
            <a:chOff x="1837" y="1207"/>
            <a:chExt cx="726" cy="549"/>
          </a:xfrm>
        </p:grpSpPr>
        <p:sp>
          <p:nvSpPr>
            <p:cNvPr id="19465" name="AutoShape 5"/>
            <p:cNvSpPr>
              <a:spLocks noChangeArrowheads="1"/>
            </p:cNvSpPr>
            <p:nvPr/>
          </p:nvSpPr>
          <p:spPr bwMode="auto">
            <a:xfrm>
              <a:off x="1837" y="1207"/>
              <a:ext cx="726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9466" name="Text Box 6"/>
            <p:cNvSpPr txBox="1">
              <a:spLocks noChangeArrowheads="1"/>
            </p:cNvSpPr>
            <p:nvPr/>
          </p:nvSpPr>
          <p:spPr bwMode="auto">
            <a:xfrm>
              <a:off x="2154" y="1525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altLang="he-IL">
                  <a:latin typeface="Verdana" pitchFamily="34" charset="0"/>
                </a:rPr>
                <a:t>א</a:t>
              </a:r>
              <a:endParaRPr lang="en-US" altLang="he-IL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57463" y="1339850"/>
            <a:ext cx="576262" cy="655638"/>
            <a:chOff x="1020" y="1434"/>
            <a:chExt cx="363" cy="413"/>
          </a:xfrm>
        </p:grpSpPr>
        <p:sp>
          <p:nvSpPr>
            <p:cNvPr id="19463" name="AutoShape 8"/>
            <p:cNvSpPr>
              <a:spLocks noChangeArrowheads="1"/>
            </p:cNvSpPr>
            <p:nvPr/>
          </p:nvSpPr>
          <p:spPr bwMode="auto">
            <a:xfrm>
              <a:off x="1020" y="1434"/>
              <a:ext cx="363" cy="31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9464" name="Text Box 9"/>
            <p:cNvSpPr txBox="1">
              <a:spLocks noChangeArrowheads="1"/>
            </p:cNvSpPr>
            <p:nvPr/>
          </p:nvSpPr>
          <p:spPr bwMode="auto">
            <a:xfrm>
              <a:off x="1111" y="1616"/>
              <a:ext cx="1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he-IL" altLang="he-IL">
                  <a:latin typeface="Verdana" pitchFamily="34" charset="0"/>
                </a:rPr>
                <a:t>ב</a:t>
              </a:r>
              <a:endParaRPr lang="en-US" altLang="he-IL">
                <a:latin typeface="Verdana" pitchFamily="34" charset="0"/>
              </a:endParaRPr>
            </a:p>
          </p:txBody>
        </p:sp>
      </p:grpSp>
      <p:pic>
        <p:nvPicPr>
          <p:cNvPr id="25610" name="Picture 10" descr="MCj03233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25463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e-IL" smtClean="0"/>
              <a:t>הפרשי טמפרטורה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981075"/>
            <a:ext cx="7740650" cy="5472113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i="1" smtClean="0"/>
              <a:t>לפניכם שני כלים המכילים 3 ליטר מים כל אחד. מעוניינים להעלות את הטמפ' של המים בכלי א' מ 25 מעלות ל30 מעלות ו את הטמפרטורה של המים בכלי ב' מ 25 מעלות ל35 מעלות . </a:t>
            </a:r>
            <a:r>
              <a:rPr lang="en-US" sz="2800" i="1" smtClean="0"/>
              <a:t/>
            </a:r>
            <a:br>
              <a:rPr lang="en-US" sz="2800" i="1" smtClean="0"/>
            </a:br>
            <a:r>
              <a:rPr lang="he-IL" sz="2800" i="1" smtClean="0"/>
              <a:t>באיזה כלי צריך להשקיע יותר אנרגית חום?</a:t>
            </a:r>
          </a:p>
          <a:p>
            <a:pPr eaLnBrk="1" hangingPunct="1">
              <a:defRPr/>
            </a:pPr>
            <a:r>
              <a:rPr lang="he-IL" sz="2800" i="1" smtClean="0"/>
              <a:t>כלי ב'</a:t>
            </a:r>
          </a:p>
          <a:p>
            <a:pPr eaLnBrk="1" hangingPunct="1">
              <a:defRPr/>
            </a:pPr>
            <a:r>
              <a:rPr lang="he-IL" sz="2800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sz="2800" i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ככל שמעוניינים בהפרש טמפרטורה גדול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יותר, נדרשת יותר אנרגית חום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(עבור אותו חומר ואותה מסה).</a:t>
            </a:r>
            <a:endParaRPr lang="en-US" sz="3600" i="1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916113"/>
            <a:ext cx="863600" cy="1439862"/>
            <a:chOff x="385" y="1207"/>
            <a:chExt cx="544" cy="907"/>
          </a:xfrm>
        </p:grpSpPr>
        <p:sp>
          <p:nvSpPr>
            <p:cNvPr id="20489" name="AutoShape 5"/>
            <p:cNvSpPr>
              <a:spLocks noChangeArrowheads="1"/>
            </p:cNvSpPr>
            <p:nvPr/>
          </p:nvSpPr>
          <p:spPr bwMode="auto">
            <a:xfrm>
              <a:off x="385" y="1207"/>
              <a:ext cx="544" cy="907"/>
            </a:xfrm>
            <a:prstGeom prst="can">
              <a:avLst>
                <a:gd name="adj" fmla="val 416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567" y="1706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altLang="he-IL">
                  <a:latin typeface="Verdana" pitchFamily="34" charset="0"/>
                </a:rPr>
                <a:t>א</a:t>
              </a:r>
              <a:endParaRPr lang="en-US" altLang="he-IL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5288" y="3789363"/>
            <a:ext cx="863600" cy="1439862"/>
            <a:chOff x="476" y="2387"/>
            <a:chExt cx="544" cy="907"/>
          </a:xfrm>
        </p:grpSpPr>
        <p:sp>
          <p:nvSpPr>
            <p:cNvPr id="20487" name="AutoShape 8"/>
            <p:cNvSpPr>
              <a:spLocks noChangeArrowheads="1"/>
            </p:cNvSpPr>
            <p:nvPr/>
          </p:nvSpPr>
          <p:spPr bwMode="auto">
            <a:xfrm>
              <a:off x="476" y="2387"/>
              <a:ext cx="544" cy="907"/>
            </a:xfrm>
            <a:prstGeom prst="can">
              <a:avLst>
                <a:gd name="adj" fmla="val 416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657" y="2886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altLang="he-IL">
                  <a:latin typeface="Verdana" pitchFamily="34" charset="0"/>
                </a:rPr>
                <a:t>ב</a:t>
              </a:r>
              <a:endParaRPr lang="en-US" altLang="he-IL">
                <a:latin typeface="Verdana" pitchFamily="34" charset="0"/>
              </a:endParaRPr>
            </a:p>
          </p:txBody>
        </p:sp>
      </p:grpSp>
      <p:pic>
        <p:nvPicPr>
          <p:cNvPr id="20486" name="Picture 10" descr="MMj0254474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611">
            <a:off x="323850" y="0"/>
            <a:ext cx="1728788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he-IL" smtClean="0"/>
              <a:t>סוג החומר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893175" cy="4608513"/>
          </a:xfrm>
        </p:spPr>
        <p:txBody>
          <a:bodyPr/>
          <a:lstStyle/>
          <a:p>
            <a:pPr eaLnBrk="1" hangingPunct="1">
              <a:defRPr/>
            </a:pPr>
            <a:endParaRPr lang="en-US" i="1" smtClean="0"/>
          </a:p>
          <a:p>
            <a:pPr eaLnBrk="1" hangingPunct="1">
              <a:defRPr/>
            </a:pPr>
            <a:r>
              <a:rPr lang="he-IL" i="1" smtClean="0"/>
              <a:t>לפניכם שני כלים </a:t>
            </a:r>
            <a:r>
              <a:rPr lang="en-US" i="1" smtClean="0"/>
              <a:t/>
            </a:r>
            <a:br>
              <a:rPr lang="en-US" i="1" smtClean="0"/>
            </a:br>
            <a:r>
              <a:rPr lang="he-IL" i="1" smtClean="0"/>
              <a:t>האחד מכיל 2 ק"ג מים והשני מכיל 2 ק"ג ברזל. מעוניינים להעלות את הטמפרטורה של שני החומרים במעלה אחת. </a:t>
            </a:r>
            <a:r>
              <a:rPr lang="en-US" i="1" smtClean="0"/>
              <a:t/>
            </a:r>
            <a:br>
              <a:rPr lang="en-US" i="1" smtClean="0"/>
            </a:br>
            <a:r>
              <a:rPr lang="he-IL" i="1" smtClean="0"/>
              <a:t>האם  צריך להשקיע בשני החומרים אותה כמות של חום או כמות שונה של חום?</a:t>
            </a:r>
            <a:endParaRPr lang="he-IL" i="1" u="sng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he-IL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i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כמות החום הנדרשת להעלות ק"ג 1 של חומר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בטמפרטורה של מעלת צלזיוס אחת, היא ייחודית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(סגולית) לחומר ונקראת "חום סגולי".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(כשהמסה קבועה).</a:t>
            </a:r>
            <a:r>
              <a:rPr lang="he-IL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33375"/>
            <a:ext cx="863600" cy="871538"/>
            <a:chOff x="340" y="1797"/>
            <a:chExt cx="544" cy="549"/>
          </a:xfrm>
        </p:grpSpPr>
        <p:sp>
          <p:nvSpPr>
            <p:cNvPr id="21512" name="AutoShape 5"/>
            <p:cNvSpPr>
              <a:spLocks noChangeArrowheads="1"/>
            </p:cNvSpPr>
            <p:nvPr/>
          </p:nvSpPr>
          <p:spPr bwMode="auto">
            <a:xfrm>
              <a:off x="340" y="1797"/>
              <a:ext cx="544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340" y="2115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altLang="he-IL" b="1">
                  <a:latin typeface="Verdana" pitchFamily="34" charset="0"/>
                </a:rPr>
                <a:t>ברזל</a:t>
              </a:r>
              <a:endParaRPr lang="en-US" altLang="he-IL" b="1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63713" y="260350"/>
            <a:ext cx="1008062" cy="863600"/>
            <a:chOff x="204" y="2704"/>
            <a:chExt cx="635" cy="544"/>
          </a:xfrm>
        </p:grpSpPr>
        <p:sp>
          <p:nvSpPr>
            <p:cNvPr id="21510" name="AutoShape 8"/>
            <p:cNvSpPr>
              <a:spLocks noChangeArrowheads="1"/>
            </p:cNvSpPr>
            <p:nvPr/>
          </p:nvSpPr>
          <p:spPr bwMode="auto">
            <a:xfrm>
              <a:off x="295" y="2704"/>
              <a:ext cx="544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1511" name="Text Box 9"/>
            <p:cNvSpPr txBox="1">
              <a:spLocks noChangeArrowheads="1"/>
            </p:cNvSpPr>
            <p:nvPr/>
          </p:nvSpPr>
          <p:spPr bwMode="auto">
            <a:xfrm>
              <a:off x="204" y="2976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altLang="he-IL" b="1">
                  <a:latin typeface="Verdana" pitchFamily="34" charset="0"/>
                </a:rPr>
                <a:t>מים</a:t>
              </a:r>
              <a:endParaRPr lang="en-US" altLang="he-IL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620713"/>
            <a:ext cx="8207375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altLang="he-IL" sz="5400">
                <a:latin typeface="Times New Roman" pitchFamily="18" charset="0"/>
                <a:cs typeface="Times New Roman" pitchFamily="18" charset="0"/>
              </a:rPr>
              <a:t>השפעות אנרגית החום על החומר</a:t>
            </a:r>
            <a:endParaRPr lang="en-US" altLang="he-IL" sz="5400">
              <a:latin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940425" y="3789363"/>
            <a:ext cx="2936875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altLang="he-IL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שינוי טמפרטורה</a:t>
            </a:r>
            <a:endParaRPr lang="en-US" altLang="he-IL" sz="4000">
              <a:latin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76600" y="3789363"/>
            <a:ext cx="2232025" cy="2089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altLang="he-IL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שינוי מצב צבירה</a:t>
            </a:r>
            <a:endParaRPr lang="en-US" altLang="he-IL" sz="4000">
              <a:latin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0825" y="3716338"/>
            <a:ext cx="2663825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altLang="he-IL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שינוי בנפח</a:t>
            </a:r>
          </a:p>
          <a:p>
            <a:pPr algn="ctr" eaLnBrk="1" hangingPunct="1"/>
            <a:endParaRPr lang="en-US" altLang="he-IL" sz="4000">
              <a:latin typeface="Arial" pitchFamily="34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508625" y="1773238"/>
            <a:ext cx="158432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572000" y="17732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1979613" y="1773238"/>
            <a:ext cx="1728787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>
            <p:ph/>
          </p:nvPr>
        </p:nvGraphicFramePr>
        <p:xfrm>
          <a:off x="2411413" y="549275"/>
          <a:ext cx="5627687" cy="6049963"/>
        </p:xfrm>
        <a:graphic>
          <a:graphicData uri="http://schemas.openxmlformats.org/drawingml/2006/table">
            <a:tbl>
              <a:tblPr rtl="1"/>
              <a:tblGrid>
                <a:gridCol w="2314575"/>
                <a:gridCol w="3313112"/>
              </a:tblGrid>
              <a:tr h="85340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החומר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חום סגולי               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/>
                      </a:r>
                      <a:b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ק"ג-מעלה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מים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4,200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צמר-גפן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1,400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פלסטיק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1,300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שמן בישול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1,200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840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זכוכית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830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ברזל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470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נחושת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כסף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235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כספית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זהב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135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2771775" y="9810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132138" y="549275"/>
            <a:ext cx="790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500">
                <a:latin typeface="Arial" pitchFamily="34" charset="0"/>
              </a:rPr>
              <a:t>ג'ול</a:t>
            </a:r>
            <a:endParaRPr lang="en-US" altLang="he-IL" sz="2500">
              <a:latin typeface="Arial" pitchFamily="34" charset="0"/>
            </a:endParaRPr>
          </a:p>
        </p:txBody>
      </p:sp>
      <p:sp>
        <p:nvSpPr>
          <p:cNvPr id="22573" name="AutoShape 45"/>
          <p:cNvSpPr>
            <a:spLocks noChangeArrowheads="1"/>
          </p:cNvSpPr>
          <p:nvPr/>
        </p:nvSpPr>
        <p:spPr bwMode="auto">
          <a:xfrm>
            <a:off x="2627313" y="692150"/>
            <a:ext cx="1800225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sz="quarter" idx="1"/>
          </p:nvPr>
        </p:nvGraphicFramePr>
        <p:xfrm>
          <a:off x="468313" y="2336800"/>
          <a:ext cx="8496300" cy="871538"/>
        </p:xfrm>
        <a:graphic>
          <a:graphicData uri="http://schemas.openxmlformats.org/drawingml/2006/table">
            <a:tbl>
              <a:tblPr rtl="1"/>
              <a:tblGrid>
                <a:gridCol w="2298700"/>
                <a:gridCol w="2165350"/>
                <a:gridCol w="4032250"/>
              </a:tblGrid>
              <a:tr h="8715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מסה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ק"ג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</a:t>
                      </a: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כמות החומר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6" name="Group 12"/>
          <p:cNvGraphicFramePr>
            <a:graphicFrameLocks noGrp="1"/>
          </p:cNvGraphicFramePr>
          <p:nvPr>
            <p:ph sz="quarter" idx="2"/>
          </p:nvPr>
        </p:nvGraphicFramePr>
        <p:xfrm>
          <a:off x="468313" y="1617663"/>
          <a:ext cx="8496300" cy="719137"/>
        </p:xfrm>
        <a:graphic>
          <a:graphicData uri="http://schemas.openxmlformats.org/drawingml/2006/table">
            <a:tbl>
              <a:tblPr rtl="1"/>
              <a:tblGrid>
                <a:gridCol w="2298700"/>
                <a:gridCol w="2163763"/>
                <a:gridCol w="4033837"/>
              </a:tblGrid>
              <a:tr h="71913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יחידות מידה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אות מסמלת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86" name="Group 22"/>
          <p:cNvGraphicFramePr>
            <a:graphicFrameLocks noGrp="1"/>
          </p:cNvGraphicFramePr>
          <p:nvPr>
            <p:ph sz="quarter" idx="3"/>
          </p:nvPr>
        </p:nvGraphicFramePr>
        <p:xfrm>
          <a:off x="468313" y="3200400"/>
          <a:ext cx="8496300" cy="1152525"/>
        </p:xfrm>
        <a:graphic>
          <a:graphicData uri="http://schemas.openxmlformats.org/drawingml/2006/table">
            <a:tbl>
              <a:tblPr rtl="1"/>
              <a:tblGrid>
                <a:gridCol w="2308225"/>
                <a:gridCol w="2160588"/>
                <a:gridCol w="402748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טמפרטורה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מעלות צלסיוס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</a:t>
                      </a: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הפרש הטמפרטורות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לפני ואחרי החימום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96" name="Group 32"/>
          <p:cNvGraphicFramePr>
            <a:graphicFrameLocks noGrp="1"/>
          </p:cNvGraphicFramePr>
          <p:nvPr>
            <p:ph sz="quarter" idx="4"/>
          </p:nvPr>
        </p:nvGraphicFramePr>
        <p:xfrm>
          <a:off x="468313" y="4352925"/>
          <a:ext cx="8496300" cy="1884363"/>
        </p:xfrm>
        <a:graphic>
          <a:graphicData uri="http://schemas.openxmlformats.org/drawingml/2006/table">
            <a:tbl>
              <a:tblPr rtl="1"/>
              <a:tblGrid>
                <a:gridCol w="2308225"/>
                <a:gridCol w="2159000"/>
                <a:gridCol w="4029075"/>
              </a:tblGrid>
              <a:tr h="1884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חום סגולי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ג'ול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</a:t>
                      </a: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אופיינית לכל חומר.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כמות החום, הנדרשת להעלות גרם חומר במעלה צלסיוס אחת.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6" name="Rectangle 4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he-IL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גורמים המשפיעים על אנרגית חום</a:t>
            </a:r>
            <a:r>
              <a:rPr lang="en-US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</a:t>
            </a:r>
            <a:r>
              <a:rPr lang="en-US" sz="4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595" name="AutoShape 43"/>
          <p:cNvSpPr>
            <a:spLocks noChangeArrowheads="1"/>
          </p:cNvSpPr>
          <p:nvPr/>
        </p:nvSpPr>
        <p:spPr bwMode="auto">
          <a:xfrm>
            <a:off x="3779838" y="3357563"/>
            <a:ext cx="1524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he-IL" sz="2400" b="1">
              <a:latin typeface="Times New Roman" pitchFamily="18" charset="0"/>
            </a:endParaRPr>
          </a:p>
        </p:txBody>
      </p:sp>
      <p:pic>
        <p:nvPicPr>
          <p:cNvPr id="23596" name="Picture 44" descr="HITEM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420938"/>
            <a:ext cx="792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7" name="Picture 45" descr="OBJEC0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429000"/>
            <a:ext cx="4397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148263" y="48688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4716463" y="4868863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800" b="1">
                <a:latin typeface="Arial" pitchFamily="34" charset="0"/>
              </a:rPr>
              <a:t>ק"ג מעלה</a:t>
            </a:r>
            <a:endParaRPr lang="en-US" altLang="he-IL"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sz="6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נוסחה לחישוב אנרגית חום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e-IL" sz="2800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i="1" smtClean="0"/>
              <a:t>אנרגית חום = מסה *חום סגולי* הפרש טמפרטורה</a:t>
            </a:r>
          </a:p>
          <a:p>
            <a:pPr eaLnBrk="1" hangingPunct="1">
              <a:defRPr/>
            </a:pPr>
            <a:endParaRPr lang="he-IL" i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8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Q=M*C*</a:t>
            </a:r>
            <a:r>
              <a:rPr lang="en-US" sz="6500" b="1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ΔT</a:t>
            </a:r>
            <a:endParaRPr lang="he-IL" sz="5800" b="1" i="1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1341438"/>
            <a:ext cx="3176588" cy="1371600"/>
          </a:xfrm>
        </p:spPr>
        <p:txBody>
          <a:bodyPr/>
          <a:lstStyle/>
          <a:p>
            <a:pPr eaLnBrk="1" hangingPunct="1">
              <a:defRPr/>
            </a:pPr>
            <a:r>
              <a:rPr lang="he-IL" sz="9000" smtClean="0"/>
              <a:t>ועכשיו</a:t>
            </a:r>
            <a:endParaRPr lang="en-US" sz="9000" smtClean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331913" y="2708275"/>
            <a:ext cx="37449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e-IL" sz="9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תרגול...</a:t>
            </a:r>
            <a:endParaRPr lang="en-US" sz="90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e-IL" sz="3000" smtClean="0"/>
              <a:t>חיממו 2 ק"ג מים.</a:t>
            </a:r>
            <a:r>
              <a:rPr lang="en-US" sz="3000" smtClean="0"/>
              <a:t/>
            </a:r>
            <a:br>
              <a:rPr lang="en-US" sz="3000" smtClean="0"/>
            </a:br>
            <a:r>
              <a:rPr lang="he-IL" sz="3000" smtClean="0"/>
              <a:t>טמפרטורת המים עלתה ב- 20 מעלות צלזיוס.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3000" smtClean="0"/>
              <a:t>כמה אנרגית חום נוספה למים?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u="sng" smtClean="0"/>
              <a:t>נתונים</a:t>
            </a:r>
            <a:r>
              <a:rPr lang="he-IL" sz="2800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400" smtClean="0"/>
              <a:t>       2</a:t>
            </a:r>
            <a:r>
              <a:rPr lang="he-IL" sz="1800" smtClean="0"/>
              <a:t>(ק"ג)</a:t>
            </a:r>
            <a:r>
              <a:rPr lang="he-IL" sz="2400" smtClean="0"/>
              <a:t>= </a:t>
            </a:r>
            <a:r>
              <a:rPr lang="en-US" sz="3000" smtClean="0"/>
              <a:t>m</a:t>
            </a:r>
            <a:r>
              <a:rPr lang="he-IL" sz="3000" smtClean="0"/>
              <a:t>   </a:t>
            </a:r>
            <a:r>
              <a:rPr lang="he-IL" sz="2400" smtClean="0"/>
              <a:t>   </a:t>
            </a:r>
            <a:r>
              <a:rPr lang="he-IL" sz="2800" smtClean="0"/>
              <a:t> </a:t>
            </a:r>
            <a:r>
              <a:rPr lang="he-IL" sz="2400" smtClean="0"/>
              <a:t>20</a:t>
            </a:r>
            <a:r>
              <a:rPr lang="he-IL" sz="1800" smtClean="0"/>
              <a:t>(מעלות צלזיוס)</a:t>
            </a:r>
            <a:r>
              <a:rPr lang="he-IL" sz="2800" smtClean="0"/>
              <a:t>=</a:t>
            </a:r>
            <a:r>
              <a:rPr lang="he-IL" sz="1800" smtClean="0"/>
              <a:t> </a:t>
            </a:r>
            <a:r>
              <a:rPr lang="en-US" sz="2800" smtClean="0"/>
              <a:t>T</a:t>
            </a:r>
            <a:r>
              <a:rPr lang="he-IL" sz="2800" smtClean="0"/>
              <a:t>         4,200</a:t>
            </a:r>
            <a:r>
              <a:rPr lang="he-IL" sz="1800" smtClean="0"/>
              <a:t>(גו'ל/ ק"ג-מעלה)</a:t>
            </a:r>
            <a:r>
              <a:rPr lang="he-IL" sz="2800" smtClean="0"/>
              <a:t> </a:t>
            </a:r>
            <a:r>
              <a:rPr lang="en-US" sz="2800" smtClean="0"/>
              <a:t>C=</a:t>
            </a:r>
            <a:r>
              <a:rPr lang="he-IL" sz="2800" smtClean="0"/>
              <a:t>                                               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smtClean="0"/>
              <a:t>                                      </a:t>
            </a:r>
            <a:r>
              <a:rPr lang="he-IL" sz="2400" smtClean="0"/>
              <a:t> ?</a:t>
            </a:r>
            <a:r>
              <a:rPr lang="he-IL" sz="1800" smtClean="0"/>
              <a:t> </a:t>
            </a:r>
            <a:r>
              <a:rPr lang="en-US" sz="2800" smtClean="0"/>
              <a:t>E</a:t>
            </a:r>
            <a:r>
              <a:rPr lang="en-US" sz="1800" smtClean="0"/>
              <a:t>Q</a:t>
            </a:r>
            <a:r>
              <a:rPr lang="en-US" sz="2800" smtClean="0"/>
              <a:t>=</a:t>
            </a:r>
            <a:endParaRPr lang="he-IL" sz="28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u="sng" smtClean="0"/>
              <a:t>תשובה</a:t>
            </a:r>
            <a:r>
              <a:rPr lang="he-IL" sz="2800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smtClean="0"/>
              <a:t>           168,000</a:t>
            </a:r>
            <a:r>
              <a:rPr lang="he-IL" sz="2000" smtClean="0"/>
              <a:t>(גו'ל)</a:t>
            </a:r>
            <a:r>
              <a:rPr lang="he-IL" sz="2800" smtClean="0"/>
              <a:t> =20 * 2 * 4,200  =</a:t>
            </a:r>
            <a:r>
              <a:rPr lang="en-US" sz="3600" smtClean="0"/>
              <a:t>EQ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sz="3100" smtClean="0"/>
              <a:t> </a:t>
            </a:r>
            <a:br>
              <a:rPr lang="en-US" sz="3100" smtClean="0"/>
            </a:br>
            <a:r>
              <a:rPr lang="he-IL" sz="3400" smtClean="0"/>
              <a:t>כמות החום שנוספה למים היא 168,000 ג'ול</a:t>
            </a:r>
            <a:endParaRPr lang="en-US" sz="3400" smtClean="0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4211638" y="2852738"/>
            <a:ext cx="288925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7235825" y="5084763"/>
            <a:ext cx="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e-IL" sz="2400" smtClean="0"/>
              <a:t>הטמפרטורה של גוש נחושת, שמסתו 10 ק"ג, עלתה ב-10 מעלות צלזיוס.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he-IL" sz="2400" smtClean="0"/>
              <a:t>הטמפרטורה של 4 ק"ג מים עלתה באותו הפרש טמפרטורה.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400" smtClean="0"/>
              <a:t>מי קיבל יותר אנרגיית חום- גוש הנחושת או המים? הסבירו</a:t>
            </a:r>
            <a:r>
              <a:rPr lang="he-IL" sz="2800" smtClean="0"/>
              <a:t>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u="sng" smtClean="0"/>
              <a:t>נתונים</a:t>
            </a:r>
            <a:r>
              <a:rPr lang="he-IL" sz="2800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smtClean="0"/>
              <a:t>נחושת: 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he-IL" sz="2800" smtClean="0"/>
              <a:t>   10</a:t>
            </a:r>
            <a:r>
              <a:rPr lang="he-IL" sz="2000" smtClean="0"/>
              <a:t>(ק"ג)</a:t>
            </a:r>
            <a:r>
              <a:rPr lang="he-IL" sz="2800" smtClean="0"/>
              <a:t>= </a:t>
            </a:r>
            <a:r>
              <a:rPr lang="en-US" sz="3000" smtClean="0"/>
              <a:t>m</a:t>
            </a:r>
            <a:r>
              <a:rPr lang="he-IL" sz="2800" smtClean="0"/>
              <a:t> </a:t>
            </a:r>
            <a:r>
              <a:rPr lang="he-IL" smtClean="0"/>
              <a:t>   </a:t>
            </a:r>
            <a:r>
              <a:rPr lang="he-IL" sz="2800" smtClean="0"/>
              <a:t>10</a:t>
            </a:r>
            <a:r>
              <a:rPr lang="he-IL" sz="2000" smtClean="0"/>
              <a:t>(מעלות צלזיוס)</a:t>
            </a:r>
            <a:r>
              <a:rPr lang="he-IL" smtClean="0"/>
              <a:t>=</a:t>
            </a:r>
            <a:r>
              <a:rPr lang="he-IL" sz="2000" smtClean="0"/>
              <a:t> </a:t>
            </a:r>
            <a:r>
              <a:rPr lang="en-US" smtClean="0"/>
              <a:t>T</a:t>
            </a:r>
            <a:r>
              <a:rPr lang="he-IL" smtClean="0"/>
              <a:t>      400</a:t>
            </a:r>
            <a:r>
              <a:rPr lang="he-IL" sz="2000" smtClean="0"/>
              <a:t>(גו'ל/ ק"ג-מעלה)</a:t>
            </a:r>
            <a:r>
              <a:rPr lang="he-IL" smtClean="0"/>
              <a:t> </a:t>
            </a:r>
            <a:r>
              <a:rPr lang="en-US" smtClean="0"/>
              <a:t>C=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mtClean="0"/>
              <a:t>מים:</a:t>
            </a:r>
            <a:r>
              <a:rPr lang="en-US" smtClean="0"/>
              <a:t/>
            </a:r>
            <a:br>
              <a:rPr lang="en-US" smtClean="0"/>
            </a:br>
            <a:r>
              <a:rPr lang="he-IL" smtClean="0"/>
              <a:t>    </a:t>
            </a:r>
            <a:r>
              <a:rPr lang="he-IL" sz="2800" smtClean="0"/>
              <a:t>4</a:t>
            </a:r>
            <a:r>
              <a:rPr lang="he-IL" sz="2000" smtClean="0"/>
              <a:t>(ק"ג)</a:t>
            </a:r>
            <a:r>
              <a:rPr lang="he-IL" sz="2800" smtClean="0"/>
              <a:t>= </a:t>
            </a:r>
            <a:r>
              <a:rPr lang="en-US" sz="3000" smtClean="0"/>
              <a:t>m</a:t>
            </a:r>
            <a:r>
              <a:rPr lang="he-IL" sz="2800" smtClean="0"/>
              <a:t> </a:t>
            </a:r>
            <a:r>
              <a:rPr lang="he-IL" smtClean="0"/>
              <a:t>   </a:t>
            </a:r>
            <a:r>
              <a:rPr lang="he-IL" sz="2800" smtClean="0"/>
              <a:t>10</a:t>
            </a:r>
            <a:r>
              <a:rPr lang="he-IL" sz="2000" smtClean="0"/>
              <a:t>(מעלות צלזיוס)</a:t>
            </a:r>
            <a:r>
              <a:rPr lang="he-IL" smtClean="0"/>
              <a:t>=</a:t>
            </a:r>
            <a:r>
              <a:rPr lang="he-IL" sz="2000" smtClean="0"/>
              <a:t> </a:t>
            </a:r>
            <a:r>
              <a:rPr lang="en-US" smtClean="0"/>
              <a:t>T</a:t>
            </a:r>
            <a:r>
              <a:rPr lang="he-IL" smtClean="0"/>
              <a:t>     4,200</a:t>
            </a:r>
            <a:r>
              <a:rPr lang="he-IL" sz="2000" smtClean="0"/>
              <a:t>(גו'ל/ ק"ג-מעלה)</a:t>
            </a:r>
            <a:r>
              <a:rPr lang="he-IL" smtClean="0"/>
              <a:t> </a:t>
            </a:r>
            <a:r>
              <a:rPr lang="en-US" smtClean="0"/>
              <a:t>C=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3779838" y="3213100"/>
            <a:ext cx="288925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3779838" y="4365625"/>
            <a:ext cx="288925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u="sng" smtClean="0"/>
              <a:t>תשובה</a:t>
            </a:r>
            <a:r>
              <a:rPr lang="he-IL" smtClean="0"/>
              <a:t>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smtClean="0"/>
              <a:t>אנרגית החום שקיבל גוש הנחושת היא:    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smtClean="0"/>
              <a:t>                </a:t>
            </a:r>
            <a:r>
              <a:rPr lang="he-IL" sz="3500" smtClean="0"/>
              <a:t>40,000</a:t>
            </a:r>
            <a:r>
              <a:rPr lang="he-IL" sz="2000" smtClean="0"/>
              <a:t>(גו'ל)</a:t>
            </a:r>
            <a:r>
              <a:rPr lang="he-IL" sz="3500" smtClean="0"/>
              <a:t> =400 * 10 * 10 =</a:t>
            </a:r>
            <a:r>
              <a:rPr lang="en-US" sz="4000" smtClean="0"/>
              <a:t>E</a:t>
            </a:r>
            <a:r>
              <a:rPr lang="en-US" sz="3000" smtClean="0"/>
              <a:t>Q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sz="3000" smtClean="0"/>
              <a:t>אנרגית החום שקיבלו המים היא:</a:t>
            </a:r>
            <a:r>
              <a:rPr lang="he-IL" sz="3500" smtClean="0"/>
              <a:t>      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sz="3500" smtClean="0"/>
              <a:t>           168,000</a:t>
            </a:r>
            <a:r>
              <a:rPr lang="he-IL" sz="2000" smtClean="0"/>
              <a:t>(ג'ול)</a:t>
            </a:r>
            <a:r>
              <a:rPr lang="he-IL" sz="3500" smtClean="0"/>
              <a:t> =4,200 * 10 * 4 =</a:t>
            </a:r>
            <a:r>
              <a:rPr lang="en-US" sz="4000" smtClean="0"/>
              <a:t>E</a:t>
            </a:r>
            <a:r>
              <a:rPr lang="en-US" sz="3000" smtClean="0"/>
              <a:t>Q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hu-HU" sz="300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he-IL" sz="3000" smtClean="0"/>
          </a:p>
          <a:p>
            <a:pPr algn="ctr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he-IL" sz="3000" smtClean="0"/>
              <a:t>המים קיבלו אנרגית חום גדולה יותר.</a:t>
            </a:r>
            <a:endParaRPr lang="en-US" sz="300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5435600" y="4076700"/>
            <a:ext cx="0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843213" y="4437063"/>
            <a:ext cx="2449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500">
                <a:latin typeface="Arial" pitchFamily="34" charset="0"/>
              </a:rPr>
              <a:t>ולכן ניתן לומר כי</a:t>
            </a:r>
            <a:endParaRPr lang="en-US" altLang="he-IL" sz="25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e-IL" sz="2800" smtClean="0"/>
              <a:t>מסת גוף א' היא 400 ק"ג.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he-IL" sz="2800" smtClean="0"/>
              <a:t>מסת גוף ב', העשוי מאותו החומר, היא 100 ק"ג.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he-IL" sz="2800" smtClean="0"/>
              <a:t>מעניקים לגוף א' אנרגית חום של 8,000 גו'ל, והטמפרטורה שלו עולה ב-50 מעלות צלזיוס.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smtClean="0"/>
              <a:t>כמה אנרגית חום יש להוסיף לגוף ב', כדי שהטמפרטורה שלו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smtClean="0"/>
              <a:t>תעלה גם היא ב-50 מעלות צלזיוס?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u="sng" smtClean="0"/>
              <a:t>נתונים</a:t>
            </a:r>
            <a:r>
              <a:rPr lang="he-IL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mtClean="0"/>
              <a:t>כלי א'-  </a:t>
            </a:r>
            <a:r>
              <a:rPr lang="he-IL" sz="2800" smtClean="0"/>
              <a:t>400</a:t>
            </a:r>
            <a:r>
              <a:rPr lang="he-IL" sz="2000" smtClean="0"/>
              <a:t>(ק"ג)</a:t>
            </a:r>
            <a:r>
              <a:rPr lang="he-IL" sz="2800" smtClean="0"/>
              <a:t>= </a:t>
            </a:r>
            <a:r>
              <a:rPr lang="en-US" sz="3000" smtClean="0"/>
              <a:t>m</a:t>
            </a:r>
            <a:r>
              <a:rPr lang="he-IL" sz="2800" smtClean="0"/>
              <a:t>   </a:t>
            </a:r>
            <a:r>
              <a:rPr lang="he-IL" smtClean="0"/>
              <a:t> </a:t>
            </a:r>
            <a:r>
              <a:rPr lang="he-IL" sz="2800" smtClean="0"/>
              <a:t>50</a:t>
            </a:r>
            <a:r>
              <a:rPr lang="he-IL" sz="2000" smtClean="0"/>
              <a:t>(מעלות צלזיוס)</a:t>
            </a:r>
            <a:r>
              <a:rPr lang="he-IL" smtClean="0"/>
              <a:t>=</a:t>
            </a:r>
            <a:r>
              <a:rPr lang="he-IL" sz="2000" smtClean="0"/>
              <a:t> </a:t>
            </a:r>
            <a:r>
              <a:rPr lang="en-US" smtClean="0"/>
              <a:t>T</a:t>
            </a:r>
            <a:r>
              <a:rPr lang="he-IL" smtClean="0"/>
              <a:t>     </a:t>
            </a:r>
            <a:r>
              <a:rPr lang="he-IL" sz="2800" smtClean="0"/>
              <a:t> </a:t>
            </a:r>
            <a:r>
              <a:rPr lang="en-US" sz="2800" smtClean="0"/>
              <a:t>8,000</a:t>
            </a:r>
            <a:r>
              <a:rPr lang="he-IL" sz="2000" smtClean="0"/>
              <a:t>(ג'ול) </a:t>
            </a:r>
            <a:r>
              <a:rPr lang="en-US" smtClean="0"/>
              <a:t>E</a:t>
            </a:r>
            <a:r>
              <a:rPr lang="en-US" sz="2000" smtClean="0"/>
              <a:t>Q</a:t>
            </a:r>
            <a:r>
              <a:rPr lang="en-US" smtClean="0"/>
              <a:t>=</a:t>
            </a:r>
            <a:r>
              <a:rPr lang="he-IL" sz="2000" smtClean="0"/>
              <a:t> </a:t>
            </a:r>
            <a:endParaRPr lang="he-IL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mtClean="0"/>
              <a:t>כלי ב'- 100</a:t>
            </a:r>
            <a:r>
              <a:rPr lang="en-US" sz="2000" smtClean="0"/>
              <a:t>)</a:t>
            </a:r>
            <a:r>
              <a:rPr lang="he-IL" sz="2000" smtClean="0"/>
              <a:t>ק"ג)</a:t>
            </a:r>
            <a:r>
              <a:rPr lang="he-IL" smtClean="0"/>
              <a:t>=</a:t>
            </a:r>
            <a:r>
              <a:rPr lang="en-US" sz="2000" smtClean="0"/>
              <a:t>     </a:t>
            </a:r>
            <a:r>
              <a:rPr lang="en-US" smtClean="0"/>
              <a:t>m </a:t>
            </a:r>
            <a:r>
              <a:rPr lang="he-IL" sz="2800" smtClean="0"/>
              <a:t>50</a:t>
            </a:r>
            <a:r>
              <a:rPr lang="he-IL" sz="2000" smtClean="0"/>
              <a:t>(מעלות צלזיוס)</a:t>
            </a:r>
            <a:r>
              <a:rPr lang="he-IL" smtClean="0"/>
              <a:t>=</a:t>
            </a:r>
            <a:r>
              <a:rPr lang="he-IL" sz="2000" smtClean="0"/>
              <a:t> </a:t>
            </a:r>
            <a:r>
              <a:rPr lang="en-US" smtClean="0"/>
              <a:t>T</a:t>
            </a:r>
            <a:r>
              <a:rPr lang="he-IL" smtClean="0"/>
              <a:t>           ? </a:t>
            </a:r>
            <a:r>
              <a:rPr lang="en-US" smtClean="0"/>
              <a:t>E</a:t>
            </a:r>
            <a:r>
              <a:rPr lang="en-US" sz="2000" smtClean="0"/>
              <a:t>Q</a:t>
            </a:r>
            <a:r>
              <a:rPr lang="en-US" smtClean="0"/>
              <a:t>=</a:t>
            </a:r>
            <a:r>
              <a:rPr lang="he-IL" sz="2000" smtClean="0"/>
              <a:t> </a:t>
            </a:r>
            <a:endParaRPr lang="en-US" sz="2000" smtClean="0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2916238" y="4437063"/>
            <a:ext cx="288925" cy="3603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916238" y="5013325"/>
            <a:ext cx="288925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400" u="sng" smtClean="0"/>
              <a:t>תשובה</a:t>
            </a:r>
            <a:r>
              <a:rPr lang="he-IL" sz="2400" smtClean="0"/>
              <a:t>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400" smtClean="0"/>
              <a:t> </a:t>
            </a:r>
            <a:r>
              <a:rPr lang="he-IL" sz="2200" smtClean="0"/>
              <a:t>אם-             </a:t>
            </a:r>
            <a:r>
              <a:rPr lang="en-US" sz="2700" smtClean="0"/>
              <a:t>E</a:t>
            </a:r>
            <a:r>
              <a:rPr lang="en-US" sz="2200" smtClean="0"/>
              <a:t>Q=m*c*ΔT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אז-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שלב א'- נחפש מהו החום הסגולי של החומר-       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                                          </a:t>
            </a:r>
            <a:r>
              <a:rPr lang="en-US" sz="2700" smtClean="0"/>
              <a:t>c</a:t>
            </a:r>
            <a:r>
              <a:rPr lang="he-IL" sz="2200" smtClean="0"/>
              <a:t> * 400 * 50 =8,000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                 8,000          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                                         כלומר- 0.4(גו'ל/ ק"ג-מעלה) </a:t>
            </a:r>
            <a:r>
              <a:rPr lang="en-US" sz="2200" smtClean="0"/>
              <a:t>C=</a:t>
            </a:r>
            <a:r>
              <a:rPr lang="he-IL" sz="2200" smtClean="0"/>
              <a:t> </a:t>
            </a:r>
            <a:r>
              <a:rPr lang="en-US" sz="2200" smtClean="0"/>
              <a:t/>
            </a:r>
            <a:br>
              <a:rPr lang="en-US" sz="2200" smtClean="0"/>
            </a:br>
            <a:endParaRPr lang="en-US" sz="220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והנוסחא תהיה-</a:t>
            </a:r>
            <a:r>
              <a:rPr lang="en-US" sz="2200" smtClean="0"/>
              <a:t>      </a:t>
            </a:r>
            <a:r>
              <a:rPr lang="he-IL" sz="2200" smtClean="0"/>
              <a:t> 0.4 * 400 * 50 =8,000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שלב ב'- מציבים את הנתונים של כלי ב', יחד עם החום הסגולי, אותו מצאנו בשלב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        הקודם, בנוסחא.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                                            2,000</a:t>
            </a:r>
            <a:r>
              <a:rPr lang="he-IL" sz="1500" smtClean="0"/>
              <a:t>(ג'ול)</a:t>
            </a:r>
            <a:r>
              <a:rPr lang="he-IL" sz="2200" smtClean="0"/>
              <a:t> =0.4 * 100 * 50 =</a:t>
            </a:r>
            <a:r>
              <a:rPr lang="en-US" sz="2200" smtClean="0"/>
              <a:t>EQ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כדי שהטמפרטורה של גוף ב' תעלה גם כן ב- 50 מעלות צלזיוס, 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200" smtClean="0"/>
              <a:t>יש להוסיף לגוף ב 2000 ג'ול.</a:t>
            </a:r>
            <a:r>
              <a:rPr lang="en-US" sz="2200" smtClean="0"/>
              <a:t>         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6084888" y="28527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508625" y="2924175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400">
                <a:latin typeface="Arial" pitchFamily="34" charset="0"/>
              </a:rPr>
              <a:t>400 * 50</a:t>
            </a:r>
            <a:endParaRPr lang="en-US" altLang="he-IL" sz="2400">
              <a:latin typeface="Arial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380288" y="25654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altLang="he-IL" sz="2400">
                <a:latin typeface="Arial" pitchFamily="34" charset="0"/>
              </a:rPr>
              <a:t>=</a:t>
            </a:r>
            <a:endParaRPr lang="en-US" altLang="he-IL" sz="2400">
              <a:latin typeface="Arial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7740650" y="2636838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altLang="he-IL" sz="2400">
                <a:latin typeface="Arial" pitchFamily="34" charset="0"/>
              </a:rPr>
              <a:t>0.4</a:t>
            </a:r>
            <a:endParaRPr lang="en-US" altLang="he-IL" sz="2400">
              <a:latin typeface="Arial" pitchFamily="34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5724525" y="5516563"/>
            <a:ext cx="503238" cy="217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000"/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44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440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/>
      <p:bldP spid="44037" grpId="0"/>
      <p:bldP spid="44038" grpId="0"/>
      <p:bldP spid="440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e-IL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שם הניסוי</a:t>
            </a:r>
            <a:r>
              <a:rPr lang="he-IL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he-IL" dirty="0" smtClean="0">
                <a:latin typeface="Arial" charset="0"/>
              </a:rPr>
              <a:t> קולט חום ולא מתחמם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e-IL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מהלך הניסוי</a:t>
            </a:r>
            <a:r>
              <a:rPr lang="he-IL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he-IL" dirty="0" smtClean="0">
                <a:latin typeface="Arial" charset="0"/>
              </a:rPr>
              <a:t> נמלא את הכוס במים,                       נניח מד-טמפרטורה בתוך הכוס, ונחמם את הכוס באמצעות גזיה.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he-IL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תוצאות</a:t>
            </a:r>
            <a:r>
              <a:rPr lang="he-IL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r>
              <a:rPr lang="he-IL" dirty="0" smtClean="0">
                <a:latin typeface="Arial" charset="0"/>
              </a:rPr>
              <a:t> הטמפרטורה עולה ל-100 מעלות צלזיוס. </a:t>
            </a:r>
            <a:r>
              <a:rPr lang="en-US" dirty="0" smtClean="0">
                <a:latin typeface="Arial" charset="0"/>
              </a:rPr>
              <a:t>                </a:t>
            </a:r>
            <a:r>
              <a:rPr lang="he-IL" dirty="0" smtClean="0">
                <a:latin typeface="Arial" charset="0"/>
              </a:rPr>
              <a:t> בטמפרטורה זו המים רותחים (הנוזל הופך לגז). </a:t>
            </a:r>
            <a:r>
              <a:rPr lang="en-US" dirty="0" smtClean="0">
                <a:latin typeface="Arial" charset="0"/>
              </a:rPr>
              <a:t>          </a:t>
            </a:r>
            <a:r>
              <a:rPr lang="he-IL" dirty="0" smtClean="0">
                <a:latin typeface="Arial" charset="0"/>
              </a:rPr>
              <a:t>מרגע זה מפסיקה הטמפרטורה לעלות למרות </a:t>
            </a:r>
            <a:r>
              <a:rPr lang="en-US" dirty="0" smtClean="0">
                <a:latin typeface="Arial" charset="0"/>
              </a:rPr>
              <a:t>             </a:t>
            </a:r>
            <a:r>
              <a:rPr lang="he-IL" dirty="0" smtClean="0">
                <a:latin typeface="Arial" charset="0"/>
              </a:rPr>
              <a:t>שאנו ממשיכים לספק חום למערכת.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-323850" y="-242888"/>
          <a:ext cx="9720263" cy="734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תרשים" r:id="rId3" imgW="5276850" imgH="3000375" progId="Excel.Chart.8">
                  <p:embed/>
                </p:oleObj>
              </mc:Choice>
              <mc:Fallback>
                <p:oleObj name="תרשים" r:id="rId3" imgW="5276850" imgH="3000375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3850" y="-242888"/>
                        <a:ext cx="9720263" cy="734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he-IL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לפי חוק שימור האנרגיה,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he-IL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אנרגית החום אינה נעלמת במהלך הניסוי.</a:t>
            </a:r>
            <a:r>
              <a:rPr lang="he-IL" b="1" dirty="0" smtClean="0"/>
              <a:t> 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he-IL" b="1" dirty="0" smtClean="0"/>
          </a:p>
          <a:p>
            <a:pPr marL="609600" indent="-609600" eaLnBrk="1" hangingPunct="1">
              <a:lnSpc>
                <a:spcPct val="130000"/>
              </a:lnSpc>
              <a:defRPr/>
            </a:pPr>
            <a:r>
              <a:rPr lang="he-IL" dirty="0" smtClean="0"/>
              <a:t>תוספת חום מעלה את הטמפרטורה של החומר עד נקודת הרתיחה (כאשר החומר הוא נוזל) או עד נקודת ההיתוך (כאשר החומר הוא מוצק).</a:t>
            </a:r>
            <a:endParaRPr lang="en-US" dirty="0" smtClean="0"/>
          </a:p>
          <a:p>
            <a:pPr marL="609600" indent="-609600" eaLnBrk="1" hangingPunct="1">
              <a:lnSpc>
                <a:spcPct val="130000"/>
              </a:lnSpc>
              <a:defRPr/>
            </a:pPr>
            <a:endParaRPr lang="he-IL" dirty="0" smtClean="0"/>
          </a:p>
          <a:p>
            <a:pPr marL="609600" indent="-609600" eaLnBrk="1" hangingPunct="1">
              <a:lnSpc>
                <a:spcPct val="130000"/>
              </a:lnSpc>
              <a:defRPr/>
            </a:pPr>
            <a:r>
              <a:rPr lang="he-IL" dirty="0" smtClean="0"/>
              <a:t>בנקודות ההתכה או הרתיחה של החומר, אנרגית החום מושקעת בשינוי מצב צבירתו של החומר- לשבירת הקשרים בין מולקולות החומר.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547813" y="1628775"/>
            <a:ext cx="6335712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196" name="Line 17"/>
          <p:cNvSpPr>
            <a:spLocks noChangeShapeType="1"/>
          </p:cNvSpPr>
          <p:nvPr/>
        </p:nvSpPr>
        <p:spPr bwMode="auto">
          <a:xfrm>
            <a:off x="1692275" y="4508500"/>
            <a:ext cx="6192838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042988" y="4724400"/>
            <a:ext cx="7056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800">
                <a:latin typeface="Arial" pitchFamily="34" charset="0"/>
              </a:rPr>
              <a:t>שינוי מצב הצבירה בכיוון זה מלווה ב</a:t>
            </a:r>
            <a:r>
              <a:rPr lang="he-IL" altLang="he-IL" sz="2800">
                <a:solidFill>
                  <a:schemeClr val="hlink"/>
                </a:solidFill>
                <a:latin typeface="Arial" pitchFamily="34" charset="0"/>
              </a:rPr>
              <a:t>פליטת אנרגיה</a:t>
            </a:r>
            <a:endParaRPr lang="en-US" altLang="he-IL" sz="280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042988" y="908050"/>
            <a:ext cx="7056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800">
                <a:latin typeface="Arial" pitchFamily="34" charset="0"/>
              </a:rPr>
              <a:t>שינוי מצב הצבירה בכיוון זה מלווה ב</a:t>
            </a:r>
            <a:r>
              <a:rPr lang="he-IL" altLang="he-IL" sz="2800">
                <a:solidFill>
                  <a:srgbClr val="FF0066"/>
                </a:solidFill>
                <a:latin typeface="Arial" pitchFamily="34" charset="0"/>
              </a:rPr>
              <a:t>קליטת</a:t>
            </a:r>
            <a:r>
              <a:rPr lang="he-IL" altLang="he-IL" sz="2800">
                <a:latin typeface="Arial" pitchFamily="34" charset="0"/>
              </a:rPr>
              <a:t> </a:t>
            </a:r>
            <a:r>
              <a:rPr lang="he-IL" altLang="he-IL" sz="2800">
                <a:solidFill>
                  <a:srgbClr val="FF0066"/>
                </a:solidFill>
                <a:latin typeface="Arial" pitchFamily="34" charset="0"/>
              </a:rPr>
              <a:t>אנרגיה</a:t>
            </a:r>
            <a:endParaRPr lang="en-US" altLang="he-IL" sz="2800">
              <a:solidFill>
                <a:srgbClr val="FF0066"/>
              </a:solidFill>
              <a:latin typeface="Arial" pitchFamily="34" charset="0"/>
            </a:endParaRPr>
          </a:p>
        </p:txBody>
      </p:sp>
      <p:sp>
        <p:nvSpPr>
          <p:cNvPr id="8199" name="Cloud"/>
          <p:cNvSpPr>
            <a:spLocks noChangeAspect="1" noEditPoints="1" noChangeArrowheads="1"/>
          </p:cNvSpPr>
          <p:nvPr/>
        </p:nvSpPr>
        <p:spPr bwMode="auto">
          <a:xfrm>
            <a:off x="7019925" y="2133600"/>
            <a:ext cx="2089150" cy="1727200"/>
          </a:xfrm>
          <a:custGeom>
            <a:avLst/>
            <a:gdLst>
              <a:gd name="T0" fmla="*/ 626745 w 21600"/>
              <a:gd name="T1" fmla="*/ 69056015 h 21600"/>
              <a:gd name="T2" fmla="*/ 101031197 w 21600"/>
              <a:gd name="T3" fmla="*/ 137964978 h 21600"/>
              <a:gd name="T4" fmla="*/ 201894005 w 21600"/>
              <a:gd name="T5" fmla="*/ 69056015 h 21600"/>
              <a:gd name="T6" fmla="*/ 101031197 w 21600"/>
              <a:gd name="T7" fmla="*/ 789666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endParaRPr lang="he-IL" altLang="he-IL">
              <a:latin typeface="Arial" pitchFamily="34" charset="0"/>
            </a:endParaRPr>
          </a:p>
          <a:p>
            <a:pPr eaLnBrk="1" hangingPunct="1"/>
            <a:r>
              <a:rPr lang="he-IL" altLang="he-IL">
                <a:latin typeface="Arial" pitchFamily="34" charset="0"/>
              </a:rPr>
              <a:t>      </a:t>
            </a:r>
            <a:r>
              <a:rPr lang="he-IL" altLang="he-IL" sz="3600">
                <a:latin typeface="Arial" pitchFamily="34" charset="0"/>
              </a:rPr>
              <a:t>גז</a:t>
            </a:r>
            <a:endParaRPr lang="en-US" altLang="he-IL" sz="3600">
              <a:latin typeface="Arial" pitchFamily="34" charset="0"/>
            </a:endParaRPr>
          </a:p>
        </p:txBody>
      </p:sp>
      <p:sp>
        <p:nvSpPr>
          <p:cNvPr id="8200" name="desk1"/>
          <p:cNvSpPr>
            <a:spLocks noEditPoints="1" noChangeArrowheads="1"/>
          </p:cNvSpPr>
          <p:nvPr/>
        </p:nvSpPr>
        <p:spPr bwMode="auto">
          <a:xfrm>
            <a:off x="179388" y="2636838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51629401 w 21600"/>
              <a:gd name="T3" fmla="*/ 0 h 21600"/>
              <a:gd name="T4" fmla="*/ 151629401 w 21600"/>
              <a:gd name="T5" fmla="*/ 37907350 h 21600"/>
              <a:gd name="T6" fmla="*/ 0 w 21600"/>
              <a:gd name="T7" fmla="*/ 37907350 h 21600"/>
              <a:gd name="T8" fmla="*/ 75814701 w 21600"/>
              <a:gd name="T9" fmla="*/ 0 h 21600"/>
              <a:gd name="T10" fmla="*/ 151629401 w 21600"/>
              <a:gd name="T11" fmla="*/ 18953696 h 21600"/>
              <a:gd name="T12" fmla="*/ 75814701 w 21600"/>
              <a:gd name="T13" fmla="*/ 37907350 h 21600"/>
              <a:gd name="T14" fmla="*/ 0 w 21600"/>
              <a:gd name="T15" fmla="*/ 1895369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altLang="he-IL" sz="3600">
                <a:latin typeface="Arial" pitchFamily="34" charset="0"/>
              </a:rPr>
              <a:t>מוצק</a:t>
            </a:r>
            <a:endParaRPr lang="en-US" altLang="he-IL" sz="3600">
              <a:latin typeface="Arial" pitchFamily="34" charset="0"/>
            </a:endParaRPr>
          </a:p>
          <a:p>
            <a:pPr eaLnBrk="1" hangingPunct="1"/>
            <a:endParaRPr lang="en-US" altLang="he-IL" sz="3600">
              <a:latin typeface="Arial" pitchFamily="34" charset="0"/>
            </a:endParaRPr>
          </a:p>
        </p:txBody>
      </p:sp>
      <p:pic>
        <p:nvPicPr>
          <p:cNvPr id="8201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276475"/>
            <a:ext cx="20161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23"/>
          <p:cNvSpPr txBox="1">
            <a:spLocks noChangeArrowheads="1"/>
          </p:cNvSpPr>
          <p:nvPr/>
        </p:nvSpPr>
        <p:spPr bwMode="auto">
          <a:xfrm>
            <a:off x="3995738" y="2852738"/>
            <a:ext cx="9366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3600">
                <a:latin typeface="Arial" pitchFamily="34" charset="0"/>
              </a:rPr>
              <a:t>נוזל</a:t>
            </a:r>
          </a:p>
          <a:p>
            <a:pPr eaLnBrk="1" hangingPunct="1">
              <a:spcBef>
                <a:spcPct val="50000"/>
              </a:spcBef>
            </a:pPr>
            <a:endParaRPr lang="en-US" altLang="he-IL">
              <a:latin typeface="Arial" pitchFamily="34" charset="0"/>
            </a:endParaRPr>
          </a:p>
        </p:txBody>
      </p:sp>
      <p:sp>
        <p:nvSpPr>
          <p:cNvPr id="8203" name="Line 24"/>
          <p:cNvSpPr>
            <a:spLocks noChangeShapeType="1"/>
          </p:cNvSpPr>
          <p:nvPr/>
        </p:nvSpPr>
        <p:spPr bwMode="auto">
          <a:xfrm>
            <a:off x="2124075" y="29241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4" name="Line 25"/>
          <p:cNvSpPr>
            <a:spLocks noChangeShapeType="1"/>
          </p:cNvSpPr>
          <p:nvPr/>
        </p:nvSpPr>
        <p:spPr bwMode="auto">
          <a:xfrm flipH="1">
            <a:off x="2124075" y="32845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1979613" y="2492375"/>
            <a:ext cx="11525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100"/>
              <a:t>התכה</a:t>
            </a:r>
            <a:endParaRPr lang="en-US" altLang="he-IL" sz="2100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051050" y="3213100"/>
            <a:ext cx="11525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100"/>
              <a:t>קיפאון</a:t>
            </a:r>
            <a:endParaRPr lang="en-US" altLang="he-IL" sz="2100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5580063" y="28527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208" name="Line 29"/>
          <p:cNvSpPr>
            <a:spLocks noChangeShapeType="1"/>
          </p:cNvSpPr>
          <p:nvPr/>
        </p:nvSpPr>
        <p:spPr bwMode="auto">
          <a:xfrm flipH="1">
            <a:off x="5508625" y="3284538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580063" y="2492375"/>
            <a:ext cx="11525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100"/>
              <a:t>רתיחה</a:t>
            </a:r>
            <a:endParaRPr lang="en-US" altLang="he-IL" sz="2100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508625" y="3213100"/>
            <a:ext cx="11525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altLang="he-IL" sz="2100"/>
              <a:t>עיבוי</a:t>
            </a:r>
            <a:endParaRPr lang="en-US" altLang="he-IL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69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4000" smtClean="0"/>
              <a:t>בטמפרטורת ההיתוך והרתיחה של החומר,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4000" smtClean="0"/>
              <a:t>החומר נמצא בשני מצבי צבירה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5364163" y="1700213"/>
            <a:ext cx="10795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H="1">
            <a:off x="3419475" y="1700213"/>
            <a:ext cx="11525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59338" y="3573463"/>
            <a:ext cx="38163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החומר נמצא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גם במצב צבירה מוצק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וגם במצב צבירה נוזל</a:t>
            </a:r>
            <a:endParaRPr lang="en-US" altLang="he-IL" sz="2500" b="1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3573463"/>
            <a:ext cx="38163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החומר נמצא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גם במצב צבירה נוזל 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/>
              <a:t>וגם במצב צבירה גז</a:t>
            </a:r>
            <a:endParaRPr lang="en-US" altLang="he-IL" sz="2500" b="1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859338" y="2924175"/>
            <a:ext cx="38163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 u="sng"/>
              <a:t>בטמפרטורת ההיתוך</a:t>
            </a:r>
            <a:endParaRPr lang="he-IL" altLang="he-IL" sz="2500" b="1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2997200"/>
            <a:ext cx="38163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he-IL" altLang="he-IL" sz="2500" b="1" u="sng"/>
              <a:t>בטמפרטורת הרתיחה</a:t>
            </a:r>
            <a:endParaRPr lang="he-IL" altLang="he-IL" sz="25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  <p:bldP spid="297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e-IL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כמות החום הדרושה לשינוי מצב הצבירה בנקודת הרתיחה ובנקודת ההיתוך נקראת חום כמוס</a:t>
            </a:r>
            <a:r>
              <a:rPr lang="en-US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endParaRPr lang="he-IL" sz="3600" b="1" smtClean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he-IL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חום כמוס=</a:t>
            </a:r>
            <a:r>
              <a:rPr lang="he-IL" smtClean="0"/>
              <a:t> אנרגיית החום הדרושה לשינוי מצב צבירתו של 1 קילוגרם חומר ממצב צבירה מוצק למצב צבירה נוזל או ממצב צבירה נוזל למצב צבירה גז.</a:t>
            </a:r>
          </a:p>
          <a:p>
            <a:pPr eaLnBrk="1" hangingPunct="1">
              <a:lnSpc>
                <a:spcPct val="150000"/>
              </a:lnSpc>
              <a:defRPr/>
            </a:pP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854</Words>
  <Application>Microsoft Office PowerPoint</Application>
  <PresentationFormat>On-screen Show (4:3)</PresentationFormat>
  <Paragraphs>191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Tahoma</vt:lpstr>
      <vt:lpstr>Arial</vt:lpstr>
      <vt:lpstr>Wingdings</vt:lpstr>
      <vt:lpstr>Times New Roman</vt:lpstr>
      <vt:lpstr>Verdana</vt:lpstr>
      <vt:lpstr>Slit</vt:lpstr>
      <vt:lpstr>תרשים של Microsoft Office Excel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שאלות חזרה</vt:lpstr>
      <vt:lpstr>PowerPoint Presentation</vt:lpstr>
      <vt:lpstr>PowerPoint Presentation</vt:lpstr>
      <vt:lpstr>PowerPoint Presentation</vt:lpstr>
      <vt:lpstr>מה הם הגורמים המשפיעים על אנרגית החום?</vt:lpstr>
      <vt:lpstr>מסה</vt:lpstr>
      <vt:lpstr>הפרשי טמפרטורה</vt:lpstr>
      <vt:lpstr>סוג החומר</vt:lpstr>
      <vt:lpstr>PowerPoint Presentation</vt:lpstr>
      <vt:lpstr>גורמים המשפיעים על אנרגית חום Q </vt:lpstr>
      <vt:lpstr>נוסחה לחישוב אנרגית חום</vt:lpstr>
      <vt:lpstr>ועכשיו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/>
  <cp:revision>48</cp:revision>
  <cp:lastPrinted>1601-01-01T00:00:00Z</cp:lastPrinted>
  <dcterms:created xsi:type="dcterms:W3CDTF">1601-01-01T00:00:00Z</dcterms:created>
  <dcterms:modified xsi:type="dcterms:W3CDTF">2016-01-01T12:50:43Z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Owner">
    <vt:lpwstr>?????</vt:lpwstr>
  </property>
  <property fmtid="{D5CDD505-2E9C-101B-9397-08002B2CF9AE}" pid="5" name="Audience">
    <vt:lpwstr>;#תלמידים;#מורות וגננות;#</vt:lpwstr>
  </property>
  <property fmtid="{D5CDD505-2E9C-101B-9397-08002B2CF9AE}" pid="6" name="ItemType">
    <vt:lpwstr/>
  </property>
  <property fmtid="{D5CDD505-2E9C-101B-9397-08002B2CF9AE}" pid="7" name="Desc">
    <vt:lpwstr>אנרגית חום</vt:lpwstr>
  </property>
  <property fmtid="{D5CDD505-2E9C-101B-9397-08002B2CF9AE}" pid="8" name="School">
    <vt:lpwstr>סמדר</vt:lpwstr>
  </property>
  <property fmtid="{D5CDD505-2E9C-101B-9397-08002B2CF9AE}" pid="9" name="Age">
    <vt:lpwstr>חט"ב</vt:lpwstr>
  </property>
  <property fmtid="{D5CDD505-2E9C-101B-9397-08002B2CF9AE}" pid="10" name="DisplayType">
    <vt:lpwstr/>
  </property>
  <property fmtid="{D5CDD505-2E9C-101B-9397-08002B2CF9AE}" pid="11" name="TehumDaat">
    <vt:lpwstr>מדעי הטבע - פיסיקה</vt:lpwstr>
  </property>
  <property fmtid="{D5CDD505-2E9C-101B-9397-08002B2CF9AE}" pid="12" name="Limudiya">
    <vt:lpwstr>מאושר לפרסום</vt:lpwstr>
  </property>
</Properties>
</file>