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5"/>
  </p:sldMasterIdLst>
  <p:notesMasterIdLst>
    <p:notesMasterId r:id="rId54"/>
  </p:notesMasterIdLst>
  <p:sldIdLst>
    <p:sldId id="256" r:id="rId6"/>
    <p:sldId id="337" r:id="rId7"/>
    <p:sldId id="402" r:id="rId8"/>
    <p:sldId id="368" r:id="rId9"/>
    <p:sldId id="427" r:id="rId10"/>
    <p:sldId id="403" r:id="rId11"/>
    <p:sldId id="421" r:id="rId12"/>
    <p:sldId id="413" r:id="rId13"/>
    <p:sldId id="420" r:id="rId14"/>
    <p:sldId id="361" r:id="rId15"/>
    <p:sldId id="422" r:id="rId16"/>
    <p:sldId id="374" r:id="rId17"/>
    <p:sldId id="375" r:id="rId18"/>
    <p:sldId id="439" r:id="rId19"/>
    <p:sldId id="440" r:id="rId20"/>
    <p:sldId id="409" r:id="rId21"/>
    <p:sldId id="410" r:id="rId22"/>
    <p:sldId id="406" r:id="rId23"/>
    <p:sldId id="407" r:id="rId24"/>
    <p:sldId id="408" r:id="rId25"/>
    <p:sldId id="415" r:id="rId26"/>
    <p:sldId id="416" r:id="rId27"/>
    <p:sldId id="417" r:id="rId28"/>
    <p:sldId id="418" r:id="rId29"/>
    <p:sldId id="386" r:id="rId30"/>
    <p:sldId id="404" r:id="rId31"/>
    <p:sldId id="405" r:id="rId32"/>
    <p:sldId id="441" r:id="rId33"/>
    <p:sldId id="424" r:id="rId34"/>
    <p:sldId id="425" r:id="rId35"/>
    <p:sldId id="423" r:id="rId36"/>
    <p:sldId id="426" r:id="rId37"/>
    <p:sldId id="383" r:id="rId38"/>
    <p:sldId id="385" r:id="rId39"/>
    <p:sldId id="387" r:id="rId40"/>
    <p:sldId id="388" r:id="rId41"/>
    <p:sldId id="389" r:id="rId42"/>
    <p:sldId id="384" r:id="rId43"/>
    <p:sldId id="396" r:id="rId44"/>
    <p:sldId id="400" r:id="rId45"/>
    <p:sldId id="431" r:id="rId46"/>
    <p:sldId id="432" r:id="rId47"/>
    <p:sldId id="433" r:id="rId48"/>
    <p:sldId id="434" r:id="rId49"/>
    <p:sldId id="401" r:id="rId50"/>
    <p:sldId id="428" r:id="rId51"/>
    <p:sldId id="429" r:id="rId52"/>
    <p:sldId id="430" r:id="rId53"/>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38EED"/>
    <a:srgbClr val="1D4C72"/>
    <a:srgbClr val="137D18"/>
    <a:srgbClr val="717171"/>
    <a:srgbClr val="F4AEF4"/>
    <a:srgbClr val="FF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578" autoAdjust="0"/>
    <p:restoredTop sz="86420" autoAdjust="0"/>
  </p:normalViewPr>
  <p:slideViewPr>
    <p:cSldViewPr>
      <p:cViewPr>
        <p:scale>
          <a:sx n="70" d="100"/>
          <a:sy n="70" d="100"/>
        </p:scale>
        <p:origin x="-1560" y="-10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E646E929-D4D9-4FFF-B22B-7722A23ABA6F}" type="datetimeFigureOut">
              <a:rPr lang="he-IL"/>
              <a:pPr>
                <a:defRPr/>
              </a:pPr>
              <a:t>כ"א/אלול/תשע"ז</a:t>
            </a:fld>
            <a:endParaRPr lang="he-IL"/>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931E9B10-BE79-47DD-9BC2-29C649D48996}" type="slidenum">
              <a:rPr lang="he-IL"/>
              <a:pPr>
                <a:defRPr/>
              </a:pPr>
              <a:t>‹#›</a:t>
            </a:fld>
            <a:endParaRPr lang="he-IL"/>
          </a:p>
        </p:txBody>
      </p:sp>
    </p:spTree>
    <p:extLst>
      <p:ext uri="{BB962C8B-B14F-4D97-AF65-F5344CB8AC3E}">
        <p14:creationId xmlns:p14="http://schemas.microsoft.com/office/powerpoint/2010/main" val="1285806255"/>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386CBC-3704-4AD8-BFDE-C16D69E5AD23}" type="slidenum">
              <a:rPr lang="he-IL" smtClean="0"/>
              <a:pPr fontAlgn="base">
                <a:spcBef>
                  <a:spcPct val="0"/>
                </a:spcBef>
                <a:spcAft>
                  <a:spcPct val="0"/>
                </a:spcAft>
                <a:defRPr/>
              </a:pPr>
              <a:t>1</a:t>
            </a:fld>
            <a:endParaRPr lang="he-I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smtClean="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98873628-66CC-46D5-AD47-AAD860F971E4}" type="datetime8">
              <a:rPr lang="he-IL"/>
              <a:pPr>
                <a:defRPr/>
              </a:pPr>
              <a:t>12 ספטמבר 17</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E2421A48-74F1-4C51-B5B5-786804EA91CD}" type="slidenum">
              <a:rPr lang="he-IL"/>
              <a:pPr>
                <a:defRPr/>
              </a:pPr>
              <a:t>‹#›</a:t>
            </a:fld>
            <a:endParaRPr lang="he-IL" dirty="0"/>
          </a:p>
        </p:txBody>
      </p:sp>
    </p:spTree>
    <p:extLst>
      <p:ext uri="{BB962C8B-B14F-4D97-AF65-F5344CB8AC3E}">
        <p14:creationId xmlns:p14="http://schemas.microsoft.com/office/powerpoint/2010/main" val="361033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6A1DC1F9-5396-4222-8AFA-32C960F5DEEA}" type="slidenum">
              <a:rPr lang="he-IL"/>
              <a:pPr>
                <a:defRPr/>
              </a:pPr>
              <a:t>‹#›</a:t>
            </a:fld>
            <a:endParaRPr lang="he-IL" dirty="0"/>
          </a:p>
        </p:txBody>
      </p:sp>
    </p:spTree>
    <p:extLst>
      <p:ext uri="{BB962C8B-B14F-4D97-AF65-F5344CB8AC3E}">
        <p14:creationId xmlns:p14="http://schemas.microsoft.com/office/powerpoint/2010/main" val="285806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smtClean="0"/>
              <a:t>לחץ כדי לערוך סגנונות טקסט של תבנית בסיס</a:t>
            </a:r>
          </a:p>
          <a:p>
            <a:pPr lvl="1"/>
            <a:r>
              <a:rPr lang="he-IL" smtClean="0"/>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smtClean="0"/>
              <a:t>לחץ כדי לערוך סגנונות טקסט של תבנית בסיס</a:t>
            </a:r>
          </a:p>
          <a:p>
            <a:pPr lvl="1"/>
            <a:r>
              <a:rPr lang="he-IL" smtClean="0"/>
              <a:t>רמה שנייה</a:t>
            </a:r>
          </a:p>
          <a:p>
            <a:pPr lvl="2"/>
            <a:r>
              <a:rPr lang="he-IL" smtClean="0"/>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E36E340-BF57-4ECE-9B35-59757E22B5E0}" type="slidenum">
              <a:rPr lang="he-IL"/>
              <a:pPr>
                <a:defRPr/>
              </a:pPr>
              <a:t>‹#›</a:t>
            </a:fld>
            <a:endParaRPr lang="he-IL" dirty="0"/>
          </a:p>
        </p:txBody>
      </p:sp>
    </p:spTree>
    <p:extLst>
      <p:ext uri="{BB962C8B-B14F-4D97-AF65-F5344CB8AC3E}">
        <p14:creationId xmlns:p14="http://schemas.microsoft.com/office/powerpoint/2010/main" val="1825247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4EAB5E00-AE60-4C7B-9E04-C51A23835417}" type="datetime8">
              <a:rPr lang="he-IL"/>
              <a:pPr>
                <a:defRPr/>
              </a:pPr>
              <a:t>12 ספטמבר 17</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B1394075-0A96-4C18-9567-0EE8F924AFA3}" type="slidenum">
              <a:rPr lang="he-IL"/>
              <a:pPr>
                <a:defRPr/>
              </a:pPr>
              <a:t>‹#›</a:t>
            </a:fld>
            <a:endParaRPr lang="he-IL" dirty="0"/>
          </a:p>
        </p:txBody>
      </p:sp>
    </p:spTree>
    <p:extLst>
      <p:ext uri="{BB962C8B-B14F-4D97-AF65-F5344CB8AC3E}">
        <p14:creationId xmlns:p14="http://schemas.microsoft.com/office/powerpoint/2010/main" val="93953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lvl1pPr>
              <a:defRPr/>
            </a:lvl1pPr>
          </a:lstStyle>
          <a:p>
            <a:pPr>
              <a:defRPr/>
            </a:pPr>
            <a:fld id="{27790A5A-FD48-4B3D-A57F-3580FC919284}" type="datetime8">
              <a:rPr lang="he-IL"/>
              <a:pPr>
                <a:defRPr/>
              </a:pPr>
              <a:t>12 ספטמבר 17</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24AE5544-B5A4-4DCD-88F4-25FFD12AB51D}" type="slidenum">
              <a:rPr lang="he-IL"/>
              <a:pPr>
                <a:defRPr/>
              </a:pPr>
              <a:t>‹#›</a:t>
            </a:fld>
            <a:endParaRPr lang="he-IL" dirty="0"/>
          </a:p>
        </p:txBody>
      </p:sp>
    </p:spTree>
    <p:extLst>
      <p:ext uri="{BB962C8B-B14F-4D97-AF65-F5344CB8AC3E}">
        <p14:creationId xmlns:p14="http://schemas.microsoft.com/office/powerpoint/2010/main" val="3279221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AD7D0DB-3884-46F2-A204-1BE12233E6E4}" type="datetime8">
              <a:rPr lang="he-IL"/>
              <a:pPr>
                <a:defRPr/>
              </a:pPr>
              <a:t>12 ספטמבר 17</a:t>
            </a:fld>
            <a:endParaRPr lang="he-I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4270BAC1-60C5-4A10-8AD7-A0CC31A0FB02}"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78" r:id="rId4"/>
    <p:sldLayoutId id="2147483982" r:id="rId5"/>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torage.cet.ac.il/resources/biology/11grade/guf/synapse.swf" TargetMode="External"/><Relationship Id="rId2" Type="http://schemas.openxmlformats.org/officeDocument/2006/relationships/image" Target="../media/image2.gif"/><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learn.genetics.utah.edu/content/addiction/drugs/mouse.html" TargetMode="External"/><Relationship Id="rId2" Type="http://schemas.openxmlformats.org/officeDocument/2006/relationships/image" Target="../media/image2.gif"/><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0/01/Nervous_system_diagram_%28dumb%29.png" TargetMode="External"/><Relationship Id="rId2" Type="http://schemas.openxmlformats.org/officeDocument/2006/relationships/image" Target="../media/image2.gif"/><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commons.wikimedia.org/wiki/File:Central_nervous_system.svg"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commons.wikimedia.org/wiki/File:World_Championships_2005_(2).jpg" TargetMode="External"/><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upload.wikimedia.org/wikipedia/commons/4/4e/World_Championships_2005_%282%29.jp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commons.wikimedia.org/wiki/File:World_Championships_2005_(2).jpg" TargetMode="External"/><Relationship Id="rId2" Type="http://schemas.openxmlformats.org/officeDocument/2006/relationships/image" Target="../media/image2.gif"/><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upload.wikimedia.org/wikipedia/commons/4/4e/World_Championships_2005_%282%29.jp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00063" y="1106488"/>
            <a:ext cx="8215312" cy="46037"/>
          </a:xfrm>
          <a:prstGeom prst="rect">
            <a:avLst/>
          </a:prstGeom>
          <a:blipFill dpi="0" rotWithShape="1">
            <a:blip r:embed="rId4"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 name="TextBox 4"/>
          <p:cNvSpPr txBox="1"/>
          <p:nvPr/>
        </p:nvSpPr>
        <p:spPr>
          <a:xfrm>
            <a:off x="695325" y="506413"/>
            <a:ext cx="8162925" cy="7080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000" b="1" dirty="0">
                <a:solidFill>
                  <a:srgbClr val="1D4C72"/>
                </a:solidFill>
                <a:latin typeface="+mn-lt"/>
                <a:cs typeface="+mn-cs"/>
              </a:rPr>
              <a:t>מערכת העצבים</a:t>
            </a:r>
          </a:p>
        </p:txBody>
      </p:sp>
      <p:sp>
        <p:nvSpPr>
          <p:cNvPr id="18" name="Rectangle 17"/>
          <p:cNvSpPr/>
          <p:nvPr/>
        </p:nvSpPr>
        <p:spPr>
          <a:xfrm>
            <a:off x="571500" y="2357438"/>
            <a:ext cx="8143875" cy="29289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lnSpc>
                <a:spcPct val="114000"/>
              </a:lnSpc>
              <a:spcBef>
                <a:spcPts val="0"/>
              </a:spcBef>
              <a:spcAft>
                <a:spcPts val="0"/>
              </a:spcAft>
              <a:buFontTx/>
              <a:buBlip>
                <a:blip r:embed="rId5"/>
              </a:buBlip>
              <a:defRPr/>
            </a:pPr>
            <a:r>
              <a:rPr lang="he-IL" sz="2000" dirty="0">
                <a:solidFill>
                  <a:schemeClr val="tx1"/>
                </a:solidFill>
              </a:rPr>
              <a:t> מערכת העצבים – תפקידיה וחלקיה</a:t>
            </a:r>
            <a:endParaRPr lang="en-US" sz="2000" dirty="0">
              <a:solidFill>
                <a:schemeClr val="tx1"/>
              </a:solidFill>
            </a:endParaRPr>
          </a:p>
          <a:p>
            <a:pPr fontAlgn="auto">
              <a:lnSpc>
                <a:spcPct val="114000"/>
              </a:lnSpc>
              <a:spcBef>
                <a:spcPts val="0"/>
              </a:spcBef>
              <a:spcAft>
                <a:spcPts val="0"/>
              </a:spcAft>
              <a:buFontTx/>
              <a:buBlip>
                <a:blip r:embed="rId5"/>
              </a:buBlip>
              <a:defRPr/>
            </a:pPr>
            <a:r>
              <a:rPr lang="he-IL" sz="2000" dirty="0">
                <a:solidFill>
                  <a:schemeClr val="tx1"/>
                </a:solidFill>
              </a:rPr>
              <a:t> תאי העצב (נוירונים)</a:t>
            </a:r>
            <a:endParaRPr lang="he-IL" sz="2000" noProof="1">
              <a:solidFill>
                <a:schemeClr val="tx1"/>
              </a:solidFill>
            </a:endParaRPr>
          </a:p>
          <a:p>
            <a:pPr fontAlgn="auto">
              <a:lnSpc>
                <a:spcPct val="114000"/>
              </a:lnSpc>
              <a:spcBef>
                <a:spcPts val="0"/>
              </a:spcBef>
              <a:spcAft>
                <a:spcPts val="0"/>
              </a:spcAft>
              <a:buFontTx/>
              <a:buBlip>
                <a:blip r:embed="rId5"/>
              </a:buBlip>
              <a:defRPr/>
            </a:pPr>
            <a:r>
              <a:rPr lang="he-IL" sz="2000" noProof="1">
                <a:solidFill>
                  <a:schemeClr val="tx1"/>
                </a:solidFill>
              </a:rPr>
              <a:t> מעבר הגירוי העצבי:</a:t>
            </a:r>
          </a:p>
          <a:p>
            <a:pPr lvl="1" fontAlgn="auto">
              <a:lnSpc>
                <a:spcPct val="114000"/>
              </a:lnSpc>
              <a:spcBef>
                <a:spcPts val="0"/>
              </a:spcBef>
              <a:spcAft>
                <a:spcPts val="0"/>
              </a:spcAft>
              <a:buClr>
                <a:schemeClr val="accent3"/>
              </a:buClr>
              <a:buFont typeface="Arial" pitchFamily="34" charset="0"/>
              <a:buChar char="•"/>
              <a:defRPr/>
            </a:pPr>
            <a:r>
              <a:rPr lang="he-IL" sz="2000" noProof="1">
                <a:solidFill>
                  <a:schemeClr val="tx1"/>
                </a:solidFill>
              </a:rPr>
              <a:t> </a:t>
            </a:r>
            <a:r>
              <a:rPr lang="he-IL" sz="2000" dirty="0">
                <a:solidFill>
                  <a:schemeClr val="tx1"/>
                </a:solidFill>
              </a:rPr>
              <a:t>איתות חשמלי בתא עצב </a:t>
            </a:r>
            <a:endParaRPr lang="he-IL" sz="2000" noProof="1">
              <a:solidFill>
                <a:schemeClr val="tx1"/>
              </a:solidFill>
            </a:endParaRPr>
          </a:p>
          <a:p>
            <a:pPr lvl="1" fontAlgn="auto">
              <a:lnSpc>
                <a:spcPct val="114000"/>
              </a:lnSpc>
              <a:spcBef>
                <a:spcPts val="0"/>
              </a:spcBef>
              <a:spcAft>
                <a:spcPts val="0"/>
              </a:spcAft>
              <a:buClr>
                <a:schemeClr val="accent3"/>
              </a:buClr>
              <a:buFont typeface="Arial" pitchFamily="34" charset="0"/>
              <a:buChar char="•"/>
              <a:defRPr/>
            </a:pPr>
            <a:r>
              <a:rPr lang="he-IL" sz="2000" noProof="1">
                <a:solidFill>
                  <a:schemeClr val="tx1"/>
                </a:solidFill>
              </a:rPr>
              <a:t> איתות כימי בסינפסה</a:t>
            </a:r>
          </a:p>
          <a:p>
            <a:pPr lvl="1" fontAlgn="auto">
              <a:lnSpc>
                <a:spcPct val="114000"/>
              </a:lnSpc>
              <a:spcBef>
                <a:spcPts val="0"/>
              </a:spcBef>
              <a:spcAft>
                <a:spcPts val="0"/>
              </a:spcAft>
              <a:buClr>
                <a:schemeClr val="accent3"/>
              </a:buClr>
              <a:buFont typeface="Arial" pitchFamily="34" charset="0"/>
              <a:buChar char="•"/>
              <a:defRPr/>
            </a:pPr>
            <a:r>
              <a:rPr lang="he-IL" sz="2000" noProof="1">
                <a:solidFill>
                  <a:schemeClr val="tx1"/>
                </a:solidFill>
              </a:rPr>
              <a:t> השפעת סמים ואלכוהול על מערכת העצבים</a:t>
            </a:r>
            <a:endParaRPr lang="he-IL" sz="2000" dirty="0">
              <a:solidFill>
                <a:schemeClr val="tx1"/>
              </a:solidFill>
            </a:endParaRPr>
          </a:p>
          <a:p>
            <a:pPr fontAlgn="auto">
              <a:lnSpc>
                <a:spcPct val="114000"/>
              </a:lnSpc>
              <a:spcBef>
                <a:spcPts val="0"/>
              </a:spcBef>
              <a:spcAft>
                <a:spcPts val="0"/>
              </a:spcAft>
              <a:buFontTx/>
              <a:buBlip>
                <a:blip r:embed="rId5"/>
              </a:buBlip>
              <a:defRPr/>
            </a:pPr>
            <a:r>
              <a:rPr lang="he-IL" sz="2000" dirty="0">
                <a:solidFill>
                  <a:schemeClr val="tx1"/>
                </a:solidFill>
              </a:rPr>
              <a:t> רפלקס</a:t>
            </a:r>
          </a:p>
          <a:p>
            <a:pPr fontAlgn="auto">
              <a:lnSpc>
                <a:spcPct val="114000"/>
              </a:lnSpc>
              <a:spcBef>
                <a:spcPts val="0"/>
              </a:spcBef>
              <a:spcAft>
                <a:spcPts val="0"/>
              </a:spcAft>
              <a:buFontTx/>
              <a:buBlip>
                <a:blip r:embed="rId5"/>
              </a:buBlip>
              <a:defRPr/>
            </a:pPr>
            <a:r>
              <a:rPr lang="he-IL" sz="2000" dirty="0">
                <a:solidFill>
                  <a:schemeClr val="tx1"/>
                </a:solidFill>
              </a:rPr>
              <a:t> מערכת העצבים האוטונומית מסייעת לשמירה על ה</a:t>
            </a:r>
            <a:r>
              <a:rPr lang="he-IL" sz="2000" noProof="1">
                <a:solidFill>
                  <a:schemeClr val="tx1"/>
                </a:solidFill>
              </a:rPr>
              <a:t>הומאוסטזיס</a:t>
            </a:r>
          </a:p>
        </p:txBody>
      </p:sp>
      <p:sp>
        <p:nvSpPr>
          <p:cNvPr id="6149" name="Rectangle 18"/>
          <p:cNvSpPr>
            <a:spLocks noChangeArrowheads="1"/>
          </p:cNvSpPr>
          <p:nvPr/>
        </p:nvSpPr>
        <p:spPr bwMode="auto">
          <a:xfrm>
            <a:off x="6878638" y="1609725"/>
            <a:ext cx="1857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2400" b="1">
                <a:solidFill>
                  <a:srgbClr val="FF6600"/>
                </a:solidFill>
                <a:latin typeface="Calibri" pitchFamily="34" charset="0"/>
              </a:rPr>
              <a:t>נושאי השיעור</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6" name="TextBox 5"/>
          <p:cNvSpPr txBox="1"/>
          <p:nvPr/>
        </p:nvSpPr>
        <p:spPr>
          <a:xfrm>
            <a:off x="285750" y="611188"/>
            <a:ext cx="8358188" cy="3416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3:</a:t>
            </a:r>
            <a:endParaRPr lang="en-US" b="1" dirty="0">
              <a:solidFill>
                <a:srgbClr val="1D4C72"/>
              </a:solidFill>
              <a:latin typeface="+mn-lt"/>
              <a:cs typeface="+mn-cs"/>
            </a:endParaRPr>
          </a:p>
          <a:p>
            <a:pPr>
              <a:defRPr/>
            </a:pPr>
            <a:r>
              <a:rPr lang="he-IL" dirty="0">
                <a:solidFill>
                  <a:srgbClr val="1D4C72"/>
                </a:solidFill>
                <a:latin typeface="+mn-lt"/>
                <a:cs typeface="+mn-cs"/>
              </a:rPr>
              <a:t>לפניכם תרשים של קליטת המידע ו</a:t>
            </a:r>
            <a:r>
              <a:rPr lang="he-IL" dirty="0">
                <a:solidFill>
                  <a:srgbClr val="1D4C72"/>
                </a:solidFill>
              </a:rPr>
              <a:t>העברתו </a:t>
            </a:r>
            <a:r>
              <a:rPr lang="he-IL" dirty="0">
                <a:solidFill>
                  <a:srgbClr val="1D4C72"/>
                </a:solidFill>
                <a:latin typeface="+mn-lt"/>
                <a:cs typeface="+mn-cs"/>
              </a:rPr>
              <a:t>בתאי מערכת העצבים:</a:t>
            </a:r>
          </a:p>
          <a:p>
            <a:pPr fontAlgn="auto">
              <a:spcBef>
                <a:spcPts val="0"/>
              </a:spcBef>
              <a:spcAft>
                <a:spcPts val="0"/>
              </a:spcAft>
              <a:defRPr/>
            </a:pPr>
            <a:endParaRPr lang="he-IL" dirty="0"/>
          </a:p>
          <a:p>
            <a:pPr fontAlgn="auto">
              <a:spcBef>
                <a:spcPts val="0"/>
              </a:spcBef>
              <a:spcAft>
                <a:spcPts val="0"/>
              </a:spcAft>
              <a:defRPr/>
            </a:pPr>
            <a:r>
              <a:rPr lang="he-IL" dirty="0"/>
              <a:t>תא העצב קולט מידע</a:t>
            </a:r>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r>
              <a:rPr lang="he-IL" dirty="0"/>
              <a:t>המידע עובר בתא העצב</a:t>
            </a:r>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r>
              <a:rPr lang="he-IL" dirty="0"/>
              <a:t>המידע עובר מתא העצב לתא המטרה</a:t>
            </a:r>
          </a:p>
          <a:p>
            <a:pPr>
              <a:defRPr/>
            </a:pPr>
            <a:endParaRPr lang="he-IL" dirty="0">
              <a:solidFill>
                <a:srgbClr val="1D4C72"/>
              </a:solidFill>
              <a:latin typeface="+mn-lt"/>
              <a:cs typeface="+mn-cs"/>
            </a:endParaRPr>
          </a:p>
          <a:p>
            <a:pPr>
              <a:defRPr/>
            </a:pPr>
            <a:r>
              <a:rPr lang="he-IL" dirty="0">
                <a:solidFill>
                  <a:srgbClr val="1D4C72"/>
                </a:solidFill>
                <a:latin typeface="+mn-lt"/>
                <a:cs typeface="+mn-cs"/>
              </a:rPr>
              <a:t>אילו תאים יכולים להיות תאי המטרה, שאליהם יועבר מידע דרך האקסון של תא העצב?</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86CEF34-6462-4B14-A5C0-908610CF0B5A}" type="slidenum">
              <a:rPr lang="he-IL" sz="1800" smtClean="0"/>
              <a:pPr fontAlgn="base">
                <a:spcBef>
                  <a:spcPct val="0"/>
                </a:spcBef>
                <a:spcAft>
                  <a:spcPct val="0"/>
                </a:spcAft>
                <a:defRPr/>
              </a:pPr>
              <a:t>10</a:t>
            </a:fld>
            <a:endParaRPr lang="he-IL" sz="1800" smtClean="0"/>
          </a:p>
        </p:txBody>
      </p:sp>
      <p:sp>
        <p:nvSpPr>
          <p:cNvPr id="15365"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3</a:t>
            </a:r>
            <a:endParaRPr lang="he-IL" altLang="he-IL" sz="1800" smtClean="0"/>
          </a:p>
        </p:txBody>
      </p:sp>
      <p:cxnSp>
        <p:nvCxnSpPr>
          <p:cNvPr id="10" name="מחבר חץ ישר 9"/>
          <p:cNvCxnSpPr/>
          <p:nvPr/>
        </p:nvCxnSpPr>
        <p:spPr bwMode="auto">
          <a:xfrm rot="5400000">
            <a:off x="7491413" y="2070100"/>
            <a:ext cx="428625" cy="3175"/>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bwMode="auto">
          <a:xfrm rot="5400000">
            <a:off x="7491413" y="2879725"/>
            <a:ext cx="428625" cy="3175"/>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6" name="TextBox 5"/>
          <p:cNvSpPr txBox="1"/>
          <p:nvPr/>
        </p:nvSpPr>
        <p:spPr>
          <a:xfrm>
            <a:off x="285750" y="611188"/>
            <a:ext cx="8358188" cy="3416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3:</a:t>
            </a:r>
            <a:endParaRPr lang="en-US" b="1" dirty="0">
              <a:solidFill>
                <a:srgbClr val="1D4C72"/>
              </a:solidFill>
              <a:latin typeface="+mn-lt"/>
              <a:cs typeface="+mn-cs"/>
            </a:endParaRPr>
          </a:p>
          <a:p>
            <a:pPr>
              <a:defRPr/>
            </a:pPr>
            <a:r>
              <a:rPr lang="he-IL" dirty="0">
                <a:solidFill>
                  <a:srgbClr val="1D4C72"/>
                </a:solidFill>
                <a:latin typeface="+mn-lt"/>
                <a:cs typeface="+mn-cs"/>
              </a:rPr>
              <a:t>לפניכם תרשים של קליטת המידע ו</a:t>
            </a:r>
            <a:r>
              <a:rPr lang="he-IL" dirty="0">
                <a:solidFill>
                  <a:srgbClr val="1D4C72"/>
                </a:solidFill>
              </a:rPr>
              <a:t>העברתו </a:t>
            </a:r>
            <a:r>
              <a:rPr lang="he-IL" dirty="0">
                <a:solidFill>
                  <a:srgbClr val="1D4C72"/>
                </a:solidFill>
                <a:latin typeface="+mn-lt"/>
                <a:cs typeface="+mn-cs"/>
              </a:rPr>
              <a:t>בתאי מערכת העצבים:</a:t>
            </a:r>
          </a:p>
          <a:p>
            <a:pPr fontAlgn="auto">
              <a:spcBef>
                <a:spcPts val="0"/>
              </a:spcBef>
              <a:spcAft>
                <a:spcPts val="0"/>
              </a:spcAft>
              <a:defRPr/>
            </a:pPr>
            <a:endParaRPr lang="he-IL" dirty="0"/>
          </a:p>
          <a:p>
            <a:pPr fontAlgn="auto">
              <a:spcBef>
                <a:spcPts val="0"/>
              </a:spcBef>
              <a:spcAft>
                <a:spcPts val="0"/>
              </a:spcAft>
              <a:defRPr/>
            </a:pPr>
            <a:r>
              <a:rPr lang="he-IL" dirty="0"/>
              <a:t>תא העצב קולט מידע</a:t>
            </a:r>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r>
              <a:rPr lang="he-IL" dirty="0"/>
              <a:t>המידע עובר בתא העצב</a:t>
            </a:r>
          </a:p>
          <a:p>
            <a:pPr fontAlgn="auto">
              <a:spcBef>
                <a:spcPts val="0"/>
              </a:spcBef>
              <a:spcAft>
                <a:spcPts val="0"/>
              </a:spcAft>
              <a:defRPr/>
            </a:pPr>
            <a:endParaRPr lang="he-IL" dirty="0"/>
          </a:p>
          <a:p>
            <a:pPr fontAlgn="auto">
              <a:spcBef>
                <a:spcPts val="0"/>
              </a:spcBef>
              <a:spcAft>
                <a:spcPts val="0"/>
              </a:spcAft>
              <a:defRPr/>
            </a:pPr>
            <a:endParaRPr lang="he-IL" dirty="0"/>
          </a:p>
          <a:p>
            <a:pPr fontAlgn="auto">
              <a:spcBef>
                <a:spcPts val="0"/>
              </a:spcBef>
              <a:spcAft>
                <a:spcPts val="0"/>
              </a:spcAft>
              <a:defRPr/>
            </a:pPr>
            <a:r>
              <a:rPr lang="he-IL" dirty="0"/>
              <a:t>המידע עובר מתא העצב לתא המטרה</a:t>
            </a:r>
          </a:p>
          <a:p>
            <a:pPr>
              <a:defRPr/>
            </a:pPr>
            <a:endParaRPr lang="he-IL" dirty="0">
              <a:solidFill>
                <a:srgbClr val="1D4C72"/>
              </a:solidFill>
              <a:latin typeface="+mn-lt"/>
              <a:cs typeface="+mn-cs"/>
            </a:endParaRPr>
          </a:p>
          <a:p>
            <a:pPr>
              <a:defRPr/>
            </a:pPr>
            <a:r>
              <a:rPr lang="he-IL" dirty="0">
                <a:solidFill>
                  <a:srgbClr val="1D4C72"/>
                </a:solidFill>
                <a:latin typeface="+mn-lt"/>
                <a:cs typeface="+mn-cs"/>
              </a:rPr>
              <a:t>אילו תאים יכולים להיות תאי המטרה, שאליהם יועבר מידע דרך האקסון של תא העצב?</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A7A0186-07B3-4415-8D66-DBF8AF571661}" type="slidenum">
              <a:rPr lang="he-IL" sz="1800" smtClean="0"/>
              <a:pPr fontAlgn="base">
                <a:spcBef>
                  <a:spcPct val="0"/>
                </a:spcBef>
                <a:spcAft>
                  <a:spcPct val="0"/>
                </a:spcAft>
                <a:defRPr/>
              </a:pPr>
              <a:t>11</a:t>
            </a:fld>
            <a:endParaRPr lang="he-IL" sz="1800" smtClean="0"/>
          </a:p>
        </p:txBody>
      </p:sp>
      <p:sp>
        <p:nvSpPr>
          <p:cNvPr id="16389"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 3</a:t>
            </a:r>
            <a:endParaRPr lang="he-IL" altLang="he-IL" sz="1800" smtClean="0"/>
          </a:p>
        </p:txBody>
      </p:sp>
      <p:cxnSp>
        <p:nvCxnSpPr>
          <p:cNvPr id="10" name="מחבר חץ ישר 9"/>
          <p:cNvCxnSpPr/>
          <p:nvPr/>
        </p:nvCxnSpPr>
        <p:spPr bwMode="auto">
          <a:xfrm rot="5400000">
            <a:off x="7491413" y="2070100"/>
            <a:ext cx="428625" cy="3175"/>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bwMode="auto">
          <a:xfrm rot="5400000">
            <a:off x="7491413" y="2879725"/>
            <a:ext cx="428625" cy="3175"/>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14"/>
          <p:cNvSpPr/>
          <p:nvPr/>
        </p:nvSpPr>
        <p:spPr>
          <a:xfrm>
            <a:off x="285750" y="4572000"/>
            <a:ext cx="8358188" cy="17859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תאי המטרה של תא עצב יכולים להיות:</a:t>
            </a:r>
          </a:p>
          <a:p>
            <a:pPr fontAlgn="auto">
              <a:spcBef>
                <a:spcPts val="0"/>
              </a:spcBef>
              <a:spcAft>
                <a:spcPts val="0"/>
              </a:spcAft>
              <a:buFont typeface="Arial" pitchFamily="34" charset="0"/>
              <a:buChar char="•"/>
              <a:defRPr/>
            </a:pPr>
            <a:r>
              <a:rPr lang="he-IL" dirty="0">
                <a:solidFill>
                  <a:schemeClr val="tx1"/>
                </a:solidFill>
              </a:rPr>
              <a:t> תאי עצב אחרים</a:t>
            </a:r>
          </a:p>
          <a:p>
            <a:pPr fontAlgn="auto">
              <a:spcBef>
                <a:spcPts val="0"/>
              </a:spcBef>
              <a:spcAft>
                <a:spcPts val="0"/>
              </a:spcAft>
              <a:buFont typeface="Arial" pitchFamily="34" charset="0"/>
              <a:buChar char="•"/>
              <a:defRPr/>
            </a:pPr>
            <a:r>
              <a:rPr lang="he-IL" dirty="0">
                <a:solidFill>
                  <a:schemeClr val="tx1"/>
                </a:solidFill>
              </a:rPr>
              <a:t> תאי שריר – לדוגמה: שריר ביד או ברגל, שריר הלב, שריר דופן המעי</a:t>
            </a:r>
          </a:p>
          <a:p>
            <a:pPr fontAlgn="auto">
              <a:spcBef>
                <a:spcPts val="0"/>
              </a:spcBef>
              <a:spcAft>
                <a:spcPts val="0"/>
              </a:spcAft>
              <a:buFont typeface="Arial" pitchFamily="34" charset="0"/>
              <a:buChar char="•"/>
              <a:defRPr/>
            </a:pPr>
            <a:r>
              <a:rPr lang="he-IL" dirty="0">
                <a:solidFill>
                  <a:schemeClr val="tx1"/>
                </a:solidFill>
              </a:rPr>
              <a:t> תאי בלוטה – לדוגמה: בלוטה שמפרישה הורמונים (כמו הלבלב), בלוטת דמעות, בלוטת רוק</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B25E61A-B3EB-486E-9365-D0667768D8C1}" type="slidenum">
              <a:rPr lang="he-IL" smtClean="0"/>
              <a:pPr fontAlgn="base">
                <a:spcBef>
                  <a:spcPct val="0"/>
                </a:spcBef>
                <a:spcAft>
                  <a:spcPct val="0"/>
                </a:spcAft>
                <a:defRPr/>
              </a:pPr>
              <a:t>12</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מעבר הגירוי העצבי</a:t>
            </a:r>
            <a:endParaRPr lang="he-IL" sz="1800" dirty="0" smtClean="0"/>
          </a:p>
        </p:txBody>
      </p:sp>
      <p:sp>
        <p:nvSpPr>
          <p:cNvPr id="26" name="TextBox 25"/>
          <p:cNvSpPr txBox="1"/>
          <p:nvPr/>
        </p:nvSpPr>
        <p:spPr bwMode="auto">
          <a:xfrm>
            <a:off x="285750" y="563563"/>
            <a:ext cx="8358188" cy="4008437"/>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b="1" dirty="0"/>
              <a:t>1. </a:t>
            </a:r>
            <a:r>
              <a:rPr lang="he-IL" dirty="0"/>
              <a:t>תא העצב קולט מידע</a:t>
            </a:r>
          </a:p>
          <a:p>
            <a:pPr algn="just" fontAlgn="auto">
              <a:spcBef>
                <a:spcPts val="0"/>
              </a:spcBef>
              <a:spcAft>
                <a:spcPts val="0"/>
              </a:spcAft>
              <a:defRPr/>
            </a:pPr>
            <a:endParaRPr lang="he-IL" dirty="0"/>
          </a:p>
          <a:p>
            <a:pPr algn="just" fontAlgn="auto">
              <a:spcBef>
                <a:spcPts val="0"/>
              </a:spcBef>
              <a:spcAft>
                <a:spcPts val="0"/>
              </a:spcAft>
              <a:defRPr/>
            </a:pPr>
            <a:r>
              <a:rPr lang="he-IL" b="1" dirty="0"/>
              <a:t>2. </a:t>
            </a:r>
            <a:r>
              <a:rPr lang="he-IL" dirty="0"/>
              <a:t>המידע עובר בתא העצב</a:t>
            </a:r>
          </a:p>
          <a:p>
            <a:pPr algn="just" fontAlgn="auto">
              <a:spcBef>
                <a:spcPts val="0"/>
              </a:spcBef>
              <a:spcAft>
                <a:spcPts val="0"/>
              </a:spcAft>
              <a:defRPr/>
            </a:pPr>
            <a:endParaRPr lang="he-IL" dirty="0"/>
          </a:p>
          <a:p>
            <a:pPr algn="just" fontAlgn="auto">
              <a:spcBef>
                <a:spcPts val="0"/>
              </a:spcBef>
              <a:spcAft>
                <a:spcPts val="0"/>
              </a:spcAft>
              <a:defRPr/>
            </a:pPr>
            <a:r>
              <a:rPr lang="he-IL" b="1" dirty="0"/>
              <a:t>3. </a:t>
            </a:r>
            <a:r>
              <a:rPr lang="he-IL" dirty="0"/>
              <a:t>המידע עובר מתא העצב אל תא המטרה</a:t>
            </a:r>
          </a:p>
          <a:p>
            <a:pPr algn="just" fontAlgn="auto">
              <a:spcBef>
                <a:spcPts val="0"/>
              </a:spcBef>
              <a:spcAft>
                <a:spcPts val="0"/>
              </a:spcAft>
              <a:defRPr/>
            </a:pPr>
            <a:endParaRPr lang="he-IL" b="1" dirty="0">
              <a:solidFill>
                <a:srgbClr val="FF6600"/>
              </a:solidFill>
            </a:endParaRPr>
          </a:p>
          <a:p>
            <a:pPr algn="just" fontAlgn="auto">
              <a:spcBef>
                <a:spcPts val="0"/>
              </a:spcBef>
              <a:spcAft>
                <a:spcPts val="0"/>
              </a:spcAft>
              <a:defRPr/>
            </a:pPr>
            <a:r>
              <a:rPr lang="he-IL" b="1" dirty="0">
                <a:solidFill>
                  <a:srgbClr val="FF6600"/>
                </a:solidFill>
              </a:rPr>
              <a:t>כיצד תא העצב קולט מידע וכיצד מידע זה עובר בתוכו?</a:t>
            </a:r>
          </a:p>
          <a:p>
            <a:pPr algn="just" fontAlgn="auto">
              <a:spcBef>
                <a:spcPts val="0"/>
              </a:spcBef>
              <a:spcAft>
                <a:spcPts val="0"/>
              </a:spcAft>
              <a:defRPr/>
            </a:pPr>
            <a:r>
              <a:rPr lang="he-IL" dirty="0"/>
              <a:t>גירוי כלשהו נקלט בדנדריטים ומתורגם בהם לאות חשמלי, כמעין זרם חשמלי קטן אשר מגיע אל גוף התא וממשיך ממנו אל האקסון. האות החשמלי עובר במהירות גבוהה מאוד, הנמדדת באלפיות השנייה (!), לאורך האקסון עד לקצהו, כמו זרם העובר בחוט חשמל.</a:t>
            </a:r>
          </a:p>
          <a:p>
            <a:pPr algn="just" fontAlgn="auto">
              <a:spcBef>
                <a:spcPts val="0"/>
              </a:spcBef>
              <a:spcAft>
                <a:spcPts val="0"/>
              </a:spcAft>
              <a:defRPr/>
            </a:pPr>
            <a:endParaRPr lang="he-IL" dirty="0"/>
          </a:p>
          <a:p>
            <a:pPr algn="just" fontAlgn="auto">
              <a:spcBef>
                <a:spcPts val="0"/>
              </a:spcBef>
              <a:spcAft>
                <a:spcPts val="0"/>
              </a:spcAft>
              <a:defRPr/>
            </a:pPr>
            <a:r>
              <a:rPr lang="he-IL" b="1" dirty="0">
                <a:solidFill>
                  <a:srgbClr val="FF6600"/>
                </a:solidFill>
              </a:rPr>
              <a:t>כיצד המידע עובר מתא העצב אל תא המטרה?</a:t>
            </a:r>
          </a:p>
          <a:p>
            <a:pPr algn="just" fontAlgn="auto">
              <a:spcBef>
                <a:spcPts val="0"/>
              </a:spcBef>
              <a:spcAft>
                <a:spcPts val="0"/>
              </a:spcAft>
              <a:defRPr/>
            </a:pPr>
            <a:r>
              <a:rPr lang="he-IL" dirty="0"/>
              <a:t>בקצה האקסון נמצאת נקודת המפגש בין תא העצב לתא המטרה. צומת זה, שבו עובר מידע מתא העצב אל תא המטרה, נקרא </a:t>
            </a:r>
            <a:r>
              <a:rPr lang="he-IL" b="1" dirty="0">
                <a:solidFill>
                  <a:srgbClr val="FF6600"/>
                </a:solidFill>
              </a:rPr>
              <a:t>סינפסה</a:t>
            </a:r>
            <a:r>
              <a:rPr lang="he-IL" dirty="0"/>
              <a:t>. הגירוי עובר בסינפסה בתור אות כימי.</a:t>
            </a: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cxnSp>
        <p:nvCxnSpPr>
          <p:cNvPr id="15" name="מחבר חץ ישר 14"/>
          <p:cNvCxnSpPr/>
          <p:nvPr/>
        </p:nvCxnSpPr>
        <p:spPr bwMode="auto">
          <a:xfrm rot="5400000">
            <a:off x="7574757" y="1027906"/>
            <a:ext cx="285750" cy="1587"/>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6" name="מחבר חץ ישר 15"/>
          <p:cNvCxnSpPr/>
          <p:nvPr/>
        </p:nvCxnSpPr>
        <p:spPr bwMode="auto">
          <a:xfrm rot="5400000">
            <a:off x="7552531" y="1624807"/>
            <a:ext cx="327025" cy="1588"/>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643813" y="5143500"/>
            <a:ext cx="1109662" cy="1071563"/>
          </a:xfrm>
          <a:prstGeom prst="rect">
            <a:avLst/>
          </a:prstGeom>
          <a:noFill/>
          <a:ln w="12700">
            <a:solidFill>
              <a:schemeClr val="tx1"/>
            </a:solidFill>
          </a:ln>
          <a:effectLst/>
        </p:spPr>
        <p:txBody>
          <a:bodyPr rtlCol="1"/>
          <a:lstStyle/>
          <a:p>
            <a:pPr fontAlgn="auto">
              <a:spcBef>
                <a:spcPts val="0"/>
              </a:spcBef>
              <a:spcAft>
                <a:spcPts val="0"/>
              </a:spcAft>
              <a:defRPr/>
            </a:pPr>
            <a:r>
              <a:rPr lang="he-IL" sz="1600" b="1" dirty="0">
                <a:latin typeface="+mn-lt"/>
                <a:cs typeface="+mn-cs"/>
              </a:rPr>
              <a:t>1. </a:t>
            </a:r>
            <a:r>
              <a:rPr lang="he-IL" sz="1400" dirty="0">
                <a:latin typeface="+mn-lt"/>
                <a:cs typeface="+mn-cs"/>
              </a:rPr>
              <a:t>גירוי נקלט </a:t>
            </a:r>
            <a:r>
              <a:rPr lang="he-IL" sz="1600" b="1" dirty="0">
                <a:latin typeface="+mn-lt"/>
                <a:cs typeface="+mn-cs"/>
              </a:rPr>
              <a:t>בדנדריטים</a:t>
            </a:r>
            <a:r>
              <a:rPr lang="he-IL" sz="1400" dirty="0">
                <a:latin typeface="+mn-lt"/>
                <a:cs typeface="+mn-cs"/>
              </a:rPr>
              <a:t> ומתורגם לאות חשמלי</a:t>
            </a: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b="1" dirty="0">
              <a:solidFill>
                <a:srgbClr val="FF6600"/>
              </a:solidFill>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p:txBody>
      </p:sp>
      <p:sp>
        <p:nvSpPr>
          <p:cNvPr id="22" name="TextBox 21"/>
          <p:cNvSpPr txBox="1"/>
          <p:nvPr/>
        </p:nvSpPr>
        <p:spPr>
          <a:xfrm>
            <a:off x="4143375" y="5443538"/>
            <a:ext cx="2559050" cy="542925"/>
          </a:xfrm>
          <a:prstGeom prst="rect">
            <a:avLst/>
          </a:prstGeom>
          <a:noFill/>
          <a:ln w="12700">
            <a:solidFill>
              <a:schemeClr val="tx1"/>
            </a:solidFill>
          </a:ln>
          <a:effectLst/>
        </p:spPr>
        <p:txBody>
          <a:bodyPr rtlCol="1"/>
          <a:lstStyle/>
          <a:p>
            <a:pPr fontAlgn="auto">
              <a:spcBef>
                <a:spcPts val="0"/>
              </a:spcBef>
              <a:spcAft>
                <a:spcPts val="0"/>
              </a:spcAft>
              <a:defRPr/>
            </a:pPr>
            <a:r>
              <a:rPr lang="he-IL" sz="1600" b="1" dirty="0">
                <a:latin typeface="+mn-lt"/>
                <a:cs typeface="+mn-cs"/>
              </a:rPr>
              <a:t>2. </a:t>
            </a:r>
            <a:r>
              <a:rPr lang="he-IL" sz="1400" dirty="0">
                <a:latin typeface="+mn-lt"/>
                <a:cs typeface="+mn-cs"/>
              </a:rPr>
              <a:t>הגירוי העצבי עובר בתור זרם חשמלי לאורך </a:t>
            </a:r>
            <a:r>
              <a:rPr lang="he-IL" sz="1600" b="1" dirty="0">
                <a:latin typeface="+mn-lt"/>
                <a:cs typeface="+mn-cs"/>
              </a:rPr>
              <a:t>האקסון</a:t>
            </a: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b="1" dirty="0">
              <a:solidFill>
                <a:srgbClr val="FF6600"/>
              </a:solidFill>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p:txBody>
      </p:sp>
      <p:sp>
        <p:nvSpPr>
          <p:cNvPr id="31" name="TextBox 30"/>
          <p:cNvSpPr txBox="1"/>
          <p:nvPr/>
        </p:nvSpPr>
        <p:spPr>
          <a:xfrm>
            <a:off x="500063" y="5286375"/>
            <a:ext cx="1444625" cy="1285875"/>
          </a:xfrm>
          <a:prstGeom prst="rect">
            <a:avLst/>
          </a:prstGeom>
          <a:noFill/>
          <a:ln w="12700">
            <a:solidFill>
              <a:schemeClr val="tx1"/>
            </a:solidFill>
          </a:ln>
          <a:effectLst/>
        </p:spPr>
        <p:txBody>
          <a:bodyPr rtlCol="1"/>
          <a:lstStyle/>
          <a:p>
            <a:pPr fontAlgn="auto">
              <a:spcBef>
                <a:spcPts val="0"/>
              </a:spcBef>
              <a:spcAft>
                <a:spcPts val="0"/>
              </a:spcAft>
              <a:defRPr/>
            </a:pPr>
            <a:r>
              <a:rPr lang="he-IL" sz="1600" b="1" dirty="0">
                <a:latin typeface="+mn-lt"/>
                <a:cs typeface="+mn-cs"/>
              </a:rPr>
              <a:t>3. </a:t>
            </a:r>
            <a:r>
              <a:rPr lang="he-IL" sz="1400" dirty="0">
                <a:latin typeface="+mn-lt"/>
                <a:cs typeface="+mn-cs"/>
              </a:rPr>
              <a:t>הגירוי העצבי מועבר אל </a:t>
            </a:r>
            <a:r>
              <a:rPr lang="he-IL" sz="1600" b="1" dirty="0">
                <a:latin typeface="+mn-lt"/>
                <a:cs typeface="+mn-cs"/>
              </a:rPr>
              <a:t>תא המטרה</a:t>
            </a:r>
            <a:r>
              <a:rPr lang="he-IL" sz="1400" dirty="0">
                <a:latin typeface="+mn-lt"/>
                <a:cs typeface="+mn-cs"/>
              </a:rPr>
              <a:t> דרך ה</a:t>
            </a:r>
            <a:r>
              <a:rPr lang="he-IL" sz="1400" dirty="0"/>
              <a:t>סינפסה</a:t>
            </a:r>
          </a:p>
          <a:p>
            <a:pPr fontAlgn="auto">
              <a:spcBef>
                <a:spcPts val="0"/>
              </a:spcBef>
              <a:spcAft>
                <a:spcPts val="0"/>
              </a:spcAft>
              <a:defRPr/>
            </a:pPr>
            <a:r>
              <a:rPr lang="he-IL" sz="1400" dirty="0">
                <a:latin typeface="+mn-lt"/>
                <a:cs typeface="+mn-cs"/>
              </a:rPr>
              <a:t>(</a:t>
            </a:r>
            <a:r>
              <a:rPr lang="he-IL" sz="1400" dirty="0"/>
              <a:t>בתור א</a:t>
            </a:r>
            <a:r>
              <a:rPr lang="he-IL" sz="1400" dirty="0">
                <a:latin typeface="+mn-lt"/>
                <a:cs typeface="+mn-cs"/>
              </a:rPr>
              <a:t>ות כימי)</a:t>
            </a: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b="1" dirty="0">
              <a:solidFill>
                <a:srgbClr val="FF6600"/>
              </a:solidFill>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p:txBody>
      </p:sp>
      <p:grpSp>
        <p:nvGrpSpPr>
          <p:cNvPr id="17419" name="קבוצה 51"/>
          <p:cNvGrpSpPr>
            <a:grpSpLocks/>
          </p:cNvGrpSpPr>
          <p:nvPr/>
        </p:nvGrpSpPr>
        <p:grpSpPr bwMode="auto">
          <a:xfrm rot="1456115">
            <a:off x="2200275" y="6037263"/>
            <a:ext cx="1179513" cy="530225"/>
            <a:chOff x="1106333" y="5860272"/>
            <a:chExt cx="1178503" cy="530658"/>
          </a:xfrm>
        </p:grpSpPr>
        <p:sp>
          <p:nvSpPr>
            <p:cNvPr id="33" name="אליפסה 32"/>
            <p:cNvSpPr/>
            <p:nvPr/>
          </p:nvSpPr>
          <p:spPr>
            <a:xfrm rot="20540719">
              <a:off x="1106333" y="5919057"/>
              <a:ext cx="1178503" cy="413087"/>
            </a:xfrm>
            <a:prstGeom prst="ellipse">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34" name="מחבר ישר 33"/>
            <p:cNvCxnSpPr/>
            <p:nvPr/>
          </p:nvCxnSpPr>
          <p:spPr>
            <a:xfrm flipV="1">
              <a:off x="1151650" y="5904579"/>
              <a:ext cx="1043681" cy="340002"/>
            </a:xfrm>
            <a:prstGeom prst="line">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a:xfrm flipV="1">
              <a:off x="1183368" y="5963453"/>
              <a:ext cx="1043681" cy="340002"/>
            </a:xfrm>
            <a:prstGeom prst="line">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a:endCxn id="33" idx="7"/>
            </p:cNvCxnSpPr>
            <p:nvPr/>
          </p:nvCxnSpPr>
          <p:spPr>
            <a:xfrm flipV="1">
              <a:off x="1231407" y="5848565"/>
              <a:ext cx="799415" cy="263740"/>
            </a:xfrm>
            <a:prstGeom prst="line">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מחבר ישר 36"/>
            <p:cNvCxnSpPr>
              <a:stCxn id="33" idx="3"/>
            </p:cNvCxnSpPr>
            <p:nvPr/>
          </p:nvCxnSpPr>
          <p:spPr>
            <a:xfrm rot="5400000" flipH="1" flipV="1">
              <a:off x="1617771" y="5822698"/>
              <a:ext cx="292339" cy="843827"/>
            </a:xfrm>
            <a:prstGeom prst="line">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420" name="קבוצה 89"/>
          <p:cNvGrpSpPr>
            <a:grpSpLocks/>
          </p:cNvGrpSpPr>
          <p:nvPr/>
        </p:nvGrpSpPr>
        <p:grpSpPr bwMode="auto">
          <a:xfrm>
            <a:off x="0" y="4714875"/>
            <a:ext cx="3208338" cy="673100"/>
            <a:chOff x="40945" y="4714884"/>
            <a:chExt cx="3207568" cy="673090"/>
          </a:xfrm>
        </p:grpSpPr>
        <p:cxnSp>
          <p:nvCxnSpPr>
            <p:cNvPr id="69" name="מחבר ישר 68"/>
            <p:cNvCxnSpPr/>
            <p:nvPr/>
          </p:nvCxnSpPr>
          <p:spPr bwMode="auto">
            <a:xfrm rot="10800000">
              <a:off x="40945" y="5083179"/>
              <a:ext cx="2385440" cy="0"/>
            </a:xfrm>
            <a:prstGeom prst="line">
              <a:avLst/>
            </a:prstGeom>
            <a:ln w="38100">
              <a:solidFill>
                <a:srgbClr val="1D4C72"/>
              </a:solidFill>
            </a:ln>
          </p:spPr>
          <p:style>
            <a:lnRef idx="1">
              <a:schemeClr val="accent1"/>
            </a:lnRef>
            <a:fillRef idx="0">
              <a:schemeClr val="accent1"/>
            </a:fillRef>
            <a:effectRef idx="0">
              <a:schemeClr val="accent1"/>
            </a:effectRef>
            <a:fontRef idx="minor">
              <a:schemeClr val="tx1"/>
            </a:fontRef>
          </p:style>
        </p:cxnSp>
        <p:sp>
          <p:nvSpPr>
            <p:cNvPr id="70" name="אליפסה 69"/>
            <p:cNvSpPr/>
            <p:nvPr/>
          </p:nvSpPr>
          <p:spPr bwMode="auto">
            <a:xfrm>
              <a:off x="2397817" y="4819657"/>
              <a:ext cx="666590" cy="523867"/>
            </a:xfrm>
            <a:prstGeom prst="ellipse">
              <a:avLst/>
            </a:prstGeom>
            <a:solidFill>
              <a:srgbClr val="1D4C72"/>
            </a:solidFill>
            <a:ln w="38100">
              <a:solidFill>
                <a:srgbClr val="1D4C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73" name="מחבר ישר 72"/>
            <p:cNvCxnSpPr/>
            <p:nvPr/>
          </p:nvCxnSpPr>
          <p:spPr bwMode="auto">
            <a:xfrm rot="5400000" flipH="1" flipV="1">
              <a:off x="2843785" y="4684741"/>
              <a:ext cx="106361" cy="166647"/>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74" name="מחבר ישר 73"/>
            <p:cNvCxnSpPr/>
            <p:nvPr/>
          </p:nvCxnSpPr>
          <p:spPr bwMode="auto">
            <a:xfrm rot="5400000" flipH="1" flipV="1">
              <a:off x="3005672" y="4789514"/>
              <a:ext cx="107948" cy="168235"/>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75" name="מחבר ישר 74"/>
            <p:cNvCxnSpPr/>
            <p:nvPr/>
          </p:nvCxnSpPr>
          <p:spPr bwMode="auto">
            <a:xfrm flipV="1">
              <a:off x="3019968" y="5029204"/>
              <a:ext cx="228545" cy="3175"/>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76" name="מחבר ישר 75"/>
            <p:cNvCxnSpPr/>
            <p:nvPr/>
          </p:nvCxnSpPr>
          <p:spPr bwMode="auto">
            <a:xfrm rot="10800000">
              <a:off x="2939024" y="5133978"/>
              <a:ext cx="288856" cy="93662"/>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77" name="מחבר ישר 76"/>
            <p:cNvCxnSpPr>
              <a:stCxn id="70" idx="5"/>
            </p:cNvCxnSpPr>
            <p:nvPr/>
          </p:nvCxnSpPr>
          <p:spPr bwMode="auto">
            <a:xfrm rot="16200000" flipH="1">
              <a:off x="2996941" y="5236391"/>
              <a:ext cx="120648" cy="182518"/>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grpSp>
      <p:grpSp>
        <p:nvGrpSpPr>
          <p:cNvPr id="17421" name="קבוצה 86"/>
          <p:cNvGrpSpPr>
            <a:grpSpLocks/>
          </p:cNvGrpSpPr>
          <p:nvPr/>
        </p:nvGrpSpPr>
        <p:grpSpPr bwMode="auto">
          <a:xfrm>
            <a:off x="3486150" y="5970588"/>
            <a:ext cx="4086225" cy="673100"/>
            <a:chOff x="5715000" y="5000641"/>
            <a:chExt cx="2643188" cy="458787"/>
          </a:xfrm>
        </p:grpSpPr>
        <p:cxnSp>
          <p:nvCxnSpPr>
            <p:cNvPr id="81" name="מחבר ישר 80"/>
            <p:cNvCxnSpPr/>
            <p:nvPr/>
          </p:nvCxnSpPr>
          <p:spPr bwMode="auto">
            <a:xfrm rot="10800000">
              <a:off x="5965559" y="5251675"/>
              <a:ext cx="1813469" cy="0"/>
            </a:xfrm>
            <a:prstGeom prst="line">
              <a:avLst/>
            </a:prstGeom>
            <a:ln w="38100">
              <a:solidFill>
                <a:srgbClr val="1D4C72"/>
              </a:solidFill>
            </a:ln>
          </p:spPr>
          <p:style>
            <a:lnRef idx="1">
              <a:schemeClr val="accent1"/>
            </a:lnRef>
            <a:fillRef idx="0">
              <a:schemeClr val="accent1"/>
            </a:fillRef>
            <a:effectRef idx="0">
              <a:schemeClr val="accent1"/>
            </a:effectRef>
            <a:fontRef idx="minor">
              <a:schemeClr val="tx1"/>
            </a:fontRef>
          </p:style>
        </p:cxnSp>
        <p:sp>
          <p:nvSpPr>
            <p:cNvPr id="82" name="אליפסה 81"/>
            <p:cNvSpPr/>
            <p:nvPr/>
          </p:nvSpPr>
          <p:spPr bwMode="auto">
            <a:xfrm>
              <a:off x="7779028" y="5072056"/>
              <a:ext cx="453881" cy="357075"/>
            </a:xfrm>
            <a:prstGeom prst="ellipse">
              <a:avLst/>
            </a:prstGeom>
            <a:solidFill>
              <a:srgbClr val="1D4C72"/>
            </a:solidFill>
            <a:ln w="38100">
              <a:solidFill>
                <a:srgbClr val="1D4C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83" name="מחבר ישר 82"/>
            <p:cNvCxnSpPr/>
            <p:nvPr/>
          </p:nvCxnSpPr>
          <p:spPr bwMode="auto">
            <a:xfrm>
              <a:off x="5715000" y="5072056"/>
              <a:ext cx="268016" cy="179619"/>
            </a:xfrm>
            <a:prstGeom prst="line">
              <a:avLst/>
            </a:prstGeom>
            <a:ln w="3810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bwMode="auto">
            <a:xfrm rot="10800000" flipV="1">
              <a:off x="5715000" y="5259249"/>
              <a:ext cx="256720" cy="169881"/>
            </a:xfrm>
            <a:prstGeom prst="line">
              <a:avLst/>
            </a:prstGeom>
            <a:ln w="3810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bwMode="auto">
            <a:xfrm rot="5400000" flipH="1" flipV="1">
              <a:off x="8082163" y="4979898"/>
              <a:ext cx="72497" cy="113983"/>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bwMode="auto">
            <a:xfrm rot="5400000" flipH="1" flipV="1">
              <a:off x="8192525" y="5051854"/>
              <a:ext cx="73579" cy="113983"/>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bwMode="auto">
            <a:xfrm flipV="1">
              <a:off x="8202102" y="5214886"/>
              <a:ext cx="156086" cy="2164"/>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bwMode="auto">
            <a:xfrm rot="10800000">
              <a:off x="8146651" y="5286301"/>
              <a:ext cx="197161" cy="63840"/>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89" name="מחבר ישר 88"/>
            <p:cNvCxnSpPr>
              <a:stCxn id="82" idx="5"/>
            </p:cNvCxnSpPr>
            <p:nvPr/>
          </p:nvCxnSpPr>
          <p:spPr bwMode="auto">
            <a:xfrm rot="16200000" flipH="1">
              <a:off x="8187171" y="5356184"/>
              <a:ext cx="82235" cy="124252"/>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grpSp>
      <p:sp>
        <p:nvSpPr>
          <p:cNvPr id="91" name="TextBox 90"/>
          <p:cNvSpPr txBox="1"/>
          <p:nvPr/>
        </p:nvSpPr>
        <p:spPr bwMode="auto">
          <a:xfrm>
            <a:off x="2357438" y="6167438"/>
            <a:ext cx="876300" cy="285750"/>
          </a:xfrm>
          <a:prstGeom prst="rect">
            <a:avLst/>
          </a:prstGeom>
          <a:noFill/>
          <a:ln w="22225">
            <a:noFill/>
          </a:ln>
          <a:effectLst/>
        </p:spPr>
        <p:txBody>
          <a:bodyPr rtlCol="1">
            <a:normAutofit fontScale="92500" lnSpcReduction="20000"/>
          </a:bodyPr>
          <a:lstStyle/>
          <a:p>
            <a:pPr fontAlgn="auto">
              <a:spcBef>
                <a:spcPts val="0"/>
              </a:spcBef>
              <a:spcAft>
                <a:spcPts val="0"/>
              </a:spcAft>
              <a:defRPr/>
            </a:pPr>
            <a:r>
              <a:rPr lang="he-IL" sz="1600" b="1" dirty="0">
                <a:latin typeface="+mn-lt"/>
                <a:cs typeface="+mn-cs"/>
              </a:rPr>
              <a:t>תא שריר</a:t>
            </a:r>
          </a:p>
        </p:txBody>
      </p:sp>
      <p:sp>
        <p:nvSpPr>
          <p:cNvPr id="92" name="TextBox 91"/>
          <p:cNvSpPr txBox="1"/>
          <p:nvPr/>
        </p:nvSpPr>
        <p:spPr bwMode="auto">
          <a:xfrm>
            <a:off x="2217738" y="4943475"/>
            <a:ext cx="876300" cy="285750"/>
          </a:xfrm>
          <a:prstGeom prst="rect">
            <a:avLst/>
          </a:prstGeom>
          <a:noFill/>
          <a:ln w="22225">
            <a:noFill/>
          </a:ln>
          <a:effectLst/>
        </p:spPr>
        <p:txBody>
          <a:bodyPr rtlCol="1">
            <a:normAutofit fontScale="92500" lnSpcReduction="20000"/>
          </a:bodyPr>
          <a:lstStyle/>
          <a:p>
            <a:pPr fontAlgn="auto">
              <a:spcBef>
                <a:spcPts val="0"/>
              </a:spcBef>
              <a:spcAft>
                <a:spcPts val="0"/>
              </a:spcAft>
              <a:defRPr/>
            </a:pPr>
            <a:r>
              <a:rPr lang="he-IL" sz="1600" b="1" dirty="0">
                <a:solidFill>
                  <a:schemeClr val="bg1"/>
                </a:solidFill>
                <a:latin typeface="+mn-lt"/>
                <a:cs typeface="+mn-cs"/>
              </a:rPr>
              <a:t>תא עצב</a:t>
            </a:r>
          </a:p>
        </p:txBody>
      </p:sp>
      <p:sp>
        <p:nvSpPr>
          <p:cNvPr id="93" name="TextBox 92"/>
          <p:cNvSpPr txBox="1"/>
          <p:nvPr/>
        </p:nvSpPr>
        <p:spPr bwMode="auto">
          <a:xfrm>
            <a:off x="2643188" y="5530850"/>
            <a:ext cx="947737" cy="285750"/>
          </a:xfrm>
          <a:prstGeom prst="rect">
            <a:avLst/>
          </a:prstGeom>
          <a:noFill/>
          <a:ln w="22225">
            <a:noFill/>
          </a:ln>
          <a:effectLst/>
        </p:spPr>
        <p:txBody>
          <a:bodyPr rtlCol="1"/>
          <a:lstStyle/>
          <a:p>
            <a:pPr fontAlgn="auto">
              <a:spcBef>
                <a:spcPts val="0"/>
              </a:spcBef>
              <a:spcAft>
                <a:spcPts val="0"/>
              </a:spcAft>
              <a:defRPr/>
            </a:pPr>
            <a:r>
              <a:rPr lang="he-IL" sz="1600" b="1" dirty="0">
                <a:latin typeface="+mn-lt"/>
                <a:cs typeface="+mn-cs"/>
              </a:rPr>
              <a:t>סינפסה</a:t>
            </a:r>
          </a:p>
        </p:txBody>
      </p:sp>
      <p:cxnSp>
        <p:nvCxnSpPr>
          <p:cNvPr id="95" name="מחבר חץ ישר 94"/>
          <p:cNvCxnSpPr/>
          <p:nvPr/>
        </p:nvCxnSpPr>
        <p:spPr>
          <a:xfrm rot="5400000" flipH="1" flipV="1">
            <a:off x="3142457" y="5428456"/>
            <a:ext cx="28575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מחבר חץ ישר 96"/>
          <p:cNvCxnSpPr/>
          <p:nvPr/>
        </p:nvCxnSpPr>
        <p:spPr>
          <a:xfrm rot="5400000">
            <a:off x="3142457" y="5999956"/>
            <a:ext cx="285750"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7427" name="קבוצה 86"/>
          <p:cNvGrpSpPr>
            <a:grpSpLocks/>
          </p:cNvGrpSpPr>
          <p:nvPr/>
        </p:nvGrpSpPr>
        <p:grpSpPr bwMode="auto">
          <a:xfrm>
            <a:off x="3486150" y="4714875"/>
            <a:ext cx="4086225" cy="673100"/>
            <a:chOff x="5715000" y="5000641"/>
            <a:chExt cx="2643188" cy="458787"/>
          </a:xfrm>
        </p:grpSpPr>
        <p:cxnSp>
          <p:nvCxnSpPr>
            <p:cNvPr id="103" name="מחבר ישר 102"/>
            <p:cNvCxnSpPr/>
            <p:nvPr/>
          </p:nvCxnSpPr>
          <p:spPr bwMode="auto">
            <a:xfrm rot="10800000">
              <a:off x="5965559" y="5251675"/>
              <a:ext cx="1813469" cy="0"/>
            </a:xfrm>
            <a:prstGeom prst="line">
              <a:avLst/>
            </a:prstGeom>
            <a:ln w="38100">
              <a:solidFill>
                <a:srgbClr val="1D4C72"/>
              </a:solidFill>
            </a:ln>
          </p:spPr>
          <p:style>
            <a:lnRef idx="1">
              <a:schemeClr val="accent1"/>
            </a:lnRef>
            <a:fillRef idx="0">
              <a:schemeClr val="accent1"/>
            </a:fillRef>
            <a:effectRef idx="0">
              <a:schemeClr val="accent1"/>
            </a:effectRef>
            <a:fontRef idx="minor">
              <a:schemeClr val="tx1"/>
            </a:fontRef>
          </p:style>
        </p:cxnSp>
        <p:sp>
          <p:nvSpPr>
            <p:cNvPr id="104" name="אליפסה 103"/>
            <p:cNvSpPr/>
            <p:nvPr/>
          </p:nvSpPr>
          <p:spPr bwMode="auto">
            <a:xfrm>
              <a:off x="7779028" y="5072056"/>
              <a:ext cx="453881" cy="357075"/>
            </a:xfrm>
            <a:prstGeom prst="ellipse">
              <a:avLst/>
            </a:prstGeom>
            <a:solidFill>
              <a:srgbClr val="1D4C72"/>
            </a:solidFill>
            <a:ln w="38100">
              <a:solidFill>
                <a:srgbClr val="1D4C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105" name="מחבר ישר 104"/>
            <p:cNvCxnSpPr/>
            <p:nvPr/>
          </p:nvCxnSpPr>
          <p:spPr bwMode="auto">
            <a:xfrm>
              <a:off x="5715000" y="5072056"/>
              <a:ext cx="268016" cy="179619"/>
            </a:xfrm>
            <a:prstGeom prst="line">
              <a:avLst/>
            </a:prstGeom>
            <a:ln w="3810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106" name="מחבר ישר 105"/>
            <p:cNvCxnSpPr/>
            <p:nvPr/>
          </p:nvCxnSpPr>
          <p:spPr bwMode="auto">
            <a:xfrm rot="10800000" flipV="1">
              <a:off x="5715000" y="5259250"/>
              <a:ext cx="256720" cy="169881"/>
            </a:xfrm>
            <a:prstGeom prst="line">
              <a:avLst/>
            </a:prstGeom>
            <a:ln w="3810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107" name="מחבר ישר 106"/>
            <p:cNvCxnSpPr/>
            <p:nvPr/>
          </p:nvCxnSpPr>
          <p:spPr bwMode="auto">
            <a:xfrm rot="5400000" flipH="1" flipV="1">
              <a:off x="8082163" y="4979898"/>
              <a:ext cx="72497" cy="113983"/>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108" name="מחבר ישר 107"/>
            <p:cNvCxnSpPr/>
            <p:nvPr/>
          </p:nvCxnSpPr>
          <p:spPr bwMode="auto">
            <a:xfrm rot="5400000" flipH="1" flipV="1">
              <a:off x="8192525" y="5051854"/>
              <a:ext cx="73579" cy="113983"/>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109" name="מחבר ישר 108"/>
            <p:cNvCxnSpPr/>
            <p:nvPr/>
          </p:nvCxnSpPr>
          <p:spPr bwMode="auto">
            <a:xfrm flipV="1">
              <a:off x="8202102" y="5214886"/>
              <a:ext cx="156086" cy="2164"/>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110" name="מחבר ישר 109"/>
            <p:cNvCxnSpPr/>
            <p:nvPr/>
          </p:nvCxnSpPr>
          <p:spPr bwMode="auto">
            <a:xfrm rot="10800000">
              <a:off x="8146651" y="5286301"/>
              <a:ext cx="197161" cy="63841"/>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111" name="מחבר ישר 110"/>
            <p:cNvCxnSpPr>
              <a:stCxn id="104" idx="5"/>
            </p:cNvCxnSpPr>
            <p:nvPr/>
          </p:nvCxnSpPr>
          <p:spPr bwMode="auto">
            <a:xfrm rot="16200000" flipH="1">
              <a:off x="8187171" y="5356184"/>
              <a:ext cx="82235" cy="124252"/>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159DB9C-3170-473A-A615-987B4C302E86}" type="slidenum">
              <a:rPr lang="he-IL" smtClean="0"/>
              <a:pPr fontAlgn="base">
                <a:spcBef>
                  <a:spcPct val="0"/>
                </a:spcBef>
                <a:spcAft>
                  <a:spcPct val="0"/>
                </a:spcAft>
                <a:defRPr/>
              </a:pPr>
              <a:t>13</a:t>
            </a:fld>
            <a:endParaRPr lang="he-IL" smtClean="0"/>
          </a:p>
        </p:txBody>
      </p:sp>
      <p:sp>
        <p:nvSpPr>
          <p:cNvPr id="1843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מעבר הגירוי העצבי בסינפסה</a:t>
            </a:r>
            <a:endParaRPr lang="he-IL" altLang="he-IL" sz="1800" smtClean="0"/>
          </a:p>
        </p:txBody>
      </p:sp>
      <p:sp>
        <p:nvSpPr>
          <p:cNvPr id="26" name="TextBox 25"/>
          <p:cNvSpPr txBox="1"/>
          <p:nvPr/>
        </p:nvSpPr>
        <p:spPr bwMode="auto">
          <a:xfrm>
            <a:off x="285750" y="642938"/>
            <a:ext cx="8358188" cy="485457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t>מבנה הסינפסה</a:t>
            </a:r>
            <a:r>
              <a:rPr lang="he-IL" dirty="0"/>
              <a:t>:</a:t>
            </a:r>
          </a:p>
          <a:p>
            <a:pPr algn="just" fontAlgn="auto">
              <a:spcBef>
                <a:spcPts val="0"/>
              </a:spcBef>
              <a:spcAft>
                <a:spcPts val="0"/>
              </a:spcAft>
              <a:defRPr/>
            </a:pPr>
            <a:r>
              <a:rPr lang="he-IL" dirty="0"/>
              <a:t>תא עצב המוסר מידע, קרוי </a:t>
            </a:r>
            <a:r>
              <a:rPr lang="he-IL" b="1" dirty="0"/>
              <a:t>תא קדם-</a:t>
            </a:r>
            <a:r>
              <a:rPr lang="he-IL" b="1" noProof="1"/>
              <a:t>סינפטי</a:t>
            </a:r>
            <a:r>
              <a:rPr lang="he-IL" dirty="0"/>
              <a:t>. תא מטרה הקולט מידע, קרוי </a:t>
            </a:r>
            <a:r>
              <a:rPr lang="he-IL" b="1" dirty="0"/>
              <a:t>תא אחר-</a:t>
            </a:r>
            <a:r>
              <a:rPr lang="he-IL" b="1" noProof="1"/>
              <a:t>סינפטי </a:t>
            </a:r>
            <a:r>
              <a:rPr lang="he-IL" noProof="1"/>
              <a:t>(הוא יכול להיות תא עצב או תא אחר). בין שני התאים יש מרווח הקרוי </a:t>
            </a:r>
            <a:r>
              <a:rPr lang="he-IL" b="1" noProof="1"/>
              <a:t>מרווח סינפטי</a:t>
            </a:r>
            <a:r>
              <a:rPr lang="he-IL" noProof="1"/>
              <a:t>.</a:t>
            </a:r>
          </a:p>
          <a:p>
            <a:pPr algn="just" fontAlgn="auto">
              <a:spcBef>
                <a:spcPts val="0"/>
              </a:spcBef>
              <a:spcAft>
                <a:spcPts val="0"/>
              </a:spcAft>
              <a:defRPr/>
            </a:pPr>
            <a:endParaRPr lang="he-IL" noProof="1"/>
          </a:p>
          <a:p>
            <a:pPr algn="just" fontAlgn="auto">
              <a:spcBef>
                <a:spcPts val="0"/>
              </a:spcBef>
              <a:spcAft>
                <a:spcPts val="0"/>
              </a:spcAft>
              <a:defRPr/>
            </a:pPr>
            <a:r>
              <a:rPr lang="he-IL" b="1" noProof="1">
                <a:solidFill>
                  <a:srgbClr val="FF6600"/>
                </a:solidFill>
              </a:rPr>
              <a:t>כיצד הגירוי העצבי עובר מתא העצב אל תא המטרה דרך הסינפסה?</a:t>
            </a:r>
            <a:endParaRPr lang="he-IL" noProof="1"/>
          </a:p>
          <a:p>
            <a:pPr algn="just" fontAlgn="auto">
              <a:spcBef>
                <a:spcPts val="0"/>
              </a:spcBef>
              <a:spcAft>
                <a:spcPts val="0"/>
              </a:spcAft>
              <a:defRPr/>
            </a:pPr>
            <a:r>
              <a:rPr lang="he-IL" b="1" noProof="1"/>
              <a:t>1.</a:t>
            </a:r>
            <a:r>
              <a:rPr lang="he-IL" noProof="1"/>
              <a:t> הגירוי העצבי עובר בתור אות חשמלי לאורך האקסון של תא העצב (התא הקדם-סינפטי). כאשר הוא מגיע לקצה האקסון, הוא גורם לשחרור חומר הקרוי </a:t>
            </a:r>
            <a:r>
              <a:rPr lang="he-IL" b="1" noProof="1">
                <a:solidFill>
                  <a:srgbClr val="FF6600"/>
                </a:solidFill>
              </a:rPr>
              <a:t>נוירוטרנסמיטר</a:t>
            </a:r>
            <a:r>
              <a:rPr lang="he-IL" noProof="1"/>
              <a:t> משלפוחיות קטנטנות המצויות בקצה האקסון.</a:t>
            </a:r>
          </a:p>
          <a:p>
            <a:pPr algn="just" fontAlgn="auto">
              <a:spcBef>
                <a:spcPts val="0"/>
              </a:spcBef>
              <a:spcAft>
                <a:spcPts val="0"/>
              </a:spcAft>
              <a:defRPr/>
            </a:pPr>
            <a:endParaRPr lang="he-IL" noProof="1"/>
          </a:p>
          <a:p>
            <a:pPr algn="just" fontAlgn="auto">
              <a:spcBef>
                <a:spcPts val="0"/>
              </a:spcBef>
              <a:spcAft>
                <a:spcPts val="0"/>
              </a:spcAft>
              <a:defRPr/>
            </a:pPr>
            <a:r>
              <a:rPr lang="he-IL" b="1" noProof="1"/>
              <a:t>2.</a:t>
            </a:r>
            <a:r>
              <a:rPr lang="he-IL" noProof="1"/>
              <a:t> ה</a:t>
            </a:r>
            <a:r>
              <a:rPr lang="he-IL" b="1" noProof="1">
                <a:solidFill>
                  <a:srgbClr val="FF6600"/>
                </a:solidFill>
              </a:rPr>
              <a:t>נוירוטרנסמיטר </a:t>
            </a:r>
            <a:r>
              <a:rPr lang="he-IL" noProof="1"/>
              <a:t>מופרש מקצה האקסון אל המרווח הסינפטי, עובר דרכו בדיפוזיה ומגיע אל קרום התא של תא המטרה האחר-סינפטי, שם הוא נקשר ל</a:t>
            </a:r>
            <a:r>
              <a:rPr lang="he-IL" b="1" noProof="1">
                <a:solidFill>
                  <a:srgbClr val="FF6600"/>
                </a:solidFill>
              </a:rPr>
              <a:t>קולטנים מיוחדים </a:t>
            </a:r>
            <a:r>
              <a:rPr lang="he-IL" noProof="1"/>
              <a:t>הנמצאים בקרום. </a:t>
            </a:r>
          </a:p>
          <a:p>
            <a:pPr algn="just" fontAlgn="auto">
              <a:spcBef>
                <a:spcPts val="0"/>
              </a:spcBef>
              <a:spcAft>
                <a:spcPts val="0"/>
              </a:spcAft>
              <a:defRPr/>
            </a:pPr>
            <a:endParaRPr lang="he-IL" noProof="1"/>
          </a:p>
          <a:p>
            <a:pPr algn="just" fontAlgn="auto">
              <a:spcBef>
                <a:spcPts val="0"/>
              </a:spcBef>
              <a:spcAft>
                <a:spcPts val="0"/>
              </a:spcAft>
              <a:defRPr/>
            </a:pPr>
            <a:r>
              <a:rPr lang="he-IL" b="1" noProof="1"/>
              <a:t>3. </a:t>
            </a:r>
            <a:r>
              <a:rPr lang="he-IL" noProof="1"/>
              <a:t>קישור החומר לקולטנים </a:t>
            </a:r>
            <a:r>
              <a:rPr lang="he-IL" b="1" noProof="1">
                <a:solidFill>
                  <a:srgbClr val="FF6600"/>
                </a:solidFill>
              </a:rPr>
              <a:t>מעורר תגובה בתא המטרה</a:t>
            </a:r>
            <a:r>
              <a:rPr lang="he-IL" noProof="1"/>
              <a:t>, שתלויה בסוג התא האחר-סינפטי:</a:t>
            </a:r>
          </a:p>
          <a:p>
            <a:pPr algn="just" fontAlgn="auto">
              <a:spcBef>
                <a:spcPts val="0"/>
              </a:spcBef>
              <a:spcAft>
                <a:spcPts val="0"/>
              </a:spcAft>
              <a:defRPr/>
            </a:pPr>
            <a:r>
              <a:rPr lang="he-IL" u="sng" noProof="1"/>
              <a:t>תא שריר</a:t>
            </a:r>
            <a:r>
              <a:rPr lang="he-IL" noProof="1"/>
              <a:t> – התגובה היא התכווצות התא.</a:t>
            </a:r>
          </a:p>
          <a:p>
            <a:pPr algn="just" fontAlgn="auto">
              <a:spcBef>
                <a:spcPts val="0"/>
              </a:spcBef>
              <a:spcAft>
                <a:spcPts val="0"/>
              </a:spcAft>
              <a:defRPr/>
            </a:pPr>
            <a:r>
              <a:rPr lang="he-IL" u="sng" noProof="1"/>
              <a:t>תא בלוטה</a:t>
            </a:r>
            <a:r>
              <a:rPr lang="he-IL" noProof="1"/>
              <a:t> – התגובה היא הפרשה של תוצר הבלוטה.</a:t>
            </a:r>
          </a:p>
          <a:p>
            <a:pPr algn="just" fontAlgn="auto">
              <a:spcBef>
                <a:spcPts val="0"/>
              </a:spcBef>
              <a:spcAft>
                <a:spcPts val="0"/>
              </a:spcAft>
              <a:defRPr/>
            </a:pPr>
            <a:r>
              <a:rPr lang="he-IL" u="sng" noProof="1"/>
              <a:t>תא עצב</a:t>
            </a:r>
            <a:r>
              <a:rPr lang="he-IL" noProof="1"/>
              <a:t> – התגובה היא יצירת גירוי עצבי, כלומר אות חשמלי העובר לאורך האקסון, מגיע לסינפסה הבאה במסלול, וכן הלאה (המידע עובר לעוד תא מטרה).</a:t>
            </a: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sp>
        <p:nvSpPr>
          <p:cNvPr id="47" name="TextBox 46"/>
          <p:cNvSpPr txBox="1"/>
          <p:nvPr/>
        </p:nvSpPr>
        <p:spPr bwMode="auto">
          <a:xfrm>
            <a:off x="857250" y="6000750"/>
            <a:ext cx="7786688" cy="428625"/>
          </a:xfrm>
          <a:prstGeom prst="rect">
            <a:avLst/>
          </a:prstGeom>
          <a:noFill/>
          <a:ln w="25400">
            <a:solidFill>
              <a:srgbClr val="1D4C72"/>
            </a:solidFill>
          </a:ln>
          <a:effectLst/>
        </p:spPr>
        <p:txBody>
          <a:bodyPr rtlCol="1"/>
          <a:lstStyle/>
          <a:p>
            <a:pPr algn="just" fontAlgn="auto">
              <a:spcBef>
                <a:spcPts val="0"/>
              </a:spcBef>
              <a:spcAft>
                <a:spcPts val="0"/>
              </a:spcAft>
              <a:defRPr/>
            </a:pPr>
            <a:r>
              <a:rPr lang="he-IL" sz="2000" b="1" dirty="0">
                <a:solidFill>
                  <a:srgbClr val="FF6600"/>
                </a:solidFill>
              </a:rPr>
              <a:t>גירוי עצבי עובר בתא עצב בתור אות חשמלי ובסינפסה, בתור אות כימי</a:t>
            </a: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47663"/>
            <a:ext cx="8215313" cy="46037"/>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23EE829-9974-48E6-9A11-7BBC96975D67}" type="slidenum">
              <a:rPr lang="he-IL" smtClean="0"/>
              <a:pPr fontAlgn="base">
                <a:spcBef>
                  <a:spcPct val="0"/>
                </a:spcBef>
                <a:spcAft>
                  <a:spcPct val="0"/>
                </a:spcAft>
                <a:defRPr/>
              </a:pPr>
              <a:t>14</a:t>
            </a:fld>
            <a:endParaRPr lang="he-IL" smtClean="0"/>
          </a:p>
        </p:txBody>
      </p:sp>
      <p:sp>
        <p:nvSpPr>
          <p:cNvPr id="19460" name="כותרת 5"/>
          <p:cNvSpPr>
            <a:spLocks noGrp="1"/>
          </p:cNvSpPr>
          <p:nvPr>
            <p:ph type="ctrTitle"/>
          </p:nvPr>
        </p:nvSpPr>
        <p:spPr bwMode="auto">
          <a:xfrm>
            <a:off x="785813" y="0"/>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מעבר הגירוי העצבי בסינפסה</a:t>
            </a:r>
            <a:endParaRPr lang="he-IL" altLang="he-IL" sz="1800" smtClean="0"/>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l="21931" t="26367" r="19370" b="23828"/>
          <a:stretch>
            <a:fillRect/>
          </a:stretch>
        </p:blipFill>
        <p:spPr bwMode="auto">
          <a:xfrm>
            <a:off x="4643438" y="4143375"/>
            <a:ext cx="3929062"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642938" y="571500"/>
            <a:ext cx="3786187" cy="714375"/>
          </a:xfrm>
          <a:prstGeom prst="rect">
            <a:avLst/>
          </a:prstGeom>
          <a:noFill/>
          <a:ln w="12700">
            <a:solidFill>
              <a:schemeClr val="tx1"/>
            </a:solidFill>
          </a:ln>
          <a:effectLst/>
        </p:spPr>
        <p:txBody>
          <a:bodyPr rtlCol="1"/>
          <a:lstStyle/>
          <a:p>
            <a:pPr fontAlgn="auto">
              <a:spcBef>
                <a:spcPts val="0"/>
              </a:spcBef>
              <a:spcAft>
                <a:spcPts val="0"/>
              </a:spcAft>
              <a:defRPr/>
            </a:pPr>
            <a:r>
              <a:rPr lang="he-IL" sz="1400" b="1" dirty="0"/>
              <a:t>1. </a:t>
            </a:r>
            <a:r>
              <a:rPr lang="he-IL" sz="1400" dirty="0"/>
              <a:t>הגירוי העצבי מגיע לקצה האקסון וגורם לשחרור מולקולות של נוירוטרנסמיטר מן השלפוחיות בתא הקדם</a:t>
            </a:r>
            <a:r>
              <a:rPr lang="he-IL" sz="1400" noProof="1"/>
              <a:t>-סינפטי</a:t>
            </a:r>
          </a:p>
          <a:p>
            <a:pPr fontAlgn="auto">
              <a:spcBef>
                <a:spcPts val="0"/>
              </a:spcBef>
              <a:spcAft>
                <a:spcPts val="0"/>
              </a:spcAft>
              <a:defRPr/>
            </a:pPr>
            <a:endParaRPr lang="he-IL" sz="1400" dirty="0"/>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b="1" dirty="0">
              <a:solidFill>
                <a:srgbClr val="FF6600"/>
              </a:solidFill>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p:txBody>
      </p:sp>
      <p:sp>
        <p:nvSpPr>
          <p:cNvPr id="18" name="TextBox 17"/>
          <p:cNvSpPr txBox="1"/>
          <p:nvPr/>
        </p:nvSpPr>
        <p:spPr>
          <a:xfrm>
            <a:off x="4714875" y="3214688"/>
            <a:ext cx="3857625" cy="785812"/>
          </a:xfrm>
          <a:prstGeom prst="rect">
            <a:avLst/>
          </a:prstGeom>
          <a:noFill/>
          <a:ln w="12700">
            <a:solidFill>
              <a:schemeClr val="tx1"/>
            </a:solidFill>
          </a:ln>
          <a:effectLst/>
        </p:spPr>
        <p:txBody>
          <a:bodyPr rtlCol="1"/>
          <a:lstStyle/>
          <a:p>
            <a:pPr fontAlgn="auto">
              <a:spcBef>
                <a:spcPts val="0"/>
              </a:spcBef>
              <a:spcAft>
                <a:spcPts val="0"/>
              </a:spcAft>
              <a:defRPr/>
            </a:pPr>
            <a:r>
              <a:rPr lang="he-IL" sz="1400" b="1" dirty="0"/>
              <a:t>2. </a:t>
            </a:r>
            <a:r>
              <a:rPr lang="he-IL" sz="1400" noProof="1"/>
              <a:t>מולקולות הנוירוטרנסמיטר עוברות בדיפוזיה דרך המרווח הסינפטי ונקשרות לקולטנים הנמצאים בקרום של התא האחר-סינפטי (תא המטרה)</a:t>
            </a:r>
            <a:endParaRPr lang="he-IL" sz="1400" noProof="1">
              <a:latin typeface="+mn-lt"/>
              <a:cs typeface="+mn-cs"/>
            </a:endParaRPr>
          </a:p>
          <a:p>
            <a:pPr algn="ctr" fontAlgn="auto">
              <a:spcBef>
                <a:spcPts val="0"/>
              </a:spcBef>
              <a:spcAft>
                <a:spcPts val="0"/>
              </a:spcAft>
              <a:defRPr/>
            </a:pPr>
            <a:endParaRPr lang="he-IL" sz="1400" dirty="0"/>
          </a:p>
          <a:p>
            <a:pPr algn="ctr" fontAlgn="auto">
              <a:spcBef>
                <a:spcPts val="0"/>
              </a:spcBef>
              <a:spcAft>
                <a:spcPts val="0"/>
              </a:spcAft>
              <a:defRPr/>
            </a:pPr>
            <a:endParaRPr lang="he-IL" sz="1400" dirty="0"/>
          </a:p>
          <a:p>
            <a:pPr algn="ctr" fontAlgn="auto">
              <a:spcBef>
                <a:spcPts val="0"/>
              </a:spcBef>
              <a:spcAft>
                <a:spcPts val="0"/>
              </a:spcAft>
              <a:defRPr/>
            </a:pPr>
            <a:endParaRPr lang="he-IL" sz="1400" dirty="0"/>
          </a:p>
          <a:p>
            <a:pPr algn="ctr" fontAlgn="auto">
              <a:spcBef>
                <a:spcPts val="0"/>
              </a:spcBef>
              <a:spcAft>
                <a:spcPts val="0"/>
              </a:spcAft>
              <a:defRPr/>
            </a:pPr>
            <a:endParaRPr lang="he-IL" sz="1400" dirty="0">
              <a:latin typeface="+mn-lt"/>
              <a:cs typeface="+mn-cs"/>
            </a:endParaRPr>
          </a:p>
          <a:p>
            <a:pPr algn="ctr" fontAlgn="auto">
              <a:spcBef>
                <a:spcPts val="0"/>
              </a:spcBef>
              <a:spcAft>
                <a:spcPts val="0"/>
              </a:spcAft>
              <a:defRPr/>
            </a:pPr>
            <a:endParaRPr lang="he-IL" sz="1400" dirty="0">
              <a:latin typeface="+mn-lt"/>
              <a:cs typeface="+mn-cs"/>
            </a:endParaRPr>
          </a:p>
          <a:p>
            <a:pPr algn="ctr" fontAlgn="auto">
              <a:spcBef>
                <a:spcPts val="0"/>
              </a:spcBef>
              <a:spcAft>
                <a:spcPts val="0"/>
              </a:spcAft>
              <a:defRPr/>
            </a:pPr>
            <a:endParaRPr lang="he-IL" sz="1400" b="1" dirty="0">
              <a:solidFill>
                <a:srgbClr val="FF6600"/>
              </a:solidFill>
              <a:latin typeface="+mn-lt"/>
              <a:cs typeface="+mn-cs"/>
            </a:endParaRPr>
          </a:p>
          <a:p>
            <a:pPr algn="ctr" fontAlgn="auto">
              <a:spcBef>
                <a:spcPts val="0"/>
              </a:spcBef>
              <a:spcAft>
                <a:spcPts val="0"/>
              </a:spcAft>
              <a:defRPr/>
            </a:pPr>
            <a:endParaRPr lang="he-IL" sz="1400" dirty="0">
              <a:latin typeface="+mn-lt"/>
              <a:cs typeface="+mn-cs"/>
            </a:endParaRPr>
          </a:p>
          <a:p>
            <a:pPr algn="ctr" fontAlgn="auto">
              <a:spcBef>
                <a:spcPts val="0"/>
              </a:spcBef>
              <a:spcAft>
                <a:spcPts val="0"/>
              </a:spcAft>
              <a:defRPr/>
            </a:pPr>
            <a:endParaRPr lang="he-IL" sz="1400" dirty="0">
              <a:latin typeface="+mn-lt"/>
              <a:cs typeface="+mn-cs"/>
            </a:endParaRPr>
          </a:p>
          <a:p>
            <a:pPr algn="ctr" fontAlgn="auto">
              <a:spcBef>
                <a:spcPts val="0"/>
              </a:spcBef>
              <a:spcAft>
                <a:spcPts val="0"/>
              </a:spcAft>
              <a:defRPr/>
            </a:pPr>
            <a:endParaRPr lang="he-IL" sz="1400" dirty="0"/>
          </a:p>
          <a:p>
            <a:pPr algn="ctr" fontAlgn="auto">
              <a:spcBef>
                <a:spcPts val="0"/>
              </a:spcBef>
              <a:spcAft>
                <a:spcPts val="0"/>
              </a:spcAft>
              <a:defRPr/>
            </a:pPr>
            <a:endParaRPr lang="he-IL" sz="1400" dirty="0"/>
          </a:p>
          <a:p>
            <a:pPr algn="ctr" fontAlgn="auto">
              <a:spcBef>
                <a:spcPts val="0"/>
              </a:spcBef>
              <a:spcAft>
                <a:spcPts val="0"/>
              </a:spcAft>
              <a:defRPr/>
            </a:pPr>
            <a:endParaRPr lang="he-IL" sz="1400" dirty="0"/>
          </a:p>
          <a:p>
            <a:pPr algn="ctr" fontAlgn="auto">
              <a:spcBef>
                <a:spcPts val="0"/>
              </a:spcBef>
              <a:spcAft>
                <a:spcPts val="0"/>
              </a:spcAft>
              <a:defRPr/>
            </a:pPr>
            <a:endParaRPr lang="he-IL" sz="1400" dirty="0">
              <a:latin typeface="+mn-lt"/>
              <a:cs typeface="+mn-cs"/>
            </a:endParaRPr>
          </a:p>
          <a:p>
            <a:pPr algn="ctr" fontAlgn="auto">
              <a:spcBef>
                <a:spcPts val="0"/>
              </a:spcBef>
              <a:spcAft>
                <a:spcPts val="0"/>
              </a:spcAft>
              <a:defRPr/>
            </a:pPr>
            <a:endParaRPr lang="he-IL" sz="1400" dirty="0">
              <a:latin typeface="+mn-lt"/>
              <a:cs typeface="+mn-cs"/>
            </a:endParaRPr>
          </a:p>
          <a:p>
            <a:pPr algn="ctr" fontAlgn="auto">
              <a:spcBef>
                <a:spcPts val="0"/>
              </a:spcBef>
              <a:spcAft>
                <a:spcPts val="0"/>
              </a:spcAft>
              <a:defRPr/>
            </a:pPr>
            <a:endParaRPr lang="he-IL" sz="1400" dirty="0">
              <a:latin typeface="+mn-lt"/>
              <a:cs typeface="+mn-cs"/>
            </a:endParaRPr>
          </a:p>
        </p:txBody>
      </p:sp>
      <p:sp>
        <p:nvSpPr>
          <p:cNvPr id="19" name="TextBox 18"/>
          <p:cNvSpPr txBox="1"/>
          <p:nvPr/>
        </p:nvSpPr>
        <p:spPr>
          <a:xfrm>
            <a:off x="642938" y="5786438"/>
            <a:ext cx="3714750" cy="785812"/>
          </a:xfrm>
          <a:prstGeom prst="rect">
            <a:avLst/>
          </a:prstGeom>
          <a:noFill/>
          <a:ln w="12700">
            <a:solidFill>
              <a:schemeClr val="tx1"/>
            </a:solidFill>
          </a:ln>
          <a:effectLst/>
        </p:spPr>
        <p:txBody>
          <a:bodyPr rtlCol="1"/>
          <a:lstStyle/>
          <a:p>
            <a:pPr fontAlgn="auto">
              <a:spcBef>
                <a:spcPts val="0"/>
              </a:spcBef>
              <a:spcAft>
                <a:spcPts val="0"/>
              </a:spcAft>
              <a:defRPr/>
            </a:pPr>
            <a:r>
              <a:rPr lang="he-IL" sz="1600" b="1" dirty="0">
                <a:latin typeface="+mn-lt"/>
                <a:cs typeface="+mn-cs"/>
              </a:rPr>
              <a:t>3. </a:t>
            </a:r>
            <a:r>
              <a:rPr lang="he-IL" sz="1400" noProof="1"/>
              <a:t>קישור מולקולות הנוירוטרנסמיטר לקולטנים מעורר תגובה בתא האחר-סינפטי (יצירת גירוי עצבי בנוירון הקולט)</a:t>
            </a:r>
          </a:p>
          <a:p>
            <a:pPr fontAlgn="auto">
              <a:spcBef>
                <a:spcPts val="0"/>
              </a:spcBef>
              <a:spcAft>
                <a:spcPts val="0"/>
              </a:spcAft>
              <a:defRPr/>
            </a:pPr>
            <a:endParaRPr lang="he-IL" sz="1600" b="1"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b="1" dirty="0">
              <a:solidFill>
                <a:srgbClr val="FF6600"/>
              </a:solidFill>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a:p>
            <a:pPr fontAlgn="auto">
              <a:spcBef>
                <a:spcPts val="0"/>
              </a:spcBef>
              <a:spcAft>
                <a:spcPts val="0"/>
              </a:spcAft>
              <a:defRPr/>
            </a:pPr>
            <a:endParaRPr lang="he-IL" sz="1400" dirty="0">
              <a:latin typeface="+mn-lt"/>
              <a:cs typeface="+mn-cs"/>
            </a:endParaRPr>
          </a:p>
        </p:txBody>
      </p:sp>
      <p:grpSp>
        <p:nvGrpSpPr>
          <p:cNvPr id="19465" name="קבוצה 21"/>
          <p:cNvGrpSpPr>
            <a:grpSpLocks/>
          </p:cNvGrpSpPr>
          <p:nvPr/>
        </p:nvGrpSpPr>
        <p:grpSpPr bwMode="auto">
          <a:xfrm>
            <a:off x="428625" y="2143125"/>
            <a:ext cx="3929063" cy="2560638"/>
            <a:chOff x="357158" y="4083849"/>
            <a:chExt cx="3929090" cy="2559861"/>
          </a:xfrm>
        </p:grpSpPr>
        <p:pic>
          <p:nvPicPr>
            <p:cNvPr id="19479" name="Picture 3"/>
            <p:cNvPicPr>
              <a:picLocks noChangeAspect="1" noChangeArrowheads="1"/>
            </p:cNvPicPr>
            <p:nvPr/>
          </p:nvPicPr>
          <p:blipFill>
            <a:blip r:embed="rId4">
              <a:extLst>
                <a:ext uri="{28A0092B-C50C-407E-A947-70E740481C1C}">
                  <a14:useLocalDpi xmlns:a14="http://schemas.microsoft.com/office/drawing/2010/main" val="0"/>
                </a:ext>
              </a:extLst>
            </a:blip>
            <a:srcRect l="21260" t="26367" r="21407" b="23828"/>
            <a:stretch>
              <a:fillRect/>
            </a:stretch>
          </p:blipFill>
          <p:spPr bwMode="auto">
            <a:xfrm>
              <a:off x="357158" y="4083849"/>
              <a:ext cx="3929090" cy="255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אליפסה 19"/>
            <p:cNvSpPr/>
            <p:nvPr/>
          </p:nvSpPr>
          <p:spPr>
            <a:xfrm>
              <a:off x="2405047" y="6024773"/>
              <a:ext cx="71438" cy="71415"/>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21" name="אליפסה 20"/>
            <p:cNvSpPr/>
            <p:nvPr/>
          </p:nvSpPr>
          <p:spPr>
            <a:xfrm>
              <a:off x="2500298" y="6310436"/>
              <a:ext cx="71438" cy="71415"/>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grpSp>
        <p:nvGrpSpPr>
          <p:cNvPr id="19466" name="קבוצה 26"/>
          <p:cNvGrpSpPr>
            <a:grpSpLocks/>
          </p:cNvGrpSpPr>
          <p:nvPr/>
        </p:nvGrpSpPr>
        <p:grpSpPr bwMode="auto">
          <a:xfrm>
            <a:off x="4643438" y="500063"/>
            <a:ext cx="4214812" cy="2582862"/>
            <a:chOff x="357158" y="571480"/>
            <a:chExt cx="4214842" cy="2583455"/>
          </a:xfrm>
        </p:grpSpPr>
        <p:grpSp>
          <p:nvGrpSpPr>
            <p:cNvPr id="19473" name="קבוצה 15"/>
            <p:cNvGrpSpPr>
              <a:grpSpLocks/>
            </p:cNvGrpSpPr>
            <p:nvPr/>
          </p:nvGrpSpPr>
          <p:grpSpPr bwMode="auto">
            <a:xfrm>
              <a:off x="357158" y="571480"/>
              <a:ext cx="4214842" cy="2460642"/>
              <a:chOff x="357158" y="642918"/>
              <a:chExt cx="4214842" cy="2460642"/>
            </a:xfrm>
          </p:grpSpPr>
          <p:pic>
            <p:nvPicPr>
              <p:cNvPr id="19476" name="Picture 10"/>
              <p:cNvPicPr>
                <a:picLocks noChangeAspect="1" noChangeArrowheads="1"/>
              </p:cNvPicPr>
              <p:nvPr/>
            </p:nvPicPr>
            <p:blipFill>
              <a:blip r:embed="rId5">
                <a:extLst>
                  <a:ext uri="{28A0092B-C50C-407E-A947-70E740481C1C}">
                    <a14:useLocalDpi xmlns:a14="http://schemas.microsoft.com/office/drawing/2010/main" val="0"/>
                  </a:ext>
                </a:extLst>
              </a:blip>
              <a:srcRect l="18971" t="27344" r="47998" b="23828"/>
              <a:stretch>
                <a:fillRect/>
              </a:stretch>
            </p:blipFill>
            <p:spPr bwMode="auto">
              <a:xfrm>
                <a:off x="357158" y="642918"/>
                <a:ext cx="2219341" cy="2460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2"/>
              <p:cNvPicPr>
                <a:picLocks noChangeAspect="1" noChangeArrowheads="1"/>
              </p:cNvPicPr>
              <p:nvPr/>
            </p:nvPicPr>
            <p:blipFill>
              <a:blip r:embed="rId6">
                <a:extLst>
                  <a:ext uri="{28A0092B-C50C-407E-A947-70E740481C1C}">
                    <a14:useLocalDpi xmlns:a14="http://schemas.microsoft.com/office/drawing/2010/main" val="0"/>
                  </a:ext>
                </a:extLst>
              </a:blip>
              <a:srcRect l="22705" t="50781" r="59717" b="39453"/>
              <a:stretch>
                <a:fillRect/>
              </a:stretch>
            </p:blipFill>
            <p:spPr bwMode="auto">
              <a:xfrm>
                <a:off x="617387" y="1833428"/>
                <a:ext cx="1181108" cy="49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3"/>
              <p:cNvPicPr>
                <a:picLocks noChangeAspect="1" noChangeArrowheads="1"/>
              </p:cNvPicPr>
              <p:nvPr/>
            </p:nvPicPr>
            <p:blipFill>
              <a:blip r:embed="rId7">
                <a:extLst>
                  <a:ext uri="{28A0092B-C50C-407E-A947-70E740481C1C}">
                    <a14:useLocalDpi xmlns:a14="http://schemas.microsoft.com/office/drawing/2010/main" val="0"/>
                  </a:ext>
                </a:extLst>
              </a:blip>
              <a:srcRect l="50539" t="27344" r="18298" b="25781"/>
              <a:stretch>
                <a:fillRect/>
              </a:stretch>
            </p:blipFill>
            <p:spPr bwMode="auto">
              <a:xfrm>
                <a:off x="2478073" y="642918"/>
                <a:ext cx="2093927" cy="2362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22"/>
            <p:cNvSpPr txBox="1"/>
            <p:nvPr/>
          </p:nvSpPr>
          <p:spPr>
            <a:xfrm>
              <a:off x="1870056" y="2869119"/>
              <a:ext cx="1071571" cy="285816"/>
            </a:xfrm>
            <a:prstGeom prst="rect">
              <a:avLst/>
            </a:prstGeom>
            <a:noFill/>
            <a:ln w="12700">
              <a:noFill/>
            </a:ln>
            <a:effectLst/>
          </p:spPr>
          <p:txBody>
            <a:bodyPr rtlCol="1"/>
            <a:lstStyle/>
            <a:p>
              <a:pPr fontAlgn="auto">
                <a:spcBef>
                  <a:spcPts val="0"/>
                </a:spcBef>
                <a:spcAft>
                  <a:spcPts val="0"/>
                </a:spcAft>
                <a:defRPr/>
              </a:pPr>
              <a:r>
                <a:rPr lang="he-IL" sz="1100" b="1" dirty="0"/>
                <a:t>נוירוטרנסמיטר</a:t>
              </a:r>
            </a:p>
            <a:p>
              <a:pPr fontAlgn="auto">
                <a:spcBef>
                  <a:spcPts val="0"/>
                </a:spcBef>
                <a:spcAft>
                  <a:spcPts val="0"/>
                </a:spcAft>
                <a:defRPr/>
              </a:pPr>
              <a:endParaRPr lang="he-IL" sz="1100" b="1" dirty="0"/>
            </a:p>
            <a:p>
              <a:pPr fontAlgn="auto">
                <a:spcBef>
                  <a:spcPts val="0"/>
                </a:spcBef>
                <a:spcAft>
                  <a:spcPts val="0"/>
                </a:spcAft>
                <a:defRPr/>
              </a:pPr>
              <a:endParaRPr lang="he-IL" sz="1100" b="1" dirty="0">
                <a:latin typeface="+mn-lt"/>
                <a:cs typeface="+mn-cs"/>
              </a:endParaRPr>
            </a:p>
            <a:p>
              <a:pPr fontAlgn="auto">
                <a:spcBef>
                  <a:spcPts val="0"/>
                </a:spcBef>
                <a:spcAft>
                  <a:spcPts val="0"/>
                </a:spcAft>
                <a:defRPr/>
              </a:pPr>
              <a:endParaRPr lang="he-IL" sz="1100" b="1" dirty="0">
                <a:latin typeface="+mn-lt"/>
                <a:cs typeface="+mn-cs"/>
              </a:endParaRPr>
            </a:p>
            <a:p>
              <a:pPr fontAlgn="auto">
                <a:spcBef>
                  <a:spcPts val="0"/>
                </a:spcBef>
                <a:spcAft>
                  <a:spcPts val="0"/>
                </a:spcAft>
                <a:defRPr/>
              </a:pPr>
              <a:endParaRPr lang="he-IL" sz="1100" b="1" dirty="0">
                <a:solidFill>
                  <a:srgbClr val="FF6600"/>
                </a:solidFill>
                <a:latin typeface="+mn-lt"/>
                <a:cs typeface="+mn-cs"/>
              </a:endParaRPr>
            </a:p>
            <a:p>
              <a:pPr fontAlgn="auto">
                <a:spcBef>
                  <a:spcPts val="0"/>
                </a:spcBef>
                <a:spcAft>
                  <a:spcPts val="0"/>
                </a:spcAft>
                <a:defRPr/>
              </a:pPr>
              <a:endParaRPr lang="he-IL" sz="1100" b="1" dirty="0">
                <a:latin typeface="+mn-lt"/>
                <a:cs typeface="+mn-cs"/>
              </a:endParaRPr>
            </a:p>
            <a:p>
              <a:pPr fontAlgn="auto">
                <a:spcBef>
                  <a:spcPts val="0"/>
                </a:spcBef>
                <a:spcAft>
                  <a:spcPts val="0"/>
                </a:spcAft>
                <a:defRPr/>
              </a:pPr>
              <a:endParaRPr lang="he-IL" sz="1100" b="1" dirty="0">
                <a:latin typeface="+mn-lt"/>
                <a:cs typeface="+mn-cs"/>
              </a:endParaRPr>
            </a:p>
            <a:p>
              <a:pPr fontAlgn="auto">
                <a:spcBef>
                  <a:spcPts val="0"/>
                </a:spcBef>
                <a:spcAft>
                  <a:spcPts val="0"/>
                </a:spcAft>
                <a:defRPr/>
              </a:pPr>
              <a:endParaRPr lang="he-IL" sz="1100" b="1" dirty="0"/>
            </a:p>
            <a:p>
              <a:pPr fontAlgn="auto">
                <a:spcBef>
                  <a:spcPts val="0"/>
                </a:spcBef>
                <a:spcAft>
                  <a:spcPts val="0"/>
                </a:spcAft>
                <a:defRPr/>
              </a:pPr>
              <a:endParaRPr lang="he-IL" sz="1100" b="1" dirty="0"/>
            </a:p>
            <a:p>
              <a:pPr fontAlgn="auto">
                <a:spcBef>
                  <a:spcPts val="0"/>
                </a:spcBef>
                <a:spcAft>
                  <a:spcPts val="0"/>
                </a:spcAft>
                <a:defRPr/>
              </a:pPr>
              <a:endParaRPr lang="he-IL" sz="1100" b="1" dirty="0"/>
            </a:p>
            <a:p>
              <a:pPr fontAlgn="auto">
                <a:spcBef>
                  <a:spcPts val="0"/>
                </a:spcBef>
                <a:spcAft>
                  <a:spcPts val="0"/>
                </a:spcAft>
                <a:defRPr/>
              </a:pPr>
              <a:endParaRPr lang="he-IL" sz="1100" b="1" dirty="0">
                <a:latin typeface="+mn-lt"/>
                <a:cs typeface="+mn-cs"/>
              </a:endParaRPr>
            </a:p>
            <a:p>
              <a:pPr fontAlgn="auto">
                <a:spcBef>
                  <a:spcPts val="0"/>
                </a:spcBef>
                <a:spcAft>
                  <a:spcPts val="0"/>
                </a:spcAft>
                <a:defRPr/>
              </a:pPr>
              <a:endParaRPr lang="he-IL" sz="1100" b="1" dirty="0">
                <a:latin typeface="+mn-lt"/>
                <a:cs typeface="+mn-cs"/>
              </a:endParaRPr>
            </a:p>
            <a:p>
              <a:pPr fontAlgn="auto">
                <a:spcBef>
                  <a:spcPts val="0"/>
                </a:spcBef>
                <a:spcAft>
                  <a:spcPts val="0"/>
                </a:spcAft>
                <a:defRPr/>
              </a:pPr>
              <a:endParaRPr lang="he-IL" sz="1100" b="1" dirty="0">
                <a:latin typeface="+mn-lt"/>
                <a:cs typeface="+mn-cs"/>
              </a:endParaRPr>
            </a:p>
          </p:txBody>
        </p:sp>
        <p:cxnSp>
          <p:nvCxnSpPr>
            <p:cNvPr id="25" name="מחבר חץ ישר 24"/>
            <p:cNvCxnSpPr/>
            <p:nvPr/>
          </p:nvCxnSpPr>
          <p:spPr>
            <a:xfrm rot="5400000" flipH="1" flipV="1">
              <a:off x="2227222" y="2773848"/>
              <a:ext cx="214361"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9467" name="קבוצה 39"/>
          <p:cNvGrpSpPr>
            <a:grpSpLocks/>
          </p:cNvGrpSpPr>
          <p:nvPr/>
        </p:nvGrpSpPr>
        <p:grpSpPr bwMode="auto">
          <a:xfrm>
            <a:off x="3714750" y="1384300"/>
            <a:ext cx="500063" cy="358775"/>
            <a:chOff x="3714744" y="1384594"/>
            <a:chExt cx="500066" cy="358778"/>
          </a:xfrm>
        </p:grpSpPr>
        <p:cxnSp>
          <p:nvCxnSpPr>
            <p:cNvPr id="29" name="מחבר חץ ישר 28"/>
            <p:cNvCxnSpPr/>
            <p:nvPr/>
          </p:nvCxnSpPr>
          <p:spPr>
            <a:xfrm>
              <a:off x="3714744" y="1741785"/>
              <a:ext cx="500066"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מחבר ישר 33"/>
            <p:cNvCxnSpPr/>
            <p:nvPr/>
          </p:nvCxnSpPr>
          <p:spPr>
            <a:xfrm rot="5400000">
              <a:off x="3536149" y="1563189"/>
              <a:ext cx="3571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68" name="קבוצה 38"/>
          <p:cNvGrpSpPr>
            <a:grpSpLocks/>
          </p:cNvGrpSpPr>
          <p:nvPr/>
        </p:nvGrpSpPr>
        <p:grpSpPr bwMode="auto">
          <a:xfrm>
            <a:off x="3857625" y="5427663"/>
            <a:ext cx="500063" cy="287337"/>
            <a:chOff x="3857620" y="5427676"/>
            <a:chExt cx="500066" cy="287340"/>
          </a:xfrm>
        </p:grpSpPr>
        <p:cxnSp>
          <p:nvCxnSpPr>
            <p:cNvPr id="32" name="מחבר חץ ישר 31"/>
            <p:cNvCxnSpPr/>
            <p:nvPr/>
          </p:nvCxnSpPr>
          <p:spPr>
            <a:xfrm>
              <a:off x="3857620" y="5427676"/>
              <a:ext cx="500066"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a:xfrm rot="5400000">
              <a:off x="3714744" y="5572140"/>
              <a:ext cx="2857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0E5649B-F532-4472-AA29-C846C94CBEEB}" type="slidenum">
              <a:rPr lang="he-IL" smtClean="0"/>
              <a:pPr fontAlgn="base">
                <a:spcBef>
                  <a:spcPct val="0"/>
                </a:spcBef>
                <a:spcAft>
                  <a:spcPct val="0"/>
                </a:spcAft>
                <a:defRPr/>
              </a:pPr>
              <a:t>15</a:t>
            </a:fld>
            <a:endParaRPr lang="he-IL" smtClean="0"/>
          </a:p>
        </p:txBody>
      </p:sp>
      <p:sp>
        <p:nvSpPr>
          <p:cNvPr id="9" name="TextBox 8"/>
          <p:cNvSpPr txBox="1"/>
          <p:nvPr/>
        </p:nvSpPr>
        <p:spPr>
          <a:xfrm>
            <a:off x="4357688" y="642938"/>
            <a:ext cx="4286250" cy="35718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t>צפו בהדמיה וראו – כיצד הסינפסה פועלת? </a:t>
            </a:r>
            <a:endParaRPr lang="en-US" b="1" dirty="0">
              <a:solidFill>
                <a:schemeClr val="accent6">
                  <a:lumMod val="50000"/>
                  <a:lumOff val="50000"/>
                </a:schemeClr>
              </a:solidFill>
            </a:endParaRPr>
          </a:p>
        </p:txBody>
      </p:sp>
      <p:sp>
        <p:nvSpPr>
          <p:cNvPr id="20485"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מעבר הגירוי העצבי בסינפסה</a:t>
            </a:r>
            <a:r>
              <a:rPr lang="he-IL" altLang="he-IL" sz="1800" smtClean="0"/>
              <a:t/>
            </a:r>
            <a:br>
              <a:rPr lang="he-IL" altLang="he-IL" sz="1800" smtClean="0"/>
            </a:br>
            <a:endParaRPr lang="he-IL" altLang="he-IL" smtClean="0"/>
          </a:p>
        </p:txBody>
      </p:sp>
      <p:pic>
        <p:nvPicPr>
          <p:cNvPr id="2048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1719" t="18555" r="12109" b="7816"/>
          <a:stretch>
            <a:fillRect/>
          </a:stretch>
        </p:blipFill>
        <p:spPr bwMode="auto">
          <a:xfrm>
            <a:off x="2428875" y="1857375"/>
            <a:ext cx="4630738" cy="3357563"/>
          </a:xfrm>
          <a:prstGeom prst="rect">
            <a:avLst/>
          </a:prstGeom>
          <a:noFill/>
          <a:ln w="22225">
            <a:solidFill>
              <a:srgbClr val="1D4C7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EDC40D2-A443-4558-8F0D-0127AABAC55B}" type="slidenum">
              <a:rPr lang="he-IL" sz="1800" smtClean="0"/>
              <a:pPr fontAlgn="base">
                <a:spcBef>
                  <a:spcPct val="0"/>
                </a:spcBef>
                <a:spcAft>
                  <a:spcPct val="0"/>
                </a:spcAft>
                <a:defRPr/>
              </a:pPr>
              <a:t>16</a:t>
            </a:fld>
            <a:endParaRPr lang="he-IL" sz="1800" smtClean="0"/>
          </a:p>
        </p:txBody>
      </p:sp>
      <p:sp>
        <p:nvSpPr>
          <p:cNvPr id="21508"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שאלה 4</a:t>
            </a:r>
            <a:endParaRPr lang="he-IL" altLang="he-IL" sz="1800" smtClean="0"/>
          </a:p>
        </p:txBody>
      </p:sp>
      <p:sp>
        <p:nvSpPr>
          <p:cNvPr id="7" name="TextBox 6"/>
          <p:cNvSpPr txBox="1"/>
          <p:nvPr/>
        </p:nvSpPr>
        <p:spPr>
          <a:xfrm>
            <a:off x="285750" y="611188"/>
            <a:ext cx="8358188"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4:</a:t>
            </a:r>
            <a:endParaRPr lang="en-US" b="1" dirty="0">
              <a:solidFill>
                <a:srgbClr val="1D4C72"/>
              </a:solidFill>
              <a:latin typeface="+mn-lt"/>
              <a:cs typeface="+mn-cs"/>
            </a:endParaRPr>
          </a:p>
          <a:p>
            <a:pPr>
              <a:defRPr/>
            </a:pPr>
            <a:r>
              <a:rPr lang="he-IL" dirty="0">
                <a:solidFill>
                  <a:srgbClr val="1D4C72"/>
                </a:solidFill>
                <a:latin typeface="+mn-lt"/>
                <a:cs typeface="+mn-cs"/>
              </a:rPr>
              <a:t>רק אחד מן התאים הבאים אינו יכול להיות תא מטרה של תא עצב. מיהו?</a:t>
            </a:r>
          </a:p>
          <a:p>
            <a:pPr marL="468000" indent="-216000">
              <a:defRPr/>
            </a:pPr>
            <a:r>
              <a:rPr lang="he-IL" dirty="0">
                <a:solidFill>
                  <a:srgbClr val="1D4C72"/>
                </a:solidFill>
                <a:latin typeface="+mn-lt"/>
                <a:cs typeface="+mn-cs"/>
              </a:rPr>
              <a:t>א. תא שריר בדופן שלפוחית השתן</a:t>
            </a:r>
          </a:p>
          <a:p>
            <a:pPr marL="468000" indent="-216000">
              <a:defRPr/>
            </a:pPr>
            <a:r>
              <a:rPr lang="he-IL" dirty="0">
                <a:solidFill>
                  <a:srgbClr val="1D4C72"/>
                </a:solidFill>
              </a:rPr>
              <a:t>ב. תא עצב בחוט השדרה</a:t>
            </a:r>
            <a:endParaRPr lang="he-IL" dirty="0">
              <a:solidFill>
                <a:srgbClr val="1D4C72"/>
              </a:solidFill>
              <a:latin typeface="+mn-lt"/>
              <a:cs typeface="+mn-cs"/>
            </a:endParaRPr>
          </a:p>
          <a:p>
            <a:pPr marL="468000" indent="-216000">
              <a:defRPr/>
            </a:pPr>
            <a:r>
              <a:rPr lang="he-IL" dirty="0">
                <a:solidFill>
                  <a:srgbClr val="1D4C72"/>
                </a:solidFill>
                <a:latin typeface="+mn-lt"/>
                <a:cs typeface="+mn-cs"/>
              </a:rPr>
              <a:t>ג. תא שריר בדופן המעי הדק</a:t>
            </a:r>
          </a:p>
          <a:p>
            <a:pPr marL="468000" indent="-216000">
              <a:defRPr/>
            </a:pPr>
            <a:r>
              <a:rPr lang="he-IL" dirty="0">
                <a:solidFill>
                  <a:srgbClr val="1D4C72"/>
                </a:solidFill>
                <a:latin typeface="+mn-lt"/>
                <a:cs typeface="+mn-cs"/>
              </a:rPr>
              <a:t>ד. תא בבלוטת הרוק</a:t>
            </a:r>
          </a:p>
          <a:p>
            <a:pPr marL="468000" indent="-216000">
              <a:defRPr/>
            </a:pPr>
            <a:r>
              <a:rPr lang="he-IL" dirty="0">
                <a:solidFill>
                  <a:srgbClr val="1D4C72"/>
                </a:solidFill>
                <a:latin typeface="+mn-lt"/>
                <a:cs typeface="+mn-cs"/>
              </a:rPr>
              <a:t>ה. תא שריר בכתף</a:t>
            </a:r>
          </a:p>
          <a:p>
            <a:pPr marL="468000" indent="-216000">
              <a:defRPr/>
            </a:pPr>
            <a:r>
              <a:rPr lang="he-IL" dirty="0">
                <a:solidFill>
                  <a:srgbClr val="1D4C72"/>
                </a:solidFill>
              </a:rPr>
              <a:t>ו. תא שריר בדופן כלי דם</a:t>
            </a:r>
            <a:endParaRPr lang="he-IL" dirty="0">
              <a:solidFill>
                <a:srgbClr val="1D4C72"/>
              </a:solidFill>
              <a:latin typeface="+mn-lt"/>
              <a:cs typeface="+mn-cs"/>
            </a:endParaRPr>
          </a:p>
          <a:p>
            <a:pPr marL="468000" indent="-216000">
              <a:defRPr/>
            </a:pPr>
            <a:r>
              <a:rPr lang="he-IL" dirty="0">
                <a:solidFill>
                  <a:srgbClr val="1D4C72"/>
                </a:solidFill>
                <a:latin typeface="+mn-lt"/>
                <a:cs typeface="+mn-cs"/>
              </a:rPr>
              <a:t>ז. תא דם אדום</a:t>
            </a:r>
          </a:p>
          <a:p>
            <a:pPr marL="468000" indent="-216000">
              <a:defRPr/>
            </a:pPr>
            <a:r>
              <a:rPr lang="he-IL" dirty="0">
                <a:solidFill>
                  <a:srgbClr val="1D4C72"/>
                </a:solidFill>
                <a:latin typeface="+mn-lt"/>
                <a:cs typeface="+mn-cs"/>
              </a:rPr>
              <a:t>ח. תא בלבלב המפריש אינסולין</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5" name="Rectangle 14"/>
          <p:cNvSpPr/>
          <p:nvPr/>
        </p:nvSpPr>
        <p:spPr>
          <a:xfrm>
            <a:off x="285750" y="4000500"/>
            <a:ext cx="8358188" cy="6429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תא דם אדום</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0A453C1-3D7A-426C-A7B5-26E3B1809043}" type="slidenum">
              <a:rPr lang="he-IL" sz="1800" smtClean="0"/>
              <a:pPr fontAlgn="base">
                <a:spcBef>
                  <a:spcPct val="0"/>
                </a:spcBef>
                <a:spcAft>
                  <a:spcPct val="0"/>
                </a:spcAft>
                <a:defRPr/>
              </a:pPr>
              <a:t>17</a:t>
            </a:fld>
            <a:endParaRPr lang="he-IL" sz="1800" smtClean="0"/>
          </a:p>
        </p:txBody>
      </p:sp>
      <p:sp>
        <p:nvSpPr>
          <p:cNvPr id="22533" name="כותרת 8"/>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תשובה 4</a:t>
            </a:r>
            <a:endParaRPr lang="he-IL" altLang="he-IL" sz="1800" smtClean="0"/>
          </a:p>
        </p:txBody>
      </p:sp>
      <p:sp>
        <p:nvSpPr>
          <p:cNvPr id="7" name="TextBox 6"/>
          <p:cNvSpPr txBox="1"/>
          <p:nvPr/>
        </p:nvSpPr>
        <p:spPr>
          <a:xfrm>
            <a:off x="285750" y="611188"/>
            <a:ext cx="8358188" cy="28622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4:</a:t>
            </a:r>
            <a:endParaRPr lang="en-US" b="1" dirty="0">
              <a:solidFill>
                <a:srgbClr val="1D4C72"/>
              </a:solidFill>
              <a:latin typeface="+mn-lt"/>
              <a:cs typeface="+mn-cs"/>
            </a:endParaRPr>
          </a:p>
          <a:p>
            <a:pPr>
              <a:defRPr/>
            </a:pPr>
            <a:r>
              <a:rPr lang="he-IL" dirty="0">
                <a:solidFill>
                  <a:srgbClr val="1D4C72"/>
                </a:solidFill>
                <a:latin typeface="+mn-lt"/>
                <a:cs typeface="+mn-cs"/>
              </a:rPr>
              <a:t>רק אחד מן התאים הבאים אינו יכול להיות תא מטרה של תא עצב. מיהו?</a:t>
            </a:r>
          </a:p>
          <a:p>
            <a:pPr marL="468000" indent="-216000">
              <a:defRPr/>
            </a:pPr>
            <a:r>
              <a:rPr lang="he-IL" dirty="0">
                <a:solidFill>
                  <a:srgbClr val="1D4C72"/>
                </a:solidFill>
                <a:latin typeface="+mn-lt"/>
                <a:cs typeface="+mn-cs"/>
              </a:rPr>
              <a:t>א. תא שריר בדופן שלפוחית השתן</a:t>
            </a:r>
          </a:p>
          <a:p>
            <a:pPr marL="468000" indent="-216000">
              <a:defRPr/>
            </a:pPr>
            <a:r>
              <a:rPr lang="he-IL" dirty="0">
                <a:solidFill>
                  <a:srgbClr val="1D4C72"/>
                </a:solidFill>
              </a:rPr>
              <a:t>ב. תא עצב בחוט השדרה</a:t>
            </a:r>
            <a:endParaRPr lang="he-IL" dirty="0">
              <a:solidFill>
                <a:srgbClr val="1D4C72"/>
              </a:solidFill>
              <a:latin typeface="+mn-lt"/>
              <a:cs typeface="+mn-cs"/>
            </a:endParaRPr>
          </a:p>
          <a:p>
            <a:pPr marL="468000" indent="-216000">
              <a:defRPr/>
            </a:pPr>
            <a:r>
              <a:rPr lang="he-IL" dirty="0">
                <a:solidFill>
                  <a:srgbClr val="1D4C72"/>
                </a:solidFill>
                <a:latin typeface="+mn-lt"/>
                <a:cs typeface="+mn-cs"/>
              </a:rPr>
              <a:t>ג. תא שריר בדופן המעי הדק</a:t>
            </a:r>
          </a:p>
          <a:p>
            <a:pPr marL="468000" indent="-216000">
              <a:defRPr/>
            </a:pPr>
            <a:r>
              <a:rPr lang="he-IL" dirty="0">
                <a:solidFill>
                  <a:srgbClr val="1D4C72"/>
                </a:solidFill>
                <a:latin typeface="+mn-lt"/>
                <a:cs typeface="+mn-cs"/>
              </a:rPr>
              <a:t>ד. תא בבלוטת הרוק</a:t>
            </a:r>
          </a:p>
          <a:p>
            <a:pPr marL="468000" indent="-216000">
              <a:defRPr/>
            </a:pPr>
            <a:r>
              <a:rPr lang="he-IL" dirty="0">
                <a:solidFill>
                  <a:srgbClr val="1D4C72"/>
                </a:solidFill>
                <a:latin typeface="+mn-lt"/>
                <a:cs typeface="+mn-cs"/>
              </a:rPr>
              <a:t>ה. תא שריר בכתף</a:t>
            </a:r>
          </a:p>
          <a:p>
            <a:pPr marL="468000" indent="-216000">
              <a:defRPr/>
            </a:pPr>
            <a:r>
              <a:rPr lang="he-IL" dirty="0">
                <a:solidFill>
                  <a:srgbClr val="1D4C72"/>
                </a:solidFill>
              </a:rPr>
              <a:t>ו. תא שריר בדופן כלי דם</a:t>
            </a:r>
            <a:endParaRPr lang="he-IL" dirty="0">
              <a:solidFill>
                <a:srgbClr val="1D4C72"/>
              </a:solidFill>
              <a:latin typeface="+mn-lt"/>
              <a:cs typeface="+mn-cs"/>
            </a:endParaRPr>
          </a:p>
          <a:p>
            <a:pPr marL="468000" indent="-216000">
              <a:defRPr/>
            </a:pPr>
            <a:r>
              <a:rPr lang="he-IL" dirty="0">
                <a:solidFill>
                  <a:srgbClr val="1D4C72"/>
                </a:solidFill>
                <a:latin typeface="+mn-lt"/>
                <a:cs typeface="+mn-cs"/>
              </a:rPr>
              <a:t>ז. תא דם אדום</a:t>
            </a:r>
          </a:p>
          <a:p>
            <a:pPr marL="468000" indent="-216000">
              <a:defRPr/>
            </a:pPr>
            <a:r>
              <a:rPr lang="he-IL" dirty="0">
                <a:solidFill>
                  <a:srgbClr val="1D4C72"/>
                </a:solidFill>
                <a:latin typeface="+mn-lt"/>
                <a:cs typeface="+mn-cs"/>
              </a:rPr>
              <a:t>ח. תא בלבלב המפריש אינסולין</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6" name="TextBox 5"/>
          <p:cNvSpPr txBox="1"/>
          <p:nvPr/>
        </p:nvSpPr>
        <p:spPr>
          <a:xfrm>
            <a:off x="285750" y="611188"/>
            <a:ext cx="8358188" cy="48006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5:</a:t>
            </a:r>
            <a:endParaRPr lang="en-US" b="1" dirty="0">
              <a:solidFill>
                <a:srgbClr val="1D4C72"/>
              </a:solidFill>
              <a:latin typeface="+mn-lt"/>
              <a:cs typeface="+mn-cs"/>
            </a:endParaRPr>
          </a:p>
          <a:p>
            <a:pPr>
              <a:defRPr/>
            </a:pPr>
            <a:r>
              <a:rPr lang="he-IL" dirty="0">
                <a:solidFill>
                  <a:srgbClr val="1D4C72"/>
                </a:solidFill>
                <a:latin typeface="+mn-lt"/>
                <a:cs typeface="+mn-cs"/>
              </a:rPr>
              <a:t>לפניכם שלבים שונים של תהליך העברת הגירוי העצבי בתא העצב. סדרו אותם מ-1 עד 7, לפי סדר ההתרחשות הנכון.</a:t>
            </a:r>
          </a:p>
          <a:p>
            <a:pPr>
              <a:defRPr/>
            </a:pPr>
            <a:endParaRPr lang="he-IL" dirty="0">
              <a:solidFill>
                <a:srgbClr val="1D4C72"/>
              </a:solidFill>
              <a:latin typeface="+mn-lt"/>
              <a:cs typeface="+mn-cs"/>
            </a:endParaRPr>
          </a:p>
          <a:p>
            <a:pPr>
              <a:defRPr/>
            </a:pPr>
            <a:r>
              <a:rPr lang="he-IL" noProof="1">
                <a:solidFill>
                  <a:srgbClr val="1D4C72"/>
                </a:solidFill>
              </a:rPr>
              <a:t>מולקולות של נוירוטרנסמיטר עוברות דיפוזיה במרווח הסינפטי</a:t>
            </a:r>
          </a:p>
          <a:p>
            <a:pPr>
              <a:defRPr/>
            </a:pPr>
            <a:endParaRPr lang="he-IL" noProof="1">
              <a:solidFill>
                <a:srgbClr val="1D4C72"/>
              </a:solidFill>
              <a:latin typeface="+mn-lt"/>
              <a:cs typeface="+mn-cs"/>
            </a:endParaRPr>
          </a:p>
          <a:p>
            <a:pPr>
              <a:defRPr/>
            </a:pPr>
            <a:r>
              <a:rPr lang="he-IL" noProof="1">
                <a:solidFill>
                  <a:srgbClr val="1D4C72"/>
                </a:solidFill>
                <a:latin typeface="+mn-lt"/>
                <a:cs typeface="+mn-cs"/>
              </a:rPr>
              <a:t>גירוי עצבי מגיע לקצה האקסון וגורם לשחרור נוירוטרנסמיטר משלפוחיות שבקצה האקסון</a:t>
            </a:r>
          </a:p>
          <a:p>
            <a:pPr>
              <a:defRPr/>
            </a:pPr>
            <a:endParaRPr lang="he-IL" noProof="1">
              <a:solidFill>
                <a:srgbClr val="1D4C72"/>
              </a:solidFill>
            </a:endParaRPr>
          </a:p>
          <a:p>
            <a:pPr>
              <a:defRPr/>
            </a:pPr>
            <a:r>
              <a:rPr lang="he-IL" noProof="1">
                <a:solidFill>
                  <a:srgbClr val="1D4C72"/>
                </a:solidFill>
              </a:rPr>
              <a:t>הגירוי העצבי עובר בתור אות חשמלי לאורך האקסון במהירות גבוהה מאוד</a:t>
            </a:r>
          </a:p>
          <a:p>
            <a:pPr>
              <a:defRPr/>
            </a:pPr>
            <a:endParaRPr lang="he-IL" noProof="1">
              <a:solidFill>
                <a:srgbClr val="1D4C72"/>
              </a:solidFill>
            </a:endParaRPr>
          </a:p>
          <a:p>
            <a:pPr>
              <a:defRPr/>
            </a:pPr>
            <a:r>
              <a:rPr lang="he-IL" noProof="1">
                <a:solidFill>
                  <a:srgbClr val="1D4C72"/>
                </a:solidFill>
              </a:rPr>
              <a:t>קשירת מולקולות הנוירוטרנסמיטר לקולטנים מעוררת תגובה בתא המטרה</a:t>
            </a:r>
          </a:p>
          <a:p>
            <a:pPr>
              <a:defRPr/>
            </a:pPr>
            <a:endParaRPr lang="he-IL" noProof="1">
              <a:solidFill>
                <a:srgbClr val="1D4C72"/>
              </a:solidFill>
            </a:endParaRPr>
          </a:p>
          <a:p>
            <a:pPr>
              <a:defRPr/>
            </a:pPr>
            <a:r>
              <a:rPr lang="he-IL" noProof="1">
                <a:solidFill>
                  <a:srgbClr val="1D4C72"/>
                </a:solidFill>
              </a:rPr>
              <a:t>גירוי כלשהו נקלט בדנדריטים של תא העצב</a:t>
            </a:r>
          </a:p>
          <a:p>
            <a:pPr>
              <a:defRPr/>
            </a:pPr>
            <a:endParaRPr lang="he-IL" noProof="1">
              <a:solidFill>
                <a:srgbClr val="1D4C72"/>
              </a:solidFill>
              <a:latin typeface="+mn-lt"/>
              <a:cs typeface="+mn-cs"/>
            </a:endParaRPr>
          </a:p>
          <a:p>
            <a:pPr>
              <a:defRPr/>
            </a:pPr>
            <a:r>
              <a:rPr lang="he-IL" noProof="1">
                <a:solidFill>
                  <a:srgbClr val="1D4C72"/>
                </a:solidFill>
                <a:latin typeface="+mn-lt"/>
                <a:cs typeface="+mn-cs"/>
              </a:rPr>
              <a:t>מולקולות של נוירוטרנסמיטר נקשרות לקולטנים בתא האחר-סינפטי</a:t>
            </a:r>
          </a:p>
          <a:p>
            <a:pPr>
              <a:defRPr/>
            </a:pPr>
            <a:endParaRPr lang="he-IL" noProof="1">
              <a:solidFill>
                <a:srgbClr val="1D4C72"/>
              </a:solidFill>
            </a:endParaRPr>
          </a:p>
          <a:p>
            <a:pPr>
              <a:defRPr/>
            </a:pPr>
            <a:r>
              <a:rPr lang="he-IL" noProof="1">
                <a:solidFill>
                  <a:srgbClr val="1D4C72"/>
                </a:solidFill>
              </a:rPr>
              <a:t>הגירוי העצבי הופך לאות חשמלי ומגיע אל גוף התא</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3EC5F7B-00AC-4B81-838B-6A34339B8F33}" type="slidenum">
              <a:rPr lang="he-IL" sz="1800" smtClean="0"/>
              <a:pPr fontAlgn="base">
                <a:spcBef>
                  <a:spcPct val="0"/>
                </a:spcBef>
                <a:spcAft>
                  <a:spcPct val="0"/>
                </a:spcAft>
                <a:defRPr/>
              </a:pPr>
              <a:t>18</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5</a:t>
            </a:r>
            <a:endParaRPr lang="he-IL"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5" name="Rectangle 14"/>
          <p:cNvSpPr/>
          <p:nvPr/>
        </p:nvSpPr>
        <p:spPr>
          <a:xfrm>
            <a:off x="357188" y="642938"/>
            <a:ext cx="8358187" cy="47148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הסדר הנכון של תהליך העברת הגירוי העצבי בתא העצב הוא:</a:t>
            </a:r>
          </a:p>
          <a:p>
            <a:pPr fontAlgn="auto">
              <a:spcBef>
                <a:spcPts val="0"/>
              </a:spcBef>
              <a:spcAft>
                <a:spcPts val="0"/>
              </a:spcAft>
              <a:defRPr/>
            </a:pPr>
            <a:endParaRPr lang="he-IL" noProof="1">
              <a:solidFill>
                <a:schemeClr val="tx1"/>
              </a:solidFill>
            </a:endParaRPr>
          </a:p>
          <a:p>
            <a:pPr>
              <a:defRPr/>
            </a:pPr>
            <a:r>
              <a:rPr lang="he-IL" noProof="1">
                <a:solidFill>
                  <a:schemeClr val="tx1"/>
                </a:solidFill>
              </a:rPr>
              <a:t>1. גירוי כלשהו נקלט בדנדריטים של תא העצב</a:t>
            </a:r>
          </a:p>
          <a:p>
            <a:pPr>
              <a:defRPr/>
            </a:pPr>
            <a:endParaRPr lang="he-IL" noProof="1">
              <a:solidFill>
                <a:schemeClr val="tx1"/>
              </a:solidFill>
            </a:endParaRPr>
          </a:p>
          <a:p>
            <a:pPr>
              <a:defRPr/>
            </a:pPr>
            <a:r>
              <a:rPr lang="he-IL" noProof="1">
                <a:solidFill>
                  <a:schemeClr val="tx1"/>
                </a:solidFill>
              </a:rPr>
              <a:t>2. הגירוי העצבי הופך לאות חשמלי ומגיע אל גוף התא</a:t>
            </a:r>
          </a:p>
          <a:p>
            <a:pPr>
              <a:defRPr/>
            </a:pPr>
            <a:endParaRPr lang="he-IL" noProof="1">
              <a:solidFill>
                <a:schemeClr val="tx1"/>
              </a:solidFill>
            </a:endParaRPr>
          </a:p>
          <a:p>
            <a:pPr>
              <a:defRPr/>
            </a:pPr>
            <a:r>
              <a:rPr lang="he-IL" noProof="1">
                <a:solidFill>
                  <a:schemeClr val="tx1"/>
                </a:solidFill>
              </a:rPr>
              <a:t>3. הגירוי העצבי עובר בתור אות חשמלי לאורך האקסון במהירות גבוהה מאוד</a:t>
            </a:r>
          </a:p>
          <a:p>
            <a:pPr>
              <a:defRPr/>
            </a:pPr>
            <a:endParaRPr lang="he-IL" noProof="1">
              <a:solidFill>
                <a:schemeClr val="tx1"/>
              </a:solidFill>
            </a:endParaRPr>
          </a:p>
          <a:p>
            <a:pPr>
              <a:defRPr/>
            </a:pPr>
            <a:r>
              <a:rPr lang="he-IL" noProof="1">
                <a:solidFill>
                  <a:schemeClr val="tx1"/>
                </a:solidFill>
              </a:rPr>
              <a:t>4. גירוי עצבי מגיע לקצה האקסון וגורם לשחרור נוירוטרנסמיטר משלפוחיות שבקצה האקסון</a:t>
            </a:r>
          </a:p>
          <a:p>
            <a:pPr>
              <a:defRPr/>
            </a:pPr>
            <a:endParaRPr lang="he-IL" noProof="1">
              <a:solidFill>
                <a:schemeClr val="tx1"/>
              </a:solidFill>
            </a:endParaRPr>
          </a:p>
          <a:p>
            <a:pPr>
              <a:defRPr/>
            </a:pPr>
            <a:r>
              <a:rPr lang="he-IL" noProof="1">
                <a:solidFill>
                  <a:schemeClr val="tx1"/>
                </a:solidFill>
              </a:rPr>
              <a:t>5. מולקולות של נוירוטרנסמיטר עוברות דיפוזיה במרווח הסינפטי</a:t>
            </a:r>
          </a:p>
          <a:p>
            <a:pPr>
              <a:defRPr/>
            </a:pPr>
            <a:endParaRPr lang="he-IL" noProof="1">
              <a:solidFill>
                <a:schemeClr val="tx1"/>
              </a:solidFill>
            </a:endParaRPr>
          </a:p>
          <a:p>
            <a:pPr>
              <a:defRPr/>
            </a:pPr>
            <a:r>
              <a:rPr lang="he-IL" noProof="1">
                <a:solidFill>
                  <a:schemeClr val="tx1"/>
                </a:solidFill>
              </a:rPr>
              <a:t>6. מולקולות של נוירוטרנסמיטר נקשרות לקולטנים בתא האחר-סינפטי</a:t>
            </a:r>
          </a:p>
          <a:p>
            <a:pPr>
              <a:defRPr/>
            </a:pPr>
            <a:endParaRPr lang="he-IL" noProof="1">
              <a:solidFill>
                <a:schemeClr val="tx1"/>
              </a:solidFill>
            </a:endParaRPr>
          </a:p>
          <a:p>
            <a:pPr>
              <a:defRPr/>
            </a:pPr>
            <a:r>
              <a:rPr lang="he-IL" noProof="1">
                <a:solidFill>
                  <a:schemeClr val="tx1"/>
                </a:solidFill>
              </a:rPr>
              <a:t>7. קשירת מולקולות הנוירוטרנסמיטר לקולטנים מעוררת תגובה בתא המטרה</a:t>
            </a: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fontAlgn="auto">
              <a:lnSpc>
                <a:spcPts val="1000"/>
              </a:lnSpc>
              <a:spcBef>
                <a:spcPts val="0"/>
              </a:spcBef>
              <a:spcAft>
                <a:spcPts val="0"/>
              </a:spcAft>
              <a:defRPr/>
            </a:pPr>
            <a:endParaRPr lang="he-IL" dirty="0">
              <a:solidFill>
                <a:schemeClr val="tx1"/>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BC76C15-AFE8-4FAB-BE03-2CE73EAC8D68}" type="slidenum">
              <a:rPr lang="he-IL" sz="1800" smtClean="0"/>
              <a:pPr fontAlgn="base">
                <a:spcBef>
                  <a:spcPct val="0"/>
                </a:spcBef>
                <a:spcAft>
                  <a:spcPct val="0"/>
                </a:spcAft>
                <a:defRPr/>
              </a:pPr>
              <a:t>19</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5</a:t>
            </a:r>
            <a:endParaRPr lang="he-IL" sz="1800" dirty="0" smtClean="0"/>
          </a:p>
        </p:txBody>
      </p:sp>
      <p:sp>
        <p:nvSpPr>
          <p:cNvPr id="8" name="TextBox 7"/>
          <p:cNvSpPr txBox="1"/>
          <p:nvPr/>
        </p:nvSpPr>
        <p:spPr>
          <a:xfrm>
            <a:off x="327025" y="5572125"/>
            <a:ext cx="8429625"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חשבו:</a:t>
            </a:r>
            <a:endParaRPr lang="en-US" b="1" dirty="0">
              <a:solidFill>
                <a:srgbClr val="1D4C72"/>
              </a:solidFill>
              <a:latin typeface="+mn-lt"/>
              <a:cs typeface="+mn-cs"/>
            </a:endParaRPr>
          </a:p>
          <a:p>
            <a:pPr>
              <a:defRPr/>
            </a:pPr>
            <a:r>
              <a:rPr lang="he-IL" b="1" dirty="0">
                <a:solidFill>
                  <a:srgbClr val="1D4C72"/>
                </a:solidFill>
                <a:latin typeface="+mn-lt"/>
                <a:cs typeface="+mn-cs"/>
              </a:rPr>
              <a:t>אם תא המטרה הוא תא עצב, איזה מבין המשפטים יכול להופיע בתור השלב הבא בתהליך, שלב מס' 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6" name="TextBox 25"/>
          <p:cNvSpPr txBox="1"/>
          <p:nvPr/>
        </p:nvSpPr>
        <p:spPr>
          <a:xfrm>
            <a:off x="285750" y="642938"/>
            <a:ext cx="8429625" cy="57150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t>גופנו מגיב לסביבה (החיצונית או בתוך הגוף). בכל פעולה של הגוף משתתפות מערכות שונות, ופעולותיהן צריכות להיות מתואמות.</a:t>
            </a:r>
          </a:p>
          <a:p>
            <a:pPr algn="just" fontAlgn="auto">
              <a:spcBef>
                <a:spcPts val="0"/>
              </a:spcBef>
              <a:spcAft>
                <a:spcPts val="0"/>
              </a:spcAft>
              <a:defRPr/>
            </a:pPr>
            <a:r>
              <a:rPr lang="he-IL" dirty="0"/>
              <a:t>לדוגמה, אדם רואה מרחוק את האוטובוס מתקרב לתחנה ומתחיל לרוץ כדי להספיק להיכנס אליו.</a:t>
            </a:r>
          </a:p>
          <a:p>
            <a:pPr algn="just" fontAlgn="auto">
              <a:spcBef>
                <a:spcPts val="0"/>
              </a:spcBef>
              <a:spcAft>
                <a:spcPts val="0"/>
              </a:spcAft>
              <a:defRPr/>
            </a:pPr>
            <a:r>
              <a:rPr lang="he-IL" dirty="0"/>
              <a:t>מראה האוטובוס המתקרב נקלט בעצבים שבעין, המידע מגיע למוח, עובר עיבוד ופענוח, והמוח מעביר הוראות לשרירי הרגליים לרוץ מהר. כאשר אדם רץ אחרי אוטובוס, המערכות והאיברים הפועלים בגופו מתואמים ועובדים בשיתוף פעולה.</a:t>
            </a:r>
          </a:p>
          <a:p>
            <a:pPr algn="just" fontAlgn="auto">
              <a:spcBef>
                <a:spcPts val="0"/>
              </a:spcBef>
              <a:spcAft>
                <a:spcPts val="0"/>
              </a:spcAft>
              <a:defRPr/>
            </a:pPr>
            <a:endParaRPr lang="he-IL" dirty="0"/>
          </a:p>
          <a:p>
            <a:pPr algn="just" fontAlgn="auto">
              <a:spcBef>
                <a:spcPts val="0"/>
              </a:spcBef>
              <a:spcAft>
                <a:spcPts val="0"/>
              </a:spcAft>
              <a:defRPr/>
            </a:pPr>
            <a:endParaRPr lang="he-IL" b="1" dirty="0"/>
          </a:p>
          <a:p>
            <a:pPr algn="just" fontAlgn="auto">
              <a:spcBef>
                <a:spcPts val="0"/>
              </a:spcBef>
              <a:spcAft>
                <a:spcPts val="0"/>
              </a:spcAft>
              <a:defRPr/>
            </a:pPr>
            <a:endParaRPr lang="he-IL" b="1" dirty="0"/>
          </a:p>
          <a:p>
            <a:pPr algn="just" fontAlgn="auto">
              <a:spcBef>
                <a:spcPts val="0"/>
              </a:spcBef>
              <a:spcAft>
                <a:spcPts val="0"/>
              </a:spcAft>
              <a:defRPr/>
            </a:pPr>
            <a:endParaRPr lang="he-IL" b="1" dirty="0"/>
          </a:p>
          <a:p>
            <a:pPr algn="just" fontAlgn="auto">
              <a:spcBef>
                <a:spcPts val="0"/>
              </a:spcBef>
              <a:spcAft>
                <a:spcPts val="0"/>
              </a:spcAft>
              <a:defRPr/>
            </a:pPr>
            <a:endParaRPr lang="he-IL" b="1" dirty="0"/>
          </a:p>
          <a:p>
            <a:pPr algn="just" fontAlgn="auto">
              <a:spcBef>
                <a:spcPts val="0"/>
              </a:spcBef>
              <a:spcAft>
                <a:spcPts val="0"/>
              </a:spcAft>
              <a:defRPr/>
            </a:pPr>
            <a:endParaRPr lang="he-IL" b="1" dirty="0"/>
          </a:p>
          <a:p>
            <a:pPr algn="just" fontAlgn="auto">
              <a:spcBef>
                <a:spcPts val="0"/>
              </a:spcBef>
              <a:spcAft>
                <a:spcPts val="0"/>
              </a:spcAft>
              <a:defRPr/>
            </a:pPr>
            <a:endParaRPr lang="he-IL" b="1" dirty="0"/>
          </a:p>
          <a:p>
            <a:pPr algn="just" fontAlgn="auto">
              <a:spcBef>
                <a:spcPts val="0"/>
              </a:spcBef>
              <a:spcAft>
                <a:spcPts val="0"/>
              </a:spcAft>
              <a:defRPr/>
            </a:pPr>
            <a:r>
              <a:rPr lang="he-IL" b="1" dirty="0"/>
              <a:t>מערכת העצבים</a:t>
            </a:r>
            <a:r>
              <a:rPr lang="he-IL" dirty="0"/>
              <a:t> היא האחראית </a:t>
            </a:r>
            <a:r>
              <a:rPr lang="he-IL" dirty="0">
                <a:solidFill>
                  <a:srgbClr val="FF6600"/>
                </a:solidFill>
              </a:rPr>
              <a:t>לקליטת מידע מן הסביבה החיצונית ומתוך הגוף, לעיבוד המידע ולתגובה אליו, בד בבד עם תיאום בין המערכות והאיברים השונים</a:t>
            </a:r>
            <a:r>
              <a:rPr lang="he-IL" dirty="0"/>
              <a:t>. המידע נקלט בעזרת העצבים שבאברי החישה, מועבר למוח ומעובד שם, ואז, דרך עצבים אחרים, המוח מעביר הוראות לשרירים או לבלוטות, להפעיל תגובה מסוימת.</a:t>
            </a:r>
          </a:p>
          <a:p>
            <a:pPr algn="just" fontAlgn="auto">
              <a:spcBef>
                <a:spcPts val="0"/>
              </a:spcBef>
              <a:spcAft>
                <a:spcPts val="0"/>
              </a:spcAft>
              <a:defRPr/>
            </a:pPr>
            <a:r>
              <a:rPr lang="he-IL" dirty="0"/>
              <a:t>למעשה, מערכת העצבים מפקחת על כלל ההתנהגויות שלנו, בין שהן מודעות ובין שאינן מודעות. בזכות מערכת העצבים, הגוף פועל כיחידה מבוקרת ומתואמת.</a:t>
            </a:r>
          </a:p>
          <a:p>
            <a:pPr algn="just" fontAlgn="auto">
              <a:spcBef>
                <a:spcPts val="0"/>
              </a:spcBef>
              <a:spcAft>
                <a:spcPts val="0"/>
              </a:spcAft>
              <a:defRPr/>
            </a:pPr>
            <a:endParaRPr lang="he-IL" dirty="0"/>
          </a:p>
          <a:p>
            <a:pPr algn="just" fontAlgn="auto">
              <a:spcBef>
                <a:spcPts val="0"/>
              </a:spcBef>
              <a:spcAft>
                <a:spcPts val="0"/>
              </a:spcAft>
              <a:defRPr/>
            </a:pPr>
            <a:endParaRPr lang="he-IL" u="sng" dirty="0"/>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F68122A-77FC-4D71-930D-8C6A86657A67}" type="slidenum">
              <a:rPr lang="he-IL" smtClean="0"/>
              <a:pPr fontAlgn="base">
                <a:spcBef>
                  <a:spcPct val="0"/>
                </a:spcBef>
                <a:spcAft>
                  <a:spcPct val="0"/>
                </a:spcAft>
                <a:defRPr/>
              </a:pPr>
              <a:t>2</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מערכת העצבים – תפקידיה וחלקיה</a:t>
            </a:r>
            <a:endParaRPr lang="he-IL" sz="1800" dirty="0" smtClean="0"/>
          </a:p>
        </p:txBody>
      </p:sp>
      <p:grpSp>
        <p:nvGrpSpPr>
          <p:cNvPr id="7174" name="קבוצה 9"/>
          <p:cNvGrpSpPr>
            <a:grpSpLocks/>
          </p:cNvGrpSpPr>
          <p:nvPr/>
        </p:nvGrpSpPr>
        <p:grpSpPr bwMode="auto">
          <a:xfrm>
            <a:off x="1857375" y="2459038"/>
            <a:ext cx="2917825" cy="1954212"/>
            <a:chOff x="469900" y="2459038"/>
            <a:chExt cx="2917825" cy="1954212"/>
          </a:xfrm>
        </p:grpSpPr>
        <p:pic>
          <p:nvPicPr>
            <p:cNvPr id="7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69900" y="2459038"/>
              <a:ext cx="1928813"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ענן 6"/>
            <p:cNvSpPr/>
            <p:nvPr/>
          </p:nvSpPr>
          <p:spPr>
            <a:xfrm>
              <a:off x="3030538" y="3482975"/>
              <a:ext cx="357187" cy="285750"/>
            </a:xfrm>
            <a:prstGeom prst="cloud">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12" name="מחבר ישר 11"/>
            <p:cNvCxnSpPr/>
            <p:nvPr/>
          </p:nvCxnSpPr>
          <p:spPr>
            <a:xfrm>
              <a:off x="2473325" y="3582988"/>
              <a:ext cx="473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2486025" y="3667125"/>
              <a:ext cx="3857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3"/>
          <p:cNvGrpSpPr>
            <a:grpSpLocks noChangeAspect="1"/>
          </p:cNvGrpSpPr>
          <p:nvPr/>
        </p:nvGrpSpPr>
        <p:grpSpPr bwMode="auto">
          <a:xfrm>
            <a:off x="5572125" y="2536825"/>
            <a:ext cx="2143125" cy="2178050"/>
            <a:chOff x="2205" y="1474"/>
            <a:chExt cx="1350" cy="1372"/>
          </a:xfrm>
        </p:grpSpPr>
        <p:sp>
          <p:nvSpPr>
            <p:cNvPr id="7176" name="AutoShape 12"/>
            <p:cNvSpPr>
              <a:spLocks noChangeAspect="1" noChangeArrowheads="1" noTextEdit="1"/>
            </p:cNvSpPr>
            <p:nvPr/>
          </p:nvSpPr>
          <p:spPr bwMode="auto">
            <a:xfrm>
              <a:off x="2205" y="1474"/>
              <a:ext cx="1350" cy="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7177" name="Freeform 18"/>
            <p:cNvSpPr>
              <a:spLocks/>
            </p:cNvSpPr>
            <p:nvPr/>
          </p:nvSpPr>
          <p:spPr bwMode="auto">
            <a:xfrm>
              <a:off x="2652" y="1530"/>
              <a:ext cx="334" cy="61"/>
            </a:xfrm>
            <a:custGeom>
              <a:avLst/>
              <a:gdLst>
                <a:gd name="T0" fmla="*/ 0 w 669"/>
                <a:gd name="T1" fmla="*/ 1 h 122"/>
                <a:gd name="T2" fmla="*/ 0 w 669"/>
                <a:gd name="T3" fmla="*/ 1 h 122"/>
                <a:gd name="T4" fmla="*/ 0 w 669"/>
                <a:gd name="T5" fmla="*/ 1 h 122"/>
                <a:gd name="T6" fmla="*/ 0 w 669"/>
                <a:gd name="T7" fmla="*/ 1 h 122"/>
                <a:gd name="T8" fmla="*/ 0 w 669"/>
                <a:gd name="T9" fmla="*/ 1 h 122"/>
                <a:gd name="T10" fmla="*/ 0 w 669"/>
                <a:gd name="T11" fmla="*/ 1 h 122"/>
                <a:gd name="T12" fmla="*/ 0 w 669"/>
                <a:gd name="T13" fmla="*/ 1 h 122"/>
                <a:gd name="T14" fmla="*/ 0 w 669"/>
                <a:gd name="T15" fmla="*/ 1 h 122"/>
                <a:gd name="T16" fmla="*/ 0 w 669"/>
                <a:gd name="T17" fmla="*/ 1 h 122"/>
                <a:gd name="T18" fmla="*/ 0 w 669"/>
                <a:gd name="T19" fmla="*/ 1 h 122"/>
                <a:gd name="T20" fmla="*/ 0 w 669"/>
                <a:gd name="T21" fmla="*/ 1 h 122"/>
                <a:gd name="T22" fmla="*/ 0 w 669"/>
                <a:gd name="T23" fmla="*/ 1 h 122"/>
                <a:gd name="T24" fmla="*/ 0 w 669"/>
                <a:gd name="T25" fmla="*/ 1 h 122"/>
                <a:gd name="T26" fmla="*/ 0 w 669"/>
                <a:gd name="T27" fmla="*/ 1 h 122"/>
                <a:gd name="T28" fmla="*/ 0 w 669"/>
                <a:gd name="T29" fmla="*/ 1 h 122"/>
                <a:gd name="T30" fmla="*/ 0 w 669"/>
                <a:gd name="T31" fmla="*/ 1 h 122"/>
                <a:gd name="T32" fmla="*/ 0 w 669"/>
                <a:gd name="T33" fmla="*/ 1 h 122"/>
                <a:gd name="T34" fmla="*/ 0 w 669"/>
                <a:gd name="T35" fmla="*/ 1 h 122"/>
                <a:gd name="T36" fmla="*/ 0 w 669"/>
                <a:gd name="T37" fmla="*/ 1 h 122"/>
                <a:gd name="T38" fmla="*/ 0 w 669"/>
                <a:gd name="T39" fmla="*/ 1 h 122"/>
                <a:gd name="T40" fmla="*/ 0 w 669"/>
                <a:gd name="T41" fmla="*/ 1 h 122"/>
                <a:gd name="T42" fmla="*/ 0 w 669"/>
                <a:gd name="T43" fmla="*/ 1 h 122"/>
                <a:gd name="T44" fmla="*/ 0 w 669"/>
                <a:gd name="T45" fmla="*/ 1 h 122"/>
                <a:gd name="T46" fmla="*/ 0 w 669"/>
                <a:gd name="T47" fmla="*/ 1 h 122"/>
                <a:gd name="T48" fmla="*/ 0 w 669"/>
                <a:gd name="T49" fmla="*/ 1 h 122"/>
                <a:gd name="T50" fmla="*/ 0 w 669"/>
                <a:gd name="T51" fmla="*/ 1 h 122"/>
                <a:gd name="T52" fmla="*/ 0 w 669"/>
                <a:gd name="T53" fmla="*/ 1 h 122"/>
                <a:gd name="T54" fmla="*/ 0 w 669"/>
                <a:gd name="T55" fmla="*/ 1 h 122"/>
                <a:gd name="T56" fmla="*/ 0 w 669"/>
                <a:gd name="T57" fmla="*/ 1 h 122"/>
                <a:gd name="T58" fmla="*/ 0 w 669"/>
                <a:gd name="T59" fmla="*/ 1 h 122"/>
                <a:gd name="T60" fmla="*/ 0 w 669"/>
                <a:gd name="T61" fmla="*/ 1 h 122"/>
                <a:gd name="T62" fmla="*/ 0 w 669"/>
                <a:gd name="T63" fmla="*/ 1 h 122"/>
                <a:gd name="T64" fmla="*/ 0 w 669"/>
                <a:gd name="T65" fmla="*/ 1 h 122"/>
                <a:gd name="T66" fmla="*/ 0 w 669"/>
                <a:gd name="T67" fmla="*/ 1 h 122"/>
                <a:gd name="T68" fmla="*/ 0 w 669"/>
                <a:gd name="T69" fmla="*/ 1 h 122"/>
                <a:gd name="T70" fmla="*/ 0 w 669"/>
                <a:gd name="T71" fmla="*/ 1 h 122"/>
                <a:gd name="T72" fmla="*/ 0 w 669"/>
                <a:gd name="T73" fmla="*/ 0 h 122"/>
                <a:gd name="T74" fmla="*/ 0 w 669"/>
                <a:gd name="T75" fmla="*/ 0 h 122"/>
                <a:gd name="T76" fmla="*/ 0 w 669"/>
                <a:gd name="T77" fmla="*/ 0 h 122"/>
                <a:gd name="T78" fmla="*/ 0 w 669"/>
                <a:gd name="T79" fmla="*/ 0 h 122"/>
                <a:gd name="T80" fmla="*/ 0 w 669"/>
                <a:gd name="T81" fmla="*/ 0 h 122"/>
                <a:gd name="T82" fmla="*/ 0 w 669"/>
                <a:gd name="T83" fmla="*/ 0 h 122"/>
                <a:gd name="T84" fmla="*/ 0 w 669"/>
                <a:gd name="T85" fmla="*/ 1 h 122"/>
                <a:gd name="T86" fmla="*/ 0 w 669"/>
                <a:gd name="T87" fmla="*/ 1 h 122"/>
                <a:gd name="T88" fmla="*/ 0 w 669"/>
                <a:gd name="T89" fmla="*/ 1 h 122"/>
                <a:gd name="T90" fmla="*/ 0 w 669"/>
                <a:gd name="T91" fmla="*/ 1 h 122"/>
                <a:gd name="T92" fmla="*/ 0 w 669"/>
                <a:gd name="T93" fmla="*/ 1 h 122"/>
                <a:gd name="T94" fmla="*/ 0 w 669"/>
                <a:gd name="T95" fmla="*/ 1 h 122"/>
                <a:gd name="T96" fmla="*/ 0 w 669"/>
                <a:gd name="T97" fmla="*/ 1 h 122"/>
                <a:gd name="T98" fmla="*/ 0 w 669"/>
                <a:gd name="T99" fmla="*/ 1 h 122"/>
                <a:gd name="T100" fmla="*/ 0 w 669"/>
                <a:gd name="T101" fmla="*/ 1 h 122"/>
                <a:gd name="T102" fmla="*/ 0 w 669"/>
                <a:gd name="T103" fmla="*/ 1 h 122"/>
                <a:gd name="T104" fmla="*/ 0 w 669"/>
                <a:gd name="T105" fmla="*/ 1 h 122"/>
                <a:gd name="T106" fmla="*/ 0 w 669"/>
                <a:gd name="T107" fmla="*/ 1 h 122"/>
                <a:gd name="T108" fmla="*/ 0 w 669"/>
                <a:gd name="T109" fmla="*/ 1 h 122"/>
                <a:gd name="T110" fmla="*/ 0 w 669"/>
                <a:gd name="T111" fmla="*/ 1 h 122"/>
                <a:gd name="T112" fmla="*/ 0 w 669"/>
                <a:gd name="T113" fmla="*/ 1 h 122"/>
                <a:gd name="T114" fmla="*/ 0 w 669"/>
                <a:gd name="T115" fmla="*/ 1 h 122"/>
                <a:gd name="T116" fmla="*/ 0 w 669"/>
                <a:gd name="T117" fmla="*/ 1 h 122"/>
                <a:gd name="T118" fmla="*/ 0 w 669"/>
                <a:gd name="T119" fmla="*/ 1 h 122"/>
                <a:gd name="T120" fmla="*/ 0 w 669"/>
                <a:gd name="T121" fmla="*/ 1 h 122"/>
                <a:gd name="T122" fmla="*/ 0 w 669"/>
                <a:gd name="T123" fmla="*/ 1 h 1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69"/>
                <a:gd name="T187" fmla="*/ 0 h 122"/>
                <a:gd name="T188" fmla="*/ 669 w 669"/>
                <a:gd name="T189" fmla="*/ 122 h 1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69" h="122">
                  <a:moveTo>
                    <a:pt x="549" y="21"/>
                  </a:moveTo>
                  <a:lnTo>
                    <a:pt x="669" y="110"/>
                  </a:lnTo>
                  <a:lnTo>
                    <a:pt x="0" y="122"/>
                  </a:lnTo>
                  <a:lnTo>
                    <a:pt x="11" y="112"/>
                  </a:lnTo>
                  <a:lnTo>
                    <a:pt x="21" y="105"/>
                  </a:lnTo>
                  <a:lnTo>
                    <a:pt x="34" y="97"/>
                  </a:lnTo>
                  <a:lnTo>
                    <a:pt x="46" y="91"/>
                  </a:lnTo>
                  <a:lnTo>
                    <a:pt x="55" y="84"/>
                  </a:lnTo>
                  <a:lnTo>
                    <a:pt x="68" y="78"/>
                  </a:lnTo>
                  <a:lnTo>
                    <a:pt x="80" y="72"/>
                  </a:lnTo>
                  <a:lnTo>
                    <a:pt x="91" y="67"/>
                  </a:lnTo>
                  <a:lnTo>
                    <a:pt x="103" y="61"/>
                  </a:lnTo>
                  <a:lnTo>
                    <a:pt x="116" y="55"/>
                  </a:lnTo>
                  <a:lnTo>
                    <a:pt x="127" y="51"/>
                  </a:lnTo>
                  <a:lnTo>
                    <a:pt x="139" y="48"/>
                  </a:lnTo>
                  <a:lnTo>
                    <a:pt x="150" y="42"/>
                  </a:lnTo>
                  <a:lnTo>
                    <a:pt x="163" y="38"/>
                  </a:lnTo>
                  <a:lnTo>
                    <a:pt x="175" y="34"/>
                  </a:lnTo>
                  <a:lnTo>
                    <a:pt x="186" y="32"/>
                  </a:lnTo>
                  <a:lnTo>
                    <a:pt x="198" y="29"/>
                  </a:lnTo>
                  <a:lnTo>
                    <a:pt x="209" y="25"/>
                  </a:lnTo>
                  <a:lnTo>
                    <a:pt x="222" y="23"/>
                  </a:lnTo>
                  <a:lnTo>
                    <a:pt x="234" y="19"/>
                  </a:lnTo>
                  <a:lnTo>
                    <a:pt x="243" y="17"/>
                  </a:lnTo>
                  <a:lnTo>
                    <a:pt x="257" y="13"/>
                  </a:lnTo>
                  <a:lnTo>
                    <a:pt x="268" y="12"/>
                  </a:lnTo>
                  <a:lnTo>
                    <a:pt x="279" y="12"/>
                  </a:lnTo>
                  <a:lnTo>
                    <a:pt x="291" y="10"/>
                  </a:lnTo>
                  <a:lnTo>
                    <a:pt x="300" y="8"/>
                  </a:lnTo>
                  <a:lnTo>
                    <a:pt x="312" y="6"/>
                  </a:lnTo>
                  <a:lnTo>
                    <a:pt x="323" y="6"/>
                  </a:lnTo>
                  <a:lnTo>
                    <a:pt x="333" y="4"/>
                  </a:lnTo>
                  <a:lnTo>
                    <a:pt x="344" y="2"/>
                  </a:lnTo>
                  <a:lnTo>
                    <a:pt x="353" y="2"/>
                  </a:lnTo>
                  <a:lnTo>
                    <a:pt x="365" y="2"/>
                  </a:lnTo>
                  <a:lnTo>
                    <a:pt x="374" y="2"/>
                  </a:lnTo>
                  <a:lnTo>
                    <a:pt x="382" y="0"/>
                  </a:lnTo>
                  <a:lnTo>
                    <a:pt x="391" y="0"/>
                  </a:lnTo>
                  <a:lnTo>
                    <a:pt x="401" y="0"/>
                  </a:lnTo>
                  <a:lnTo>
                    <a:pt x="410" y="0"/>
                  </a:lnTo>
                  <a:lnTo>
                    <a:pt x="420" y="0"/>
                  </a:lnTo>
                  <a:lnTo>
                    <a:pt x="428" y="0"/>
                  </a:lnTo>
                  <a:lnTo>
                    <a:pt x="437" y="2"/>
                  </a:lnTo>
                  <a:lnTo>
                    <a:pt x="445" y="2"/>
                  </a:lnTo>
                  <a:lnTo>
                    <a:pt x="452" y="2"/>
                  </a:lnTo>
                  <a:lnTo>
                    <a:pt x="460" y="2"/>
                  </a:lnTo>
                  <a:lnTo>
                    <a:pt x="467" y="4"/>
                  </a:lnTo>
                  <a:lnTo>
                    <a:pt x="473" y="4"/>
                  </a:lnTo>
                  <a:lnTo>
                    <a:pt x="481" y="4"/>
                  </a:lnTo>
                  <a:lnTo>
                    <a:pt x="488" y="6"/>
                  </a:lnTo>
                  <a:lnTo>
                    <a:pt x="494" y="6"/>
                  </a:lnTo>
                  <a:lnTo>
                    <a:pt x="500" y="6"/>
                  </a:lnTo>
                  <a:lnTo>
                    <a:pt x="505" y="8"/>
                  </a:lnTo>
                  <a:lnTo>
                    <a:pt x="511" y="8"/>
                  </a:lnTo>
                  <a:lnTo>
                    <a:pt x="517" y="10"/>
                  </a:lnTo>
                  <a:lnTo>
                    <a:pt x="526" y="10"/>
                  </a:lnTo>
                  <a:lnTo>
                    <a:pt x="534" y="13"/>
                  </a:lnTo>
                  <a:lnTo>
                    <a:pt x="540" y="15"/>
                  </a:lnTo>
                  <a:lnTo>
                    <a:pt x="545" y="17"/>
                  </a:lnTo>
                  <a:lnTo>
                    <a:pt x="547" y="19"/>
                  </a:lnTo>
                  <a:lnTo>
                    <a:pt x="54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78" name="Freeform 19"/>
            <p:cNvSpPr>
              <a:spLocks/>
            </p:cNvSpPr>
            <p:nvPr/>
          </p:nvSpPr>
          <p:spPr bwMode="auto">
            <a:xfrm>
              <a:off x="3190" y="2671"/>
              <a:ext cx="320" cy="67"/>
            </a:xfrm>
            <a:custGeom>
              <a:avLst/>
              <a:gdLst>
                <a:gd name="T0" fmla="*/ 0 w 641"/>
                <a:gd name="T1" fmla="*/ 1 h 133"/>
                <a:gd name="T2" fmla="*/ 0 w 641"/>
                <a:gd name="T3" fmla="*/ 1 h 133"/>
                <a:gd name="T4" fmla="*/ 0 w 641"/>
                <a:gd name="T5" fmla="*/ 1 h 133"/>
                <a:gd name="T6" fmla="*/ 0 w 641"/>
                <a:gd name="T7" fmla="*/ 1 h 133"/>
                <a:gd name="T8" fmla="*/ 0 w 641"/>
                <a:gd name="T9" fmla="*/ 1 h 133"/>
                <a:gd name="T10" fmla="*/ 0 w 641"/>
                <a:gd name="T11" fmla="*/ 1 h 133"/>
                <a:gd name="T12" fmla="*/ 0 w 641"/>
                <a:gd name="T13" fmla="*/ 1 h 133"/>
                <a:gd name="T14" fmla="*/ 0 w 641"/>
                <a:gd name="T15" fmla="*/ 1 h 133"/>
                <a:gd name="T16" fmla="*/ 0 w 641"/>
                <a:gd name="T17" fmla="*/ 1 h 133"/>
                <a:gd name="T18" fmla="*/ 0 w 641"/>
                <a:gd name="T19" fmla="*/ 1 h 133"/>
                <a:gd name="T20" fmla="*/ 0 w 641"/>
                <a:gd name="T21" fmla="*/ 1 h 133"/>
                <a:gd name="T22" fmla="*/ 0 w 641"/>
                <a:gd name="T23" fmla="*/ 1 h 133"/>
                <a:gd name="T24" fmla="*/ 0 w 641"/>
                <a:gd name="T25" fmla="*/ 1 h 133"/>
                <a:gd name="T26" fmla="*/ 0 w 641"/>
                <a:gd name="T27" fmla="*/ 1 h 133"/>
                <a:gd name="T28" fmla="*/ 0 w 641"/>
                <a:gd name="T29" fmla="*/ 1 h 133"/>
                <a:gd name="T30" fmla="*/ 0 w 641"/>
                <a:gd name="T31" fmla="*/ 1 h 133"/>
                <a:gd name="T32" fmla="*/ 0 w 641"/>
                <a:gd name="T33" fmla="*/ 1 h 133"/>
                <a:gd name="T34" fmla="*/ 0 w 641"/>
                <a:gd name="T35" fmla="*/ 1 h 133"/>
                <a:gd name="T36" fmla="*/ 0 w 641"/>
                <a:gd name="T37" fmla="*/ 0 h 133"/>
                <a:gd name="T38" fmla="*/ 0 w 641"/>
                <a:gd name="T39" fmla="*/ 0 h 133"/>
                <a:gd name="T40" fmla="*/ 0 w 641"/>
                <a:gd name="T41" fmla="*/ 0 h 133"/>
                <a:gd name="T42" fmla="*/ 0 w 641"/>
                <a:gd name="T43" fmla="*/ 0 h 133"/>
                <a:gd name="T44" fmla="*/ 0 w 641"/>
                <a:gd name="T45" fmla="*/ 0 h 133"/>
                <a:gd name="T46" fmla="*/ 0 w 641"/>
                <a:gd name="T47" fmla="*/ 0 h 133"/>
                <a:gd name="T48" fmla="*/ 0 w 641"/>
                <a:gd name="T49" fmla="*/ 0 h 133"/>
                <a:gd name="T50" fmla="*/ 0 w 641"/>
                <a:gd name="T51" fmla="*/ 1 h 133"/>
                <a:gd name="T52" fmla="*/ 0 w 641"/>
                <a:gd name="T53" fmla="*/ 1 h 133"/>
                <a:gd name="T54" fmla="*/ 0 w 641"/>
                <a:gd name="T55" fmla="*/ 1 h 133"/>
                <a:gd name="T56" fmla="*/ 0 w 641"/>
                <a:gd name="T57" fmla="*/ 1 h 133"/>
                <a:gd name="T58" fmla="*/ 0 w 641"/>
                <a:gd name="T59" fmla="*/ 1 h 133"/>
                <a:gd name="T60" fmla="*/ 0 w 641"/>
                <a:gd name="T61" fmla="*/ 1 h 133"/>
                <a:gd name="T62" fmla="*/ 0 w 641"/>
                <a:gd name="T63" fmla="*/ 1 h 1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1"/>
                <a:gd name="T97" fmla="*/ 0 h 133"/>
                <a:gd name="T98" fmla="*/ 641 w 641"/>
                <a:gd name="T99" fmla="*/ 133 h 1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1" h="133">
                  <a:moveTo>
                    <a:pt x="641" y="12"/>
                  </a:moveTo>
                  <a:lnTo>
                    <a:pt x="551" y="126"/>
                  </a:lnTo>
                  <a:lnTo>
                    <a:pt x="0" y="133"/>
                  </a:lnTo>
                  <a:lnTo>
                    <a:pt x="10" y="124"/>
                  </a:lnTo>
                  <a:lnTo>
                    <a:pt x="21" y="116"/>
                  </a:lnTo>
                  <a:lnTo>
                    <a:pt x="33" y="109"/>
                  </a:lnTo>
                  <a:lnTo>
                    <a:pt x="46" y="103"/>
                  </a:lnTo>
                  <a:lnTo>
                    <a:pt x="57" y="95"/>
                  </a:lnTo>
                  <a:lnTo>
                    <a:pt x="71" y="90"/>
                  </a:lnTo>
                  <a:lnTo>
                    <a:pt x="82" y="84"/>
                  </a:lnTo>
                  <a:lnTo>
                    <a:pt x="95" y="78"/>
                  </a:lnTo>
                  <a:lnTo>
                    <a:pt x="109" y="73"/>
                  </a:lnTo>
                  <a:lnTo>
                    <a:pt x="122" y="67"/>
                  </a:lnTo>
                  <a:lnTo>
                    <a:pt x="133" y="61"/>
                  </a:lnTo>
                  <a:lnTo>
                    <a:pt x="149" y="57"/>
                  </a:lnTo>
                  <a:lnTo>
                    <a:pt x="160" y="52"/>
                  </a:lnTo>
                  <a:lnTo>
                    <a:pt x="173" y="48"/>
                  </a:lnTo>
                  <a:lnTo>
                    <a:pt x="188" y="44"/>
                  </a:lnTo>
                  <a:lnTo>
                    <a:pt x="202" y="40"/>
                  </a:lnTo>
                  <a:lnTo>
                    <a:pt x="213" y="36"/>
                  </a:lnTo>
                  <a:lnTo>
                    <a:pt x="226" y="33"/>
                  </a:lnTo>
                  <a:lnTo>
                    <a:pt x="240" y="29"/>
                  </a:lnTo>
                  <a:lnTo>
                    <a:pt x="253" y="27"/>
                  </a:lnTo>
                  <a:lnTo>
                    <a:pt x="266" y="23"/>
                  </a:lnTo>
                  <a:lnTo>
                    <a:pt x="280" y="21"/>
                  </a:lnTo>
                  <a:lnTo>
                    <a:pt x="293" y="19"/>
                  </a:lnTo>
                  <a:lnTo>
                    <a:pt x="306" y="17"/>
                  </a:lnTo>
                  <a:lnTo>
                    <a:pt x="320" y="14"/>
                  </a:lnTo>
                  <a:lnTo>
                    <a:pt x="333" y="12"/>
                  </a:lnTo>
                  <a:lnTo>
                    <a:pt x="344" y="10"/>
                  </a:lnTo>
                  <a:lnTo>
                    <a:pt x="358" y="8"/>
                  </a:lnTo>
                  <a:lnTo>
                    <a:pt x="371" y="6"/>
                  </a:lnTo>
                  <a:lnTo>
                    <a:pt x="382" y="6"/>
                  </a:lnTo>
                  <a:lnTo>
                    <a:pt x="396" y="4"/>
                  </a:lnTo>
                  <a:lnTo>
                    <a:pt x="409" y="4"/>
                  </a:lnTo>
                  <a:lnTo>
                    <a:pt x="418" y="2"/>
                  </a:lnTo>
                  <a:lnTo>
                    <a:pt x="432" y="2"/>
                  </a:lnTo>
                  <a:lnTo>
                    <a:pt x="443" y="0"/>
                  </a:lnTo>
                  <a:lnTo>
                    <a:pt x="454" y="0"/>
                  </a:lnTo>
                  <a:lnTo>
                    <a:pt x="466" y="0"/>
                  </a:lnTo>
                  <a:lnTo>
                    <a:pt x="475" y="0"/>
                  </a:lnTo>
                  <a:lnTo>
                    <a:pt x="487" y="0"/>
                  </a:lnTo>
                  <a:lnTo>
                    <a:pt x="498" y="0"/>
                  </a:lnTo>
                  <a:lnTo>
                    <a:pt x="508" y="0"/>
                  </a:lnTo>
                  <a:lnTo>
                    <a:pt x="517" y="0"/>
                  </a:lnTo>
                  <a:lnTo>
                    <a:pt x="527" y="0"/>
                  </a:lnTo>
                  <a:lnTo>
                    <a:pt x="536" y="0"/>
                  </a:lnTo>
                  <a:lnTo>
                    <a:pt x="544" y="0"/>
                  </a:lnTo>
                  <a:lnTo>
                    <a:pt x="553" y="0"/>
                  </a:lnTo>
                  <a:lnTo>
                    <a:pt x="561" y="0"/>
                  </a:lnTo>
                  <a:lnTo>
                    <a:pt x="570" y="2"/>
                  </a:lnTo>
                  <a:lnTo>
                    <a:pt x="576" y="2"/>
                  </a:lnTo>
                  <a:lnTo>
                    <a:pt x="584" y="2"/>
                  </a:lnTo>
                  <a:lnTo>
                    <a:pt x="589" y="2"/>
                  </a:lnTo>
                  <a:lnTo>
                    <a:pt x="597" y="2"/>
                  </a:lnTo>
                  <a:lnTo>
                    <a:pt x="603" y="2"/>
                  </a:lnTo>
                  <a:lnTo>
                    <a:pt x="608" y="4"/>
                  </a:lnTo>
                  <a:lnTo>
                    <a:pt x="614" y="4"/>
                  </a:lnTo>
                  <a:lnTo>
                    <a:pt x="620" y="6"/>
                  </a:lnTo>
                  <a:lnTo>
                    <a:pt x="627" y="6"/>
                  </a:lnTo>
                  <a:lnTo>
                    <a:pt x="633" y="8"/>
                  </a:lnTo>
                  <a:lnTo>
                    <a:pt x="637" y="10"/>
                  </a:lnTo>
                  <a:lnTo>
                    <a:pt x="641"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79" name="Freeform 28"/>
            <p:cNvSpPr>
              <a:spLocks/>
            </p:cNvSpPr>
            <p:nvPr/>
          </p:nvSpPr>
          <p:spPr bwMode="auto">
            <a:xfrm>
              <a:off x="2664" y="1831"/>
              <a:ext cx="357" cy="320"/>
            </a:xfrm>
            <a:custGeom>
              <a:avLst/>
              <a:gdLst>
                <a:gd name="T0" fmla="*/ 1 w 714"/>
                <a:gd name="T1" fmla="*/ 1 h 640"/>
                <a:gd name="T2" fmla="*/ 1 w 714"/>
                <a:gd name="T3" fmla="*/ 1 h 640"/>
                <a:gd name="T4" fmla="*/ 1 w 714"/>
                <a:gd name="T5" fmla="*/ 1 h 640"/>
                <a:gd name="T6" fmla="*/ 1 w 714"/>
                <a:gd name="T7" fmla="*/ 1 h 640"/>
                <a:gd name="T8" fmla="*/ 1 w 714"/>
                <a:gd name="T9" fmla="*/ 1 h 640"/>
                <a:gd name="T10" fmla="*/ 1 w 714"/>
                <a:gd name="T11" fmla="*/ 1 h 640"/>
                <a:gd name="T12" fmla="*/ 1 w 714"/>
                <a:gd name="T13" fmla="*/ 1 h 640"/>
                <a:gd name="T14" fmla="*/ 1 w 714"/>
                <a:gd name="T15" fmla="*/ 1 h 640"/>
                <a:gd name="T16" fmla="*/ 1 w 714"/>
                <a:gd name="T17" fmla="*/ 1 h 640"/>
                <a:gd name="T18" fmla="*/ 1 w 714"/>
                <a:gd name="T19" fmla="*/ 1 h 640"/>
                <a:gd name="T20" fmla="*/ 0 w 714"/>
                <a:gd name="T21" fmla="*/ 1 h 640"/>
                <a:gd name="T22" fmla="*/ 1 w 714"/>
                <a:gd name="T23" fmla="*/ 1 h 640"/>
                <a:gd name="T24" fmla="*/ 1 w 714"/>
                <a:gd name="T25" fmla="*/ 1 h 640"/>
                <a:gd name="T26" fmla="*/ 1 w 714"/>
                <a:gd name="T27" fmla="*/ 1 h 640"/>
                <a:gd name="T28" fmla="*/ 1 w 714"/>
                <a:gd name="T29" fmla="*/ 1 h 640"/>
                <a:gd name="T30" fmla="*/ 1 w 714"/>
                <a:gd name="T31" fmla="*/ 1 h 640"/>
                <a:gd name="T32" fmla="*/ 1 w 714"/>
                <a:gd name="T33" fmla="*/ 1 h 640"/>
                <a:gd name="T34" fmla="*/ 1 w 714"/>
                <a:gd name="T35" fmla="*/ 1 h 640"/>
                <a:gd name="T36" fmla="*/ 1 w 714"/>
                <a:gd name="T37" fmla="*/ 1 h 640"/>
                <a:gd name="T38" fmla="*/ 1 w 714"/>
                <a:gd name="T39" fmla="*/ 1 h 640"/>
                <a:gd name="T40" fmla="*/ 1 w 714"/>
                <a:gd name="T41" fmla="*/ 1 h 640"/>
                <a:gd name="T42" fmla="*/ 1 w 714"/>
                <a:gd name="T43" fmla="*/ 1 h 640"/>
                <a:gd name="T44" fmla="*/ 1 w 714"/>
                <a:gd name="T45" fmla="*/ 1 h 640"/>
                <a:gd name="T46" fmla="*/ 1 w 714"/>
                <a:gd name="T47" fmla="*/ 1 h 640"/>
                <a:gd name="T48" fmla="*/ 1 w 714"/>
                <a:gd name="T49" fmla="*/ 1 h 640"/>
                <a:gd name="T50" fmla="*/ 1 w 714"/>
                <a:gd name="T51" fmla="*/ 1 h 640"/>
                <a:gd name="T52" fmla="*/ 1 w 714"/>
                <a:gd name="T53" fmla="*/ 1 h 640"/>
                <a:gd name="T54" fmla="*/ 1 w 714"/>
                <a:gd name="T55" fmla="*/ 1 h 640"/>
                <a:gd name="T56" fmla="*/ 1 w 714"/>
                <a:gd name="T57" fmla="*/ 1 h 640"/>
                <a:gd name="T58" fmla="*/ 1 w 714"/>
                <a:gd name="T59" fmla="*/ 1 h 640"/>
                <a:gd name="T60" fmla="*/ 1 w 714"/>
                <a:gd name="T61" fmla="*/ 1 h 640"/>
                <a:gd name="T62" fmla="*/ 1 w 714"/>
                <a:gd name="T63" fmla="*/ 1 h 640"/>
                <a:gd name="T64" fmla="*/ 1 w 714"/>
                <a:gd name="T65" fmla="*/ 1 h 640"/>
                <a:gd name="T66" fmla="*/ 1 w 714"/>
                <a:gd name="T67" fmla="*/ 1 h 640"/>
                <a:gd name="T68" fmla="*/ 1 w 714"/>
                <a:gd name="T69" fmla="*/ 1 h 640"/>
                <a:gd name="T70" fmla="*/ 1 w 714"/>
                <a:gd name="T71" fmla="*/ 1 h 640"/>
                <a:gd name="T72" fmla="*/ 1 w 714"/>
                <a:gd name="T73" fmla="*/ 1 h 640"/>
                <a:gd name="T74" fmla="*/ 1 w 714"/>
                <a:gd name="T75" fmla="*/ 1 h 640"/>
                <a:gd name="T76" fmla="*/ 1 w 714"/>
                <a:gd name="T77" fmla="*/ 1 h 640"/>
                <a:gd name="T78" fmla="*/ 1 w 714"/>
                <a:gd name="T79" fmla="*/ 1 h 640"/>
                <a:gd name="T80" fmla="*/ 1 w 714"/>
                <a:gd name="T81" fmla="*/ 1 h 640"/>
                <a:gd name="T82" fmla="*/ 1 w 714"/>
                <a:gd name="T83" fmla="*/ 1 h 640"/>
                <a:gd name="T84" fmla="*/ 1 w 714"/>
                <a:gd name="T85" fmla="*/ 0 h 640"/>
                <a:gd name="T86" fmla="*/ 1 w 714"/>
                <a:gd name="T87" fmla="*/ 1 h 640"/>
                <a:gd name="T88" fmla="*/ 1 w 714"/>
                <a:gd name="T89" fmla="*/ 1 h 6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4"/>
                <a:gd name="T136" fmla="*/ 0 h 640"/>
                <a:gd name="T137" fmla="*/ 714 w 714"/>
                <a:gd name="T138" fmla="*/ 640 h 64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4" h="640">
                  <a:moveTo>
                    <a:pt x="391" y="28"/>
                  </a:moveTo>
                  <a:lnTo>
                    <a:pt x="374" y="77"/>
                  </a:lnTo>
                  <a:lnTo>
                    <a:pt x="399" y="153"/>
                  </a:lnTo>
                  <a:lnTo>
                    <a:pt x="467" y="96"/>
                  </a:lnTo>
                  <a:lnTo>
                    <a:pt x="475" y="17"/>
                  </a:lnTo>
                  <a:lnTo>
                    <a:pt x="536" y="28"/>
                  </a:lnTo>
                  <a:lnTo>
                    <a:pt x="651" y="121"/>
                  </a:lnTo>
                  <a:lnTo>
                    <a:pt x="714" y="201"/>
                  </a:lnTo>
                  <a:lnTo>
                    <a:pt x="657" y="229"/>
                  </a:lnTo>
                  <a:lnTo>
                    <a:pt x="558" y="222"/>
                  </a:lnTo>
                  <a:lnTo>
                    <a:pt x="450" y="271"/>
                  </a:lnTo>
                  <a:lnTo>
                    <a:pt x="370" y="262"/>
                  </a:lnTo>
                  <a:lnTo>
                    <a:pt x="342" y="220"/>
                  </a:lnTo>
                  <a:lnTo>
                    <a:pt x="313" y="235"/>
                  </a:lnTo>
                  <a:lnTo>
                    <a:pt x="327" y="290"/>
                  </a:lnTo>
                  <a:lnTo>
                    <a:pt x="435" y="307"/>
                  </a:lnTo>
                  <a:lnTo>
                    <a:pt x="553" y="290"/>
                  </a:lnTo>
                  <a:lnTo>
                    <a:pt x="520" y="359"/>
                  </a:lnTo>
                  <a:lnTo>
                    <a:pt x="399" y="349"/>
                  </a:lnTo>
                  <a:lnTo>
                    <a:pt x="334" y="334"/>
                  </a:lnTo>
                  <a:lnTo>
                    <a:pt x="271" y="302"/>
                  </a:lnTo>
                  <a:lnTo>
                    <a:pt x="192" y="351"/>
                  </a:lnTo>
                  <a:lnTo>
                    <a:pt x="165" y="410"/>
                  </a:lnTo>
                  <a:lnTo>
                    <a:pt x="152" y="319"/>
                  </a:lnTo>
                  <a:lnTo>
                    <a:pt x="100" y="315"/>
                  </a:lnTo>
                  <a:lnTo>
                    <a:pt x="55" y="416"/>
                  </a:lnTo>
                  <a:lnTo>
                    <a:pt x="125" y="537"/>
                  </a:lnTo>
                  <a:lnTo>
                    <a:pt x="144" y="549"/>
                  </a:lnTo>
                  <a:lnTo>
                    <a:pt x="138" y="579"/>
                  </a:lnTo>
                  <a:lnTo>
                    <a:pt x="142" y="640"/>
                  </a:lnTo>
                  <a:lnTo>
                    <a:pt x="83" y="539"/>
                  </a:lnTo>
                  <a:lnTo>
                    <a:pt x="0" y="478"/>
                  </a:lnTo>
                  <a:lnTo>
                    <a:pt x="0" y="476"/>
                  </a:lnTo>
                  <a:lnTo>
                    <a:pt x="0" y="469"/>
                  </a:lnTo>
                  <a:lnTo>
                    <a:pt x="0" y="463"/>
                  </a:lnTo>
                  <a:lnTo>
                    <a:pt x="2" y="457"/>
                  </a:lnTo>
                  <a:lnTo>
                    <a:pt x="2" y="450"/>
                  </a:lnTo>
                  <a:lnTo>
                    <a:pt x="5" y="440"/>
                  </a:lnTo>
                  <a:lnTo>
                    <a:pt x="5" y="435"/>
                  </a:lnTo>
                  <a:lnTo>
                    <a:pt x="7" y="429"/>
                  </a:lnTo>
                  <a:lnTo>
                    <a:pt x="7" y="423"/>
                  </a:lnTo>
                  <a:lnTo>
                    <a:pt x="9" y="418"/>
                  </a:lnTo>
                  <a:lnTo>
                    <a:pt x="9" y="410"/>
                  </a:lnTo>
                  <a:lnTo>
                    <a:pt x="11" y="402"/>
                  </a:lnTo>
                  <a:lnTo>
                    <a:pt x="15" y="397"/>
                  </a:lnTo>
                  <a:lnTo>
                    <a:pt x="17" y="389"/>
                  </a:lnTo>
                  <a:lnTo>
                    <a:pt x="19" y="380"/>
                  </a:lnTo>
                  <a:lnTo>
                    <a:pt x="21" y="372"/>
                  </a:lnTo>
                  <a:lnTo>
                    <a:pt x="24" y="362"/>
                  </a:lnTo>
                  <a:lnTo>
                    <a:pt x="28" y="353"/>
                  </a:lnTo>
                  <a:lnTo>
                    <a:pt x="28" y="347"/>
                  </a:lnTo>
                  <a:lnTo>
                    <a:pt x="30" y="342"/>
                  </a:lnTo>
                  <a:lnTo>
                    <a:pt x="30" y="338"/>
                  </a:lnTo>
                  <a:lnTo>
                    <a:pt x="34" y="332"/>
                  </a:lnTo>
                  <a:lnTo>
                    <a:pt x="36" y="326"/>
                  </a:lnTo>
                  <a:lnTo>
                    <a:pt x="38" y="321"/>
                  </a:lnTo>
                  <a:lnTo>
                    <a:pt x="40" y="315"/>
                  </a:lnTo>
                  <a:lnTo>
                    <a:pt x="42" y="309"/>
                  </a:lnTo>
                  <a:lnTo>
                    <a:pt x="43" y="304"/>
                  </a:lnTo>
                  <a:lnTo>
                    <a:pt x="45" y="298"/>
                  </a:lnTo>
                  <a:lnTo>
                    <a:pt x="47" y="290"/>
                  </a:lnTo>
                  <a:lnTo>
                    <a:pt x="49" y="285"/>
                  </a:lnTo>
                  <a:lnTo>
                    <a:pt x="51" y="279"/>
                  </a:lnTo>
                  <a:lnTo>
                    <a:pt x="55" y="273"/>
                  </a:lnTo>
                  <a:lnTo>
                    <a:pt x="57" y="267"/>
                  </a:lnTo>
                  <a:lnTo>
                    <a:pt x="61" y="262"/>
                  </a:lnTo>
                  <a:lnTo>
                    <a:pt x="62" y="256"/>
                  </a:lnTo>
                  <a:lnTo>
                    <a:pt x="66" y="250"/>
                  </a:lnTo>
                  <a:lnTo>
                    <a:pt x="68" y="243"/>
                  </a:lnTo>
                  <a:lnTo>
                    <a:pt x="72" y="239"/>
                  </a:lnTo>
                  <a:lnTo>
                    <a:pt x="74" y="231"/>
                  </a:lnTo>
                  <a:lnTo>
                    <a:pt x="78" y="226"/>
                  </a:lnTo>
                  <a:lnTo>
                    <a:pt x="81" y="222"/>
                  </a:lnTo>
                  <a:lnTo>
                    <a:pt x="85" y="216"/>
                  </a:lnTo>
                  <a:lnTo>
                    <a:pt x="89" y="209"/>
                  </a:lnTo>
                  <a:lnTo>
                    <a:pt x="93" y="205"/>
                  </a:lnTo>
                  <a:lnTo>
                    <a:pt x="97" y="199"/>
                  </a:lnTo>
                  <a:lnTo>
                    <a:pt x="100" y="193"/>
                  </a:lnTo>
                  <a:lnTo>
                    <a:pt x="104" y="188"/>
                  </a:lnTo>
                  <a:lnTo>
                    <a:pt x="108" y="182"/>
                  </a:lnTo>
                  <a:lnTo>
                    <a:pt x="112" y="176"/>
                  </a:lnTo>
                  <a:lnTo>
                    <a:pt x="118" y="171"/>
                  </a:lnTo>
                  <a:lnTo>
                    <a:pt x="121" y="165"/>
                  </a:lnTo>
                  <a:lnTo>
                    <a:pt x="125" y="161"/>
                  </a:lnTo>
                  <a:lnTo>
                    <a:pt x="129" y="155"/>
                  </a:lnTo>
                  <a:lnTo>
                    <a:pt x="135" y="150"/>
                  </a:lnTo>
                  <a:lnTo>
                    <a:pt x="142" y="140"/>
                  </a:lnTo>
                  <a:lnTo>
                    <a:pt x="154" y="131"/>
                  </a:lnTo>
                  <a:lnTo>
                    <a:pt x="157" y="125"/>
                  </a:lnTo>
                  <a:lnTo>
                    <a:pt x="161" y="119"/>
                  </a:lnTo>
                  <a:lnTo>
                    <a:pt x="167" y="115"/>
                  </a:lnTo>
                  <a:lnTo>
                    <a:pt x="173" y="110"/>
                  </a:lnTo>
                  <a:lnTo>
                    <a:pt x="176" y="106"/>
                  </a:lnTo>
                  <a:lnTo>
                    <a:pt x="180" y="102"/>
                  </a:lnTo>
                  <a:lnTo>
                    <a:pt x="186" y="96"/>
                  </a:lnTo>
                  <a:lnTo>
                    <a:pt x="192" y="93"/>
                  </a:lnTo>
                  <a:lnTo>
                    <a:pt x="197" y="87"/>
                  </a:lnTo>
                  <a:lnTo>
                    <a:pt x="201" y="85"/>
                  </a:lnTo>
                  <a:lnTo>
                    <a:pt x="207" y="79"/>
                  </a:lnTo>
                  <a:lnTo>
                    <a:pt x="213" y="76"/>
                  </a:lnTo>
                  <a:lnTo>
                    <a:pt x="216" y="72"/>
                  </a:lnTo>
                  <a:lnTo>
                    <a:pt x="222" y="68"/>
                  </a:lnTo>
                  <a:lnTo>
                    <a:pt x="228" y="64"/>
                  </a:lnTo>
                  <a:lnTo>
                    <a:pt x="233" y="62"/>
                  </a:lnTo>
                  <a:lnTo>
                    <a:pt x="239" y="57"/>
                  </a:lnTo>
                  <a:lnTo>
                    <a:pt x="245" y="53"/>
                  </a:lnTo>
                  <a:lnTo>
                    <a:pt x="251" y="49"/>
                  </a:lnTo>
                  <a:lnTo>
                    <a:pt x="254" y="47"/>
                  </a:lnTo>
                  <a:lnTo>
                    <a:pt x="260" y="43"/>
                  </a:lnTo>
                  <a:lnTo>
                    <a:pt x="266" y="41"/>
                  </a:lnTo>
                  <a:lnTo>
                    <a:pt x="271" y="38"/>
                  </a:lnTo>
                  <a:lnTo>
                    <a:pt x="277" y="36"/>
                  </a:lnTo>
                  <a:lnTo>
                    <a:pt x="283" y="32"/>
                  </a:lnTo>
                  <a:lnTo>
                    <a:pt x="289" y="30"/>
                  </a:lnTo>
                  <a:lnTo>
                    <a:pt x="292" y="26"/>
                  </a:lnTo>
                  <a:lnTo>
                    <a:pt x="298" y="24"/>
                  </a:lnTo>
                  <a:lnTo>
                    <a:pt x="304" y="22"/>
                  </a:lnTo>
                  <a:lnTo>
                    <a:pt x="309" y="20"/>
                  </a:lnTo>
                  <a:lnTo>
                    <a:pt x="315" y="19"/>
                  </a:lnTo>
                  <a:lnTo>
                    <a:pt x="321" y="17"/>
                  </a:lnTo>
                  <a:lnTo>
                    <a:pt x="330" y="13"/>
                  </a:lnTo>
                  <a:lnTo>
                    <a:pt x="338" y="9"/>
                  </a:lnTo>
                  <a:lnTo>
                    <a:pt x="347" y="7"/>
                  </a:lnTo>
                  <a:lnTo>
                    <a:pt x="355" y="5"/>
                  </a:lnTo>
                  <a:lnTo>
                    <a:pt x="361" y="1"/>
                  </a:lnTo>
                  <a:lnTo>
                    <a:pt x="366" y="1"/>
                  </a:lnTo>
                  <a:lnTo>
                    <a:pt x="372" y="0"/>
                  </a:lnTo>
                  <a:lnTo>
                    <a:pt x="378" y="0"/>
                  </a:lnTo>
                  <a:lnTo>
                    <a:pt x="385" y="0"/>
                  </a:lnTo>
                  <a:lnTo>
                    <a:pt x="391" y="1"/>
                  </a:lnTo>
                  <a:lnTo>
                    <a:pt x="395" y="3"/>
                  </a:lnTo>
                  <a:lnTo>
                    <a:pt x="399" y="7"/>
                  </a:lnTo>
                  <a:lnTo>
                    <a:pt x="399" y="13"/>
                  </a:lnTo>
                  <a:lnTo>
                    <a:pt x="397" y="20"/>
                  </a:lnTo>
                  <a:lnTo>
                    <a:pt x="393" y="26"/>
                  </a:lnTo>
                  <a:lnTo>
                    <a:pt x="391" y="28"/>
                  </a:lnTo>
                  <a:close/>
                </a:path>
              </a:pathLst>
            </a:custGeom>
            <a:solidFill>
              <a:srgbClr val="E8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80" name="Freeform 29"/>
            <p:cNvSpPr>
              <a:spLocks/>
            </p:cNvSpPr>
            <p:nvPr/>
          </p:nvSpPr>
          <p:spPr bwMode="auto">
            <a:xfrm>
              <a:off x="3046" y="2033"/>
              <a:ext cx="188" cy="267"/>
            </a:xfrm>
            <a:custGeom>
              <a:avLst/>
              <a:gdLst>
                <a:gd name="T0" fmla="*/ 1 w 376"/>
                <a:gd name="T1" fmla="*/ 0 h 534"/>
                <a:gd name="T2" fmla="*/ 1 w 376"/>
                <a:gd name="T3" fmla="*/ 1 h 534"/>
                <a:gd name="T4" fmla="*/ 1 w 376"/>
                <a:gd name="T5" fmla="*/ 1 h 534"/>
                <a:gd name="T6" fmla="*/ 1 w 376"/>
                <a:gd name="T7" fmla="*/ 1 h 534"/>
                <a:gd name="T8" fmla="*/ 1 w 376"/>
                <a:gd name="T9" fmla="*/ 1 h 534"/>
                <a:gd name="T10" fmla="*/ 1 w 376"/>
                <a:gd name="T11" fmla="*/ 1 h 534"/>
                <a:gd name="T12" fmla="*/ 1 w 376"/>
                <a:gd name="T13" fmla="*/ 1 h 534"/>
                <a:gd name="T14" fmla="*/ 1 w 376"/>
                <a:gd name="T15" fmla="*/ 1 h 534"/>
                <a:gd name="T16" fmla="*/ 1 w 376"/>
                <a:gd name="T17" fmla="*/ 1 h 534"/>
                <a:gd name="T18" fmla="*/ 1 w 376"/>
                <a:gd name="T19" fmla="*/ 1 h 534"/>
                <a:gd name="T20" fmla="*/ 1 w 376"/>
                <a:gd name="T21" fmla="*/ 1 h 534"/>
                <a:gd name="T22" fmla="*/ 1 w 376"/>
                <a:gd name="T23" fmla="*/ 1 h 534"/>
                <a:gd name="T24" fmla="*/ 1 w 376"/>
                <a:gd name="T25" fmla="*/ 1 h 534"/>
                <a:gd name="T26" fmla="*/ 1 w 376"/>
                <a:gd name="T27" fmla="*/ 1 h 534"/>
                <a:gd name="T28" fmla="*/ 1 w 376"/>
                <a:gd name="T29" fmla="*/ 1 h 534"/>
                <a:gd name="T30" fmla="*/ 0 w 376"/>
                <a:gd name="T31" fmla="*/ 1 h 534"/>
                <a:gd name="T32" fmla="*/ 1 w 376"/>
                <a:gd name="T33" fmla="*/ 1 h 534"/>
                <a:gd name="T34" fmla="*/ 1 w 376"/>
                <a:gd name="T35" fmla="*/ 0 h 534"/>
                <a:gd name="T36" fmla="*/ 1 w 376"/>
                <a:gd name="T37" fmla="*/ 0 h 5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6"/>
                <a:gd name="T58" fmla="*/ 0 h 534"/>
                <a:gd name="T59" fmla="*/ 376 w 376"/>
                <a:gd name="T60" fmla="*/ 534 h 5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6" h="534">
                  <a:moveTo>
                    <a:pt x="121" y="0"/>
                  </a:moveTo>
                  <a:lnTo>
                    <a:pt x="201" y="25"/>
                  </a:lnTo>
                  <a:lnTo>
                    <a:pt x="214" y="67"/>
                  </a:lnTo>
                  <a:lnTo>
                    <a:pt x="309" y="74"/>
                  </a:lnTo>
                  <a:lnTo>
                    <a:pt x="351" y="194"/>
                  </a:lnTo>
                  <a:lnTo>
                    <a:pt x="376" y="200"/>
                  </a:lnTo>
                  <a:lnTo>
                    <a:pt x="298" y="268"/>
                  </a:lnTo>
                  <a:lnTo>
                    <a:pt x="258" y="365"/>
                  </a:lnTo>
                  <a:lnTo>
                    <a:pt x="237" y="375"/>
                  </a:lnTo>
                  <a:lnTo>
                    <a:pt x="190" y="506"/>
                  </a:lnTo>
                  <a:lnTo>
                    <a:pt x="127" y="534"/>
                  </a:lnTo>
                  <a:lnTo>
                    <a:pt x="104" y="434"/>
                  </a:lnTo>
                  <a:lnTo>
                    <a:pt x="115" y="259"/>
                  </a:lnTo>
                  <a:lnTo>
                    <a:pt x="87" y="225"/>
                  </a:lnTo>
                  <a:lnTo>
                    <a:pt x="26" y="221"/>
                  </a:lnTo>
                  <a:lnTo>
                    <a:pt x="0" y="86"/>
                  </a:lnTo>
                  <a:lnTo>
                    <a:pt x="72" y="10"/>
                  </a:lnTo>
                  <a:lnTo>
                    <a:pt x="121" y="0"/>
                  </a:lnTo>
                  <a:close/>
                </a:path>
              </a:pathLst>
            </a:custGeom>
            <a:solidFill>
              <a:srgbClr val="E8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81" name="Freeform 30"/>
            <p:cNvSpPr>
              <a:spLocks/>
            </p:cNvSpPr>
            <p:nvPr/>
          </p:nvSpPr>
          <p:spPr bwMode="auto">
            <a:xfrm>
              <a:off x="3089" y="1871"/>
              <a:ext cx="146" cy="184"/>
            </a:xfrm>
            <a:custGeom>
              <a:avLst/>
              <a:gdLst>
                <a:gd name="T0" fmla="*/ 1 w 291"/>
                <a:gd name="T1" fmla="*/ 1 h 367"/>
                <a:gd name="T2" fmla="*/ 1 w 291"/>
                <a:gd name="T3" fmla="*/ 1 h 367"/>
                <a:gd name="T4" fmla="*/ 1 w 291"/>
                <a:gd name="T5" fmla="*/ 1 h 367"/>
                <a:gd name="T6" fmla="*/ 1 w 291"/>
                <a:gd name="T7" fmla="*/ 1 h 367"/>
                <a:gd name="T8" fmla="*/ 1 w 291"/>
                <a:gd name="T9" fmla="*/ 1 h 367"/>
                <a:gd name="T10" fmla="*/ 1 w 291"/>
                <a:gd name="T11" fmla="*/ 1 h 367"/>
                <a:gd name="T12" fmla="*/ 1 w 291"/>
                <a:gd name="T13" fmla="*/ 1 h 367"/>
                <a:gd name="T14" fmla="*/ 1 w 291"/>
                <a:gd name="T15" fmla="*/ 1 h 367"/>
                <a:gd name="T16" fmla="*/ 1 w 291"/>
                <a:gd name="T17" fmla="*/ 1 h 367"/>
                <a:gd name="T18" fmla="*/ 1 w 291"/>
                <a:gd name="T19" fmla="*/ 1 h 367"/>
                <a:gd name="T20" fmla="*/ 1 w 291"/>
                <a:gd name="T21" fmla="*/ 1 h 367"/>
                <a:gd name="T22" fmla="*/ 1 w 291"/>
                <a:gd name="T23" fmla="*/ 1 h 367"/>
                <a:gd name="T24" fmla="*/ 1 w 291"/>
                <a:gd name="T25" fmla="*/ 1 h 367"/>
                <a:gd name="T26" fmla="*/ 1 w 291"/>
                <a:gd name="T27" fmla="*/ 1 h 367"/>
                <a:gd name="T28" fmla="*/ 1 w 291"/>
                <a:gd name="T29" fmla="*/ 1 h 367"/>
                <a:gd name="T30" fmla="*/ 1 w 291"/>
                <a:gd name="T31" fmla="*/ 1 h 367"/>
                <a:gd name="T32" fmla="*/ 1 w 291"/>
                <a:gd name="T33" fmla="*/ 1 h 367"/>
                <a:gd name="T34" fmla="*/ 1 w 291"/>
                <a:gd name="T35" fmla="*/ 1 h 367"/>
                <a:gd name="T36" fmla="*/ 1 w 291"/>
                <a:gd name="T37" fmla="*/ 1 h 367"/>
                <a:gd name="T38" fmla="*/ 1 w 291"/>
                <a:gd name="T39" fmla="*/ 1 h 367"/>
                <a:gd name="T40" fmla="*/ 1 w 291"/>
                <a:gd name="T41" fmla="*/ 1 h 367"/>
                <a:gd name="T42" fmla="*/ 1 w 291"/>
                <a:gd name="T43" fmla="*/ 1 h 367"/>
                <a:gd name="T44" fmla="*/ 1 w 291"/>
                <a:gd name="T45" fmla="*/ 1 h 367"/>
                <a:gd name="T46" fmla="*/ 1 w 291"/>
                <a:gd name="T47" fmla="*/ 1 h 367"/>
                <a:gd name="T48" fmla="*/ 1 w 291"/>
                <a:gd name="T49" fmla="*/ 1 h 367"/>
                <a:gd name="T50" fmla="*/ 1 w 291"/>
                <a:gd name="T51" fmla="*/ 1 h 367"/>
                <a:gd name="T52" fmla="*/ 1 w 291"/>
                <a:gd name="T53" fmla="*/ 1 h 367"/>
                <a:gd name="T54" fmla="*/ 1 w 291"/>
                <a:gd name="T55" fmla="*/ 1 h 367"/>
                <a:gd name="T56" fmla="*/ 1 w 291"/>
                <a:gd name="T57" fmla="*/ 1 h 367"/>
                <a:gd name="T58" fmla="*/ 1 w 291"/>
                <a:gd name="T59" fmla="*/ 1 h 367"/>
                <a:gd name="T60" fmla="*/ 1 w 291"/>
                <a:gd name="T61" fmla="*/ 1 h 367"/>
                <a:gd name="T62" fmla="*/ 1 w 291"/>
                <a:gd name="T63" fmla="*/ 1 h 367"/>
                <a:gd name="T64" fmla="*/ 1 w 291"/>
                <a:gd name="T65" fmla="*/ 0 h 367"/>
                <a:gd name="T66" fmla="*/ 1 w 291"/>
                <a:gd name="T67" fmla="*/ 1 h 367"/>
                <a:gd name="T68" fmla="*/ 1 w 291"/>
                <a:gd name="T69" fmla="*/ 1 h 367"/>
                <a:gd name="T70" fmla="*/ 1 w 291"/>
                <a:gd name="T71" fmla="*/ 1 h 367"/>
                <a:gd name="T72" fmla="*/ 1 w 291"/>
                <a:gd name="T73" fmla="*/ 1 h 367"/>
                <a:gd name="T74" fmla="*/ 1 w 291"/>
                <a:gd name="T75" fmla="*/ 1 h 367"/>
                <a:gd name="T76" fmla="*/ 1 w 291"/>
                <a:gd name="T77" fmla="*/ 1 h 367"/>
                <a:gd name="T78" fmla="*/ 1 w 291"/>
                <a:gd name="T79" fmla="*/ 1 h 367"/>
                <a:gd name="T80" fmla="*/ 0 w 291"/>
                <a:gd name="T81" fmla="*/ 1 h 3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1"/>
                <a:gd name="T124" fmla="*/ 0 h 367"/>
                <a:gd name="T125" fmla="*/ 291 w 291"/>
                <a:gd name="T126" fmla="*/ 367 h 3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1" h="367">
                  <a:moveTo>
                    <a:pt x="0" y="240"/>
                  </a:moveTo>
                  <a:lnTo>
                    <a:pt x="8" y="299"/>
                  </a:lnTo>
                  <a:lnTo>
                    <a:pt x="49" y="316"/>
                  </a:lnTo>
                  <a:lnTo>
                    <a:pt x="97" y="301"/>
                  </a:lnTo>
                  <a:lnTo>
                    <a:pt x="103" y="274"/>
                  </a:lnTo>
                  <a:lnTo>
                    <a:pt x="156" y="276"/>
                  </a:lnTo>
                  <a:lnTo>
                    <a:pt x="194" y="337"/>
                  </a:lnTo>
                  <a:lnTo>
                    <a:pt x="184" y="367"/>
                  </a:lnTo>
                  <a:lnTo>
                    <a:pt x="220" y="339"/>
                  </a:lnTo>
                  <a:lnTo>
                    <a:pt x="194" y="299"/>
                  </a:lnTo>
                  <a:lnTo>
                    <a:pt x="188" y="253"/>
                  </a:lnTo>
                  <a:lnTo>
                    <a:pt x="232" y="253"/>
                  </a:lnTo>
                  <a:lnTo>
                    <a:pt x="272" y="306"/>
                  </a:lnTo>
                  <a:lnTo>
                    <a:pt x="266" y="335"/>
                  </a:lnTo>
                  <a:lnTo>
                    <a:pt x="291" y="348"/>
                  </a:lnTo>
                  <a:lnTo>
                    <a:pt x="291" y="346"/>
                  </a:lnTo>
                  <a:lnTo>
                    <a:pt x="289" y="340"/>
                  </a:lnTo>
                  <a:lnTo>
                    <a:pt x="287" y="333"/>
                  </a:lnTo>
                  <a:lnTo>
                    <a:pt x="285" y="325"/>
                  </a:lnTo>
                  <a:lnTo>
                    <a:pt x="283" y="320"/>
                  </a:lnTo>
                  <a:lnTo>
                    <a:pt x="281" y="314"/>
                  </a:lnTo>
                  <a:lnTo>
                    <a:pt x="279" y="306"/>
                  </a:lnTo>
                  <a:lnTo>
                    <a:pt x="277" y="301"/>
                  </a:lnTo>
                  <a:lnTo>
                    <a:pt x="275" y="293"/>
                  </a:lnTo>
                  <a:lnTo>
                    <a:pt x="272" y="285"/>
                  </a:lnTo>
                  <a:lnTo>
                    <a:pt x="270" y="278"/>
                  </a:lnTo>
                  <a:lnTo>
                    <a:pt x="268" y="270"/>
                  </a:lnTo>
                  <a:lnTo>
                    <a:pt x="264" y="261"/>
                  </a:lnTo>
                  <a:lnTo>
                    <a:pt x="260" y="253"/>
                  </a:lnTo>
                  <a:lnTo>
                    <a:pt x="258" y="244"/>
                  </a:lnTo>
                  <a:lnTo>
                    <a:pt x="255" y="236"/>
                  </a:lnTo>
                  <a:lnTo>
                    <a:pt x="251" y="226"/>
                  </a:lnTo>
                  <a:lnTo>
                    <a:pt x="247" y="219"/>
                  </a:lnTo>
                  <a:lnTo>
                    <a:pt x="243" y="209"/>
                  </a:lnTo>
                  <a:lnTo>
                    <a:pt x="239" y="202"/>
                  </a:lnTo>
                  <a:lnTo>
                    <a:pt x="236" y="192"/>
                  </a:lnTo>
                  <a:lnTo>
                    <a:pt x="232" y="185"/>
                  </a:lnTo>
                  <a:lnTo>
                    <a:pt x="226" y="177"/>
                  </a:lnTo>
                  <a:lnTo>
                    <a:pt x="222" y="168"/>
                  </a:lnTo>
                  <a:lnTo>
                    <a:pt x="217" y="160"/>
                  </a:lnTo>
                  <a:lnTo>
                    <a:pt x="215" y="152"/>
                  </a:lnTo>
                  <a:lnTo>
                    <a:pt x="209" y="145"/>
                  </a:lnTo>
                  <a:lnTo>
                    <a:pt x="205" y="139"/>
                  </a:lnTo>
                  <a:lnTo>
                    <a:pt x="199" y="130"/>
                  </a:lnTo>
                  <a:lnTo>
                    <a:pt x="194" y="124"/>
                  </a:lnTo>
                  <a:lnTo>
                    <a:pt x="188" y="116"/>
                  </a:lnTo>
                  <a:lnTo>
                    <a:pt x="182" y="109"/>
                  </a:lnTo>
                  <a:lnTo>
                    <a:pt x="179" y="103"/>
                  </a:lnTo>
                  <a:lnTo>
                    <a:pt x="173" y="95"/>
                  </a:lnTo>
                  <a:lnTo>
                    <a:pt x="167" y="90"/>
                  </a:lnTo>
                  <a:lnTo>
                    <a:pt x="161" y="84"/>
                  </a:lnTo>
                  <a:lnTo>
                    <a:pt x="156" y="76"/>
                  </a:lnTo>
                  <a:lnTo>
                    <a:pt x="150" y="71"/>
                  </a:lnTo>
                  <a:lnTo>
                    <a:pt x="144" y="65"/>
                  </a:lnTo>
                  <a:lnTo>
                    <a:pt x="141" y="59"/>
                  </a:lnTo>
                  <a:lnTo>
                    <a:pt x="135" y="54"/>
                  </a:lnTo>
                  <a:lnTo>
                    <a:pt x="129" y="48"/>
                  </a:lnTo>
                  <a:lnTo>
                    <a:pt x="125" y="44"/>
                  </a:lnTo>
                  <a:lnTo>
                    <a:pt x="122" y="40"/>
                  </a:lnTo>
                  <a:lnTo>
                    <a:pt x="112" y="31"/>
                  </a:lnTo>
                  <a:lnTo>
                    <a:pt x="104" y="23"/>
                  </a:lnTo>
                  <a:lnTo>
                    <a:pt x="97" y="16"/>
                  </a:lnTo>
                  <a:lnTo>
                    <a:pt x="91" y="10"/>
                  </a:lnTo>
                  <a:lnTo>
                    <a:pt x="85" y="6"/>
                  </a:lnTo>
                  <a:lnTo>
                    <a:pt x="84" y="2"/>
                  </a:lnTo>
                  <a:lnTo>
                    <a:pt x="80" y="0"/>
                  </a:lnTo>
                  <a:lnTo>
                    <a:pt x="30" y="10"/>
                  </a:lnTo>
                  <a:lnTo>
                    <a:pt x="36" y="61"/>
                  </a:lnTo>
                  <a:lnTo>
                    <a:pt x="30" y="74"/>
                  </a:lnTo>
                  <a:lnTo>
                    <a:pt x="53" y="103"/>
                  </a:lnTo>
                  <a:lnTo>
                    <a:pt x="65" y="90"/>
                  </a:lnTo>
                  <a:lnTo>
                    <a:pt x="65" y="35"/>
                  </a:lnTo>
                  <a:lnTo>
                    <a:pt x="85" y="52"/>
                  </a:lnTo>
                  <a:lnTo>
                    <a:pt x="104" y="86"/>
                  </a:lnTo>
                  <a:lnTo>
                    <a:pt x="91" y="131"/>
                  </a:lnTo>
                  <a:lnTo>
                    <a:pt x="61" y="145"/>
                  </a:lnTo>
                  <a:lnTo>
                    <a:pt x="42" y="137"/>
                  </a:lnTo>
                  <a:lnTo>
                    <a:pt x="36" y="179"/>
                  </a:lnTo>
                  <a:lnTo>
                    <a:pt x="42" y="223"/>
                  </a:lnTo>
                  <a:lnTo>
                    <a:pt x="61" y="225"/>
                  </a:lnTo>
                  <a:lnTo>
                    <a:pt x="65" y="244"/>
                  </a:lnTo>
                  <a:lnTo>
                    <a:pt x="0" y="240"/>
                  </a:lnTo>
                  <a:close/>
                </a:path>
              </a:pathLst>
            </a:custGeom>
            <a:solidFill>
              <a:srgbClr val="E8F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82" name="Freeform 33"/>
            <p:cNvSpPr>
              <a:spLocks/>
            </p:cNvSpPr>
            <p:nvPr/>
          </p:nvSpPr>
          <p:spPr bwMode="auto">
            <a:xfrm>
              <a:off x="2696" y="1888"/>
              <a:ext cx="494" cy="357"/>
            </a:xfrm>
            <a:custGeom>
              <a:avLst/>
              <a:gdLst>
                <a:gd name="T0" fmla="*/ 1 w 988"/>
                <a:gd name="T1" fmla="*/ 1 h 712"/>
                <a:gd name="T2" fmla="*/ 1 w 988"/>
                <a:gd name="T3" fmla="*/ 1 h 712"/>
                <a:gd name="T4" fmla="*/ 1 w 988"/>
                <a:gd name="T5" fmla="*/ 1 h 712"/>
                <a:gd name="T6" fmla="*/ 1 w 988"/>
                <a:gd name="T7" fmla="*/ 1 h 712"/>
                <a:gd name="T8" fmla="*/ 1 w 988"/>
                <a:gd name="T9" fmla="*/ 1 h 712"/>
                <a:gd name="T10" fmla="*/ 1 w 988"/>
                <a:gd name="T11" fmla="*/ 1 h 712"/>
                <a:gd name="T12" fmla="*/ 1 w 988"/>
                <a:gd name="T13" fmla="*/ 1 h 712"/>
                <a:gd name="T14" fmla="*/ 1 w 988"/>
                <a:gd name="T15" fmla="*/ 1 h 712"/>
                <a:gd name="T16" fmla="*/ 1 w 988"/>
                <a:gd name="T17" fmla="*/ 1 h 712"/>
                <a:gd name="T18" fmla="*/ 1 w 988"/>
                <a:gd name="T19" fmla="*/ 1 h 712"/>
                <a:gd name="T20" fmla="*/ 1 w 988"/>
                <a:gd name="T21" fmla="*/ 1 h 712"/>
                <a:gd name="T22" fmla="*/ 1 w 988"/>
                <a:gd name="T23" fmla="*/ 1 h 712"/>
                <a:gd name="T24" fmla="*/ 1 w 988"/>
                <a:gd name="T25" fmla="*/ 1 h 712"/>
                <a:gd name="T26" fmla="*/ 1 w 988"/>
                <a:gd name="T27" fmla="*/ 1 h 712"/>
                <a:gd name="T28" fmla="*/ 1 w 988"/>
                <a:gd name="T29" fmla="*/ 1 h 712"/>
                <a:gd name="T30" fmla="*/ 1 w 988"/>
                <a:gd name="T31" fmla="*/ 1 h 712"/>
                <a:gd name="T32" fmla="*/ 1 w 988"/>
                <a:gd name="T33" fmla="*/ 1 h 712"/>
                <a:gd name="T34" fmla="*/ 1 w 988"/>
                <a:gd name="T35" fmla="*/ 1 h 712"/>
                <a:gd name="T36" fmla="*/ 1 w 988"/>
                <a:gd name="T37" fmla="*/ 1 h 712"/>
                <a:gd name="T38" fmla="*/ 1 w 988"/>
                <a:gd name="T39" fmla="*/ 1 h 712"/>
                <a:gd name="T40" fmla="*/ 1 w 988"/>
                <a:gd name="T41" fmla="*/ 1 h 712"/>
                <a:gd name="T42" fmla="*/ 1 w 988"/>
                <a:gd name="T43" fmla="*/ 1 h 712"/>
                <a:gd name="T44" fmla="*/ 1 w 988"/>
                <a:gd name="T45" fmla="*/ 1 h 712"/>
                <a:gd name="T46" fmla="*/ 1 w 988"/>
                <a:gd name="T47" fmla="*/ 1 h 712"/>
                <a:gd name="T48" fmla="*/ 1 w 988"/>
                <a:gd name="T49" fmla="*/ 1 h 712"/>
                <a:gd name="T50" fmla="*/ 1 w 988"/>
                <a:gd name="T51" fmla="*/ 1 h 712"/>
                <a:gd name="T52" fmla="*/ 1 w 988"/>
                <a:gd name="T53" fmla="*/ 1 h 712"/>
                <a:gd name="T54" fmla="*/ 1 w 988"/>
                <a:gd name="T55" fmla="*/ 1 h 712"/>
                <a:gd name="T56" fmla="*/ 1 w 988"/>
                <a:gd name="T57" fmla="*/ 1 h 712"/>
                <a:gd name="T58" fmla="*/ 1 w 988"/>
                <a:gd name="T59" fmla="*/ 1 h 712"/>
                <a:gd name="T60" fmla="*/ 1 w 988"/>
                <a:gd name="T61" fmla="*/ 1 h 712"/>
                <a:gd name="T62" fmla="*/ 1 w 988"/>
                <a:gd name="T63" fmla="*/ 1 h 712"/>
                <a:gd name="T64" fmla="*/ 1 w 988"/>
                <a:gd name="T65" fmla="*/ 1 h 712"/>
                <a:gd name="T66" fmla="*/ 1 w 988"/>
                <a:gd name="T67" fmla="*/ 1 h 712"/>
                <a:gd name="T68" fmla="*/ 1 w 988"/>
                <a:gd name="T69" fmla="*/ 1 h 712"/>
                <a:gd name="T70" fmla="*/ 1 w 988"/>
                <a:gd name="T71" fmla="*/ 1 h 712"/>
                <a:gd name="T72" fmla="*/ 1 w 988"/>
                <a:gd name="T73" fmla="*/ 1 h 712"/>
                <a:gd name="T74" fmla="*/ 1 w 988"/>
                <a:gd name="T75" fmla="*/ 1 h 712"/>
                <a:gd name="T76" fmla="*/ 1 w 988"/>
                <a:gd name="T77" fmla="*/ 1 h 712"/>
                <a:gd name="T78" fmla="*/ 1 w 988"/>
                <a:gd name="T79" fmla="*/ 1 h 712"/>
                <a:gd name="T80" fmla="*/ 1 w 988"/>
                <a:gd name="T81" fmla="*/ 1 h 712"/>
                <a:gd name="T82" fmla="*/ 1 w 988"/>
                <a:gd name="T83" fmla="*/ 1 h 712"/>
                <a:gd name="T84" fmla="*/ 1 w 988"/>
                <a:gd name="T85" fmla="*/ 1 h 712"/>
                <a:gd name="T86" fmla="*/ 1 w 988"/>
                <a:gd name="T87" fmla="*/ 1 h 712"/>
                <a:gd name="T88" fmla="*/ 1 w 988"/>
                <a:gd name="T89" fmla="*/ 1 h 712"/>
                <a:gd name="T90" fmla="*/ 1 w 988"/>
                <a:gd name="T91" fmla="*/ 1 h 712"/>
                <a:gd name="T92" fmla="*/ 1 w 988"/>
                <a:gd name="T93" fmla="*/ 1 h 712"/>
                <a:gd name="T94" fmla="*/ 1 w 988"/>
                <a:gd name="T95" fmla="*/ 1 h 712"/>
                <a:gd name="T96" fmla="*/ 1 w 988"/>
                <a:gd name="T97" fmla="*/ 1 h 712"/>
                <a:gd name="T98" fmla="*/ 1 w 988"/>
                <a:gd name="T99" fmla="*/ 1 h 712"/>
                <a:gd name="T100" fmla="*/ 1 w 988"/>
                <a:gd name="T101" fmla="*/ 1 h 712"/>
                <a:gd name="T102" fmla="*/ 1 w 988"/>
                <a:gd name="T103" fmla="*/ 1 h 712"/>
                <a:gd name="T104" fmla="*/ 1 w 988"/>
                <a:gd name="T105" fmla="*/ 0 h 712"/>
                <a:gd name="T106" fmla="*/ 1 w 988"/>
                <a:gd name="T107" fmla="*/ 0 h 712"/>
                <a:gd name="T108" fmla="*/ 1 w 988"/>
                <a:gd name="T109" fmla="*/ 1 h 712"/>
                <a:gd name="T110" fmla="*/ 1 w 988"/>
                <a:gd name="T111" fmla="*/ 1 h 712"/>
                <a:gd name="T112" fmla="*/ 1 w 988"/>
                <a:gd name="T113" fmla="*/ 1 h 7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8"/>
                <a:gd name="T172" fmla="*/ 0 h 712"/>
                <a:gd name="T173" fmla="*/ 988 w 988"/>
                <a:gd name="T174" fmla="*/ 712 h 7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8" h="712">
                  <a:moveTo>
                    <a:pt x="403" y="17"/>
                  </a:moveTo>
                  <a:lnTo>
                    <a:pt x="399" y="19"/>
                  </a:lnTo>
                  <a:lnTo>
                    <a:pt x="394" y="20"/>
                  </a:lnTo>
                  <a:lnTo>
                    <a:pt x="388" y="22"/>
                  </a:lnTo>
                  <a:lnTo>
                    <a:pt x="384" y="24"/>
                  </a:lnTo>
                  <a:lnTo>
                    <a:pt x="378" y="26"/>
                  </a:lnTo>
                  <a:lnTo>
                    <a:pt x="373" y="30"/>
                  </a:lnTo>
                  <a:lnTo>
                    <a:pt x="367" y="32"/>
                  </a:lnTo>
                  <a:lnTo>
                    <a:pt x="361" y="34"/>
                  </a:lnTo>
                  <a:lnTo>
                    <a:pt x="356" y="38"/>
                  </a:lnTo>
                  <a:lnTo>
                    <a:pt x="348" y="39"/>
                  </a:lnTo>
                  <a:lnTo>
                    <a:pt x="344" y="43"/>
                  </a:lnTo>
                  <a:lnTo>
                    <a:pt x="339" y="45"/>
                  </a:lnTo>
                  <a:lnTo>
                    <a:pt x="331" y="49"/>
                  </a:lnTo>
                  <a:lnTo>
                    <a:pt x="325" y="51"/>
                  </a:lnTo>
                  <a:lnTo>
                    <a:pt x="321" y="55"/>
                  </a:lnTo>
                  <a:lnTo>
                    <a:pt x="316" y="58"/>
                  </a:lnTo>
                  <a:lnTo>
                    <a:pt x="308" y="60"/>
                  </a:lnTo>
                  <a:lnTo>
                    <a:pt x="302" y="64"/>
                  </a:lnTo>
                  <a:lnTo>
                    <a:pt x="299" y="66"/>
                  </a:lnTo>
                  <a:lnTo>
                    <a:pt x="293" y="70"/>
                  </a:lnTo>
                  <a:lnTo>
                    <a:pt x="283" y="74"/>
                  </a:lnTo>
                  <a:lnTo>
                    <a:pt x="276" y="79"/>
                  </a:lnTo>
                  <a:lnTo>
                    <a:pt x="268" y="83"/>
                  </a:lnTo>
                  <a:lnTo>
                    <a:pt x="264" y="87"/>
                  </a:lnTo>
                  <a:lnTo>
                    <a:pt x="261" y="89"/>
                  </a:lnTo>
                  <a:lnTo>
                    <a:pt x="99" y="51"/>
                  </a:lnTo>
                  <a:lnTo>
                    <a:pt x="103" y="55"/>
                  </a:lnTo>
                  <a:lnTo>
                    <a:pt x="107" y="60"/>
                  </a:lnTo>
                  <a:lnTo>
                    <a:pt x="114" y="68"/>
                  </a:lnTo>
                  <a:lnTo>
                    <a:pt x="120" y="74"/>
                  </a:lnTo>
                  <a:lnTo>
                    <a:pt x="130" y="83"/>
                  </a:lnTo>
                  <a:lnTo>
                    <a:pt x="133" y="89"/>
                  </a:lnTo>
                  <a:lnTo>
                    <a:pt x="139" y="93"/>
                  </a:lnTo>
                  <a:lnTo>
                    <a:pt x="145" y="98"/>
                  </a:lnTo>
                  <a:lnTo>
                    <a:pt x="152" y="104"/>
                  </a:lnTo>
                  <a:lnTo>
                    <a:pt x="156" y="108"/>
                  </a:lnTo>
                  <a:lnTo>
                    <a:pt x="162" y="112"/>
                  </a:lnTo>
                  <a:lnTo>
                    <a:pt x="169" y="117"/>
                  </a:lnTo>
                  <a:lnTo>
                    <a:pt x="175" y="123"/>
                  </a:lnTo>
                  <a:lnTo>
                    <a:pt x="181" y="127"/>
                  </a:lnTo>
                  <a:lnTo>
                    <a:pt x="188" y="131"/>
                  </a:lnTo>
                  <a:lnTo>
                    <a:pt x="194" y="134"/>
                  </a:lnTo>
                  <a:lnTo>
                    <a:pt x="204" y="140"/>
                  </a:lnTo>
                  <a:lnTo>
                    <a:pt x="209" y="144"/>
                  </a:lnTo>
                  <a:lnTo>
                    <a:pt x="217" y="148"/>
                  </a:lnTo>
                  <a:lnTo>
                    <a:pt x="223" y="150"/>
                  </a:lnTo>
                  <a:lnTo>
                    <a:pt x="230" y="152"/>
                  </a:lnTo>
                  <a:lnTo>
                    <a:pt x="238" y="153"/>
                  </a:lnTo>
                  <a:lnTo>
                    <a:pt x="245" y="157"/>
                  </a:lnTo>
                  <a:lnTo>
                    <a:pt x="253" y="157"/>
                  </a:lnTo>
                  <a:lnTo>
                    <a:pt x="261" y="159"/>
                  </a:lnTo>
                  <a:lnTo>
                    <a:pt x="268" y="159"/>
                  </a:lnTo>
                  <a:lnTo>
                    <a:pt x="276" y="159"/>
                  </a:lnTo>
                  <a:lnTo>
                    <a:pt x="283" y="159"/>
                  </a:lnTo>
                  <a:lnTo>
                    <a:pt x="289" y="159"/>
                  </a:lnTo>
                  <a:lnTo>
                    <a:pt x="297" y="157"/>
                  </a:lnTo>
                  <a:lnTo>
                    <a:pt x="304" y="157"/>
                  </a:lnTo>
                  <a:lnTo>
                    <a:pt x="312" y="157"/>
                  </a:lnTo>
                  <a:lnTo>
                    <a:pt x="320" y="155"/>
                  </a:lnTo>
                  <a:lnTo>
                    <a:pt x="325" y="153"/>
                  </a:lnTo>
                  <a:lnTo>
                    <a:pt x="333" y="153"/>
                  </a:lnTo>
                  <a:lnTo>
                    <a:pt x="339" y="152"/>
                  </a:lnTo>
                  <a:lnTo>
                    <a:pt x="346" y="150"/>
                  </a:lnTo>
                  <a:lnTo>
                    <a:pt x="352" y="148"/>
                  </a:lnTo>
                  <a:lnTo>
                    <a:pt x="358" y="148"/>
                  </a:lnTo>
                  <a:lnTo>
                    <a:pt x="363" y="146"/>
                  </a:lnTo>
                  <a:lnTo>
                    <a:pt x="371" y="146"/>
                  </a:lnTo>
                  <a:lnTo>
                    <a:pt x="375" y="142"/>
                  </a:lnTo>
                  <a:lnTo>
                    <a:pt x="380" y="142"/>
                  </a:lnTo>
                  <a:lnTo>
                    <a:pt x="384" y="138"/>
                  </a:lnTo>
                  <a:lnTo>
                    <a:pt x="390" y="138"/>
                  </a:lnTo>
                  <a:lnTo>
                    <a:pt x="397" y="134"/>
                  </a:lnTo>
                  <a:lnTo>
                    <a:pt x="405" y="133"/>
                  </a:lnTo>
                  <a:lnTo>
                    <a:pt x="411" y="129"/>
                  </a:lnTo>
                  <a:lnTo>
                    <a:pt x="416" y="129"/>
                  </a:lnTo>
                  <a:lnTo>
                    <a:pt x="418" y="127"/>
                  </a:lnTo>
                  <a:lnTo>
                    <a:pt x="420" y="127"/>
                  </a:lnTo>
                  <a:lnTo>
                    <a:pt x="479" y="281"/>
                  </a:lnTo>
                  <a:lnTo>
                    <a:pt x="477" y="279"/>
                  </a:lnTo>
                  <a:lnTo>
                    <a:pt x="475" y="279"/>
                  </a:lnTo>
                  <a:lnTo>
                    <a:pt x="470" y="279"/>
                  </a:lnTo>
                  <a:lnTo>
                    <a:pt x="464" y="279"/>
                  </a:lnTo>
                  <a:lnTo>
                    <a:pt x="460" y="279"/>
                  </a:lnTo>
                  <a:lnTo>
                    <a:pt x="456" y="279"/>
                  </a:lnTo>
                  <a:lnTo>
                    <a:pt x="451" y="279"/>
                  </a:lnTo>
                  <a:lnTo>
                    <a:pt x="447" y="281"/>
                  </a:lnTo>
                  <a:lnTo>
                    <a:pt x="441" y="281"/>
                  </a:lnTo>
                  <a:lnTo>
                    <a:pt x="435" y="281"/>
                  </a:lnTo>
                  <a:lnTo>
                    <a:pt x="430" y="283"/>
                  </a:lnTo>
                  <a:lnTo>
                    <a:pt x="422" y="285"/>
                  </a:lnTo>
                  <a:lnTo>
                    <a:pt x="415" y="285"/>
                  </a:lnTo>
                  <a:lnTo>
                    <a:pt x="407" y="285"/>
                  </a:lnTo>
                  <a:lnTo>
                    <a:pt x="399" y="286"/>
                  </a:lnTo>
                  <a:lnTo>
                    <a:pt x="392" y="288"/>
                  </a:lnTo>
                  <a:lnTo>
                    <a:pt x="382" y="290"/>
                  </a:lnTo>
                  <a:lnTo>
                    <a:pt x="373" y="294"/>
                  </a:lnTo>
                  <a:lnTo>
                    <a:pt x="363" y="296"/>
                  </a:lnTo>
                  <a:lnTo>
                    <a:pt x="354" y="300"/>
                  </a:lnTo>
                  <a:lnTo>
                    <a:pt x="348" y="300"/>
                  </a:lnTo>
                  <a:lnTo>
                    <a:pt x="344" y="302"/>
                  </a:lnTo>
                  <a:lnTo>
                    <a:pt x="339" y="304"/>
                  </a:lnTo>
                  <a:lnTo>
                    <a:pt x="333" y="304"/>
                  </a:lnTo>
                  <a:lnTo>
                    <a:pt x="325" y="305"/>
                  </a:lnTo>
                  <a:lnTo>
                    <a:pt x="321" y="307"/>
                  </a:lnTo>
                  <a:lnTo>
                    <a:pt x="316" y="311"/>
                  </a:lnTo>
                  <a:lnTo>
                    <a:pt x="310" y="313"/>
                  </a:lnTo>
                  <a:lnTo>
                    <a:pt x="302" y="315"/>
                  </a:lnTo>
                  <a:lnTo>
                    <a:pt x="297" y="317"/>
                  </a:lnTo>
                  <a:lnTo>
                    <a:pt x="291" y="319"/>
                  </a:lnTo>
                  <a:lnTo>
                    <a:pt x="285" y="323"/>
                  </a:lnTo>
                  <a:lnTo>
                    <a:pt x="280" y="324"/>
                  </a:lnTo>
                  <a:lnTo>
                    <a:pt x="272" y="326"/>
                  </a:lnTo>
                  <a:lnTo>
                    <a:pt x="266" y="330"/>
                  </a:lnTo>
                  <a:lnTo>
                    <a:pt x="261" y="334"/>
                  </a:lnTo>
                  <a:lnTo>
                    <a:pt x="253" y="336"/>
                  </a:lnTo>
                  <a:lnTo>
                    <a:pt x="247" y="340"/>
                  </a:lnTo>
                  <a:lnTo>
                    <a:pt x="240" y="342"/>
                  </a:lnTo>
                  <a:lnTo>
                    <a:pt x="234" y="345"/>
                  </a:lnTo>
                  <a:lnTo>
                    <a:pt x="226" y="349"/>
                  </a:lnTo>
                  <a:lnTo>
                    <a:pt x="221" y="353"/>
                  </a:lnTo>
                  <a:lnTo>
                    <a:pt x="213" y="359"/>
                  </a:lnTo>
                  <a:lnTo>
                    <a:pt x="207" y="362"/>
                  </a:lnTo>
                  <a:lnTo>
                    <a:pt x="200" y="368"/>
                  </a:lnTo>
                  <a:lnTo>
                    <a:pt x="194" y="372"/>
                  </a:lnTo>
                  <a:lnTo>
                    <a:pt x="187" y="378"/>
                  </a:lnTo>
                  <a:lnTo>
                    <a:pt x="181" y="383"/>
                  </a:lnTo>
                  <a:lnTo>
                    <a:pt x="175" y="389"/>
                  </a:lnTo>
                  <a:lnTo>
                    <a:pt x="169" y="395"/>
                  </a:lnTo>
                  <a:lnTo>
                    <a:pt x="162" y="400"/>
                  </a:lnTo>
                  <a:lnTo>
                    <a:pt x="156" y="408"/>
                  </a:lnTo>
                  <a:lnTo>
                    <a:pt x="150" y="414"/>
                  </a:lnTo>
                  <a:lnTo>
                    <a:pt x="145" y="421"/>
                  </a:lnTo>
                  <a:lnTo>
                    <a:pt x="137" y="427"/>
                  </a:lnTo>
                  <a:lnTo>
                    <a:pt x="133" y="435"/>
                  </a:lnTo>
                  <a:lnTo>
                    <a:pt x="128" y="440"/>
                  </a:lnTo>
                  <a:lnTo>
                    <a:pt x="122" y="448"/>
                  </a:lnTo>
                  <a:lnTo>
                    <a:pt x="116" y="456"/>
                  </a:lnTo>
                  <a:lnTo>
                    <a:pt x="111" y="463"/>
                  </a:lnTo>
                  <a:lnTo>
                    <a:pt x="105" y="469"/>
                  </a:lnTo>
                  <a:lnTo>
                    <a:pt x="99" y="476"/>
                  </a:lnTo>
                  <a:lnTo>
                    <a:pt x="95" y="482"/>
                  </a:lnTo>
                  <a:lnTo>
                    <a:pt x="90" y="492"/>
                  </a:lnTo>
                  <a:lnTo>
                    <a:pt x="84" y="497"/>
                  </a:lnTo>
                  <a:lnTo>
                    <a:pt x="78" y="505"/>
                  </a:lnTo>
                  <a:lnTo>
                    <a:pt x="74" y="513"/>
                  </a:lnTo>
                  <a:lnTo>
                    <a:pt x="71" y="520"/>
                  </a:lnTo>
                  <a:lnTo>
                    <a:pt x="65" y="526"/>
                  </a:lnTo>
                  <a:lnTo>
                    <a:pt x="61" y="533"/>
                  </a:lnTo>
                  <a:lnTo>
                    <a:pt x="57" y="539"/>
                  </a:lnTo>
                  <a:lnTo>
                    <a:pt x="54" y="547"/>
                  </a:lnTo>
                  <a:lnTo>
                    <a:pt x="48" y="553"/>
                  </a:lnTo>
                  <a:lnTo>
                    <a:pt x="44" y="560"/>
                  </a:lnTo>
                  <a:lnTo>
                    <a:pt x="40" y="566"/>
                  </a:lnTo>
                  <a:lnTo>
                    <a:pt x="38" y="573"/>
                  </a:lnTo>
                  <a:lnTo>
                    <a:pt x="35" y="579"/>
                  </a:lnTo>
                  <a:lnTo>
                    <a:pt x="31" y="585"/>
                  </a:lnTo>
                  <a:lnTo>
                    <a:pt x="27" y="591"/>
                  </a:lnTo>
                  <a:lnTo>
                    <a:pt x="25" y="596"/>
                  </a:lnTo>
                  <a:lnTo>
                    <a:pt x="21" y="602"/>
                  </a:lnTo>
                  <a:lnTo>
                    <a:pt x="19" y="608"/>
                  </a:lnTo>
                  <a:lnTo>
                    <a:pt x="17" y="613"/>
                  </a:lnTo>
                  <a:lnTo>
                    <a:pt x="16" y="619"/>
                  </a:lnTo>
                  <a:lnTo>
                    <a:pt x="10" y="627"/>
                  </a:lnTo>
                  <a:lnTo>
                    <a:pt x="6" y="636"/>
                  </a:lnTo>
                  <a:lnTo>
                    <a:pt x="4" y="644"/>
                  </a:lnTo>
                  <a:lnTo>
                    <a:pt x="2" y="649"/>
                  </a:lnTo>
                  <a:lnTo>
                    <a:pt x="0" y="655"/>
                  </a:lnTo>
                  <a:lnTo>
                    <a:pt x="0" y="657"/>
                  </a:lnTo>
                  <a:lnTo>
                    <a:pt x="0" y="659"/>
                  </a:lnTo>
                  <a:lnTo>
                    <a:pt x="2" y="661"/>
                  </a:lnTo>
                  <a:lnTo>
                    <a:pt x="12" y="657"/>
                  </a:lnTo>
                  <a:lnTo>
                    <a:pt x="21" y="653"/>
                  </a:lnTo>
                  <a:lnTo>
                    <a:pt x="31" y="649"/>
                  </a:lnTo>
                  <a:lnTo>
                    <a:pt x="40" y="646"/>
                  </a:lnTo>
                  <a:lnTo>
                    <a:pt x="50" y="642"/>
                  </a:lnTo>
                  <a:lnTo>
                    <a:pt x="59" y="636"/>
                  </a:lnTo>
                  <a:lnTo>
                    <a:pt x="69" y="632"/>
                  </a:lnTo>
                  <a:lnTo>
                    <a:pt x="78" y="629"/>
                  </a:lnTo>
                  <a:lnTo>
                    <a:pt x="86" y="623"/>
                  </a:lnTo>
                  <a:lnTo>
                    <a:pt x="95" y="617"/>
                  </a:lnTo>
                  <a:lnTo>
                    <a:pt x="103" y="611"/>
                  </a:lnTo>
                  <a:lnTo>
                    <a:pt x="112" y="606"/>
                  </a:lnTo>
                  <a:lnTo>
                    <a:pt x="120" y="600"/>
                  </a:lnTo>
                  <a:lnTo>
                    <a:pt x="128" y="594"/>
                  </a:lnTo>
                  <a:lnTo>
                    <a:pt x="135" y="589"/>
                  </a:lnTo>
                  <a:lnTo>
                    <a:pt x="145" y="581"/>
                  </a:lnTo>
                  <a:lnTo>
                    <a:pt x="152" y="575"/>
                  </a:lnTo>
                  <a:lnTo>
                    <a:pt x="160" y="568"/>
                  </a:lnTo>
                  <a:lnTo>
                    <a:pt x="169" y="558"/>
                  </a:lnTo>
                  <a:lnTo>
                    <a:pt x="177" y="553"/>
                  </a:lnTo>
                  <a:lnTo>
                    <a:pt x="185" y="543"/>
                  </a:lnTo>
                  <a:lnTo>
                    <a:pt x="192" y="535"/>
                  </a:lnTo>
                  <a:lnTo>
                    <a:pt x="200" y="526"/>
                  </a:lnTo>
                  <a:lnTo>
                    <a:pt x="209" y="516"/>
                  </a:lnTo>
                  <a:lnTo>
                    <a:pt x="211" y="513"/>
                  </a:lnTo>
                  <a:lnTo>
                    <a:pt x="215" y="507"/>
                  </a:lnTo>
                  <a:lnTo>
                    <a:pt x="219" y="501"/>
                  </a:lnTo>
                  <a:lnTo>
                    <a:pt x="225" y="497"/>
                  </a:lnTo>
                  <a:lnTo>
                    <a:pt x="226" y="492"/>
                  </a:lnTo>
                  <a:lnTo>
                    <a:pt x="230" y="488"/>
                  </a:lnTo>
                  <a:lnTo>
                    <a:pt x="234" y="482"/>
                  </a:lnTo>
                  <a:lnTo>
                    <a:pt x="240" y="478"/>
                  </a:lnTo>
                  <a:lnTo>
                    <a:pt x="244" y="473"/>
                  </a:lnTo>
                  <a:lnTo>
                    <a:pt x="247" y="467"/>
                  </a:lnTo>
                  <a:lnTo>
                    <a:pt x="251" y="461"/>
                  </a:lnTo>
                  <a:lnTo>
                    <a:pt x="255" y="456"/>
                  </a:lnTo>
                  <a:lnTo>
                    <a:pt x="259" y="450"/>
                  </a:lnTo>
                  <a:lnTo>
                    <a:pt x="264" y="444"/>
                  </a:lnTo>
                  <a:lnTo>
                    <a:pt x="266" y="438"/>
                  </a:lnTo>
                  <a:lnTo>
                    <a:pt x="272" y="433"/>
                  </a:lnTo>
                  <a:lnTo>
                    <a:pt x="513" y="412"/>
                  </a:lnTo>
                  <a:lnTo>
                    <a:pt x="517" y="418"/>
                  </a:lnTo>
                  <a:lnTo>
                    <a:pt x="517" y="419"/>
                  </a:lnTo>
                  <a:lnTo>
                    <a:pt x="519" y="425"/>
                  </a:lnTo>
                  <a:lnTo>
                    <a:pt x="523" y="431"/>
                  </a:lnTo>
                  <a:lnTo>
                    <a:pt x="525" y="437"/>
                  </a:lnTo>
                  <a:lnTo>
                    <a:pt x="529" y="442"/>
                  </a:lnTo>
                  <a:lnTo>
                    <a:pt x="530" y="448"/>
                  </a:lnTo>
                  <a:lnTo>
                    <a:pt x="534" y="456"/>
                  </a:lnTo>
                  <a:lnTo>
                    <a:pt x="538" y="463"/>
                  </a:lnTo>
                  <a:lnTo>
                    <a:pt x="542" y="471"/>
                  </a:lnTo>
                  <a:lnTo>
                    <a:pt x="546" y="478"/>
                  </a:lnTo>
                  <a:lnTo>
                    <a:pt x="551" y="488"/>
                  </a:lnTo>
                  <a:lnTo>
                    <a:pt x="555" y="497"/>
                  </a:lnTo>
                  <a:lnTo>
                    <a:pt x="561" y="505"/>
                  </a:lnTo>
                  <a:lnTo>
                    <a:pt x="565" y="514"/>
                  </a:lnTo>
                  <a:lnTo>
                    <a:pt x="570" y="522"/>
                  </a:lnTo>
                  <a:lnTo>
                    <a:pt x="576" y="532"/>
                  </a:lnTo>
                  <a:lnTo>
                    <a:pt x="582" y="541"/>
                  </a:lnTo>
                  <a:lnTo>
                    <a:pt x="587" y="551"/>
                  </a:lnTo>
                  <a:lnTo>
                    <a:pt x="593" y="558"/>
                  </a:lnTo>
                  <a:lnTo>
                    <a:pt x="601" y="568"/>
                  </a:lnTo>
                  <a:lnTo>
                    <a:pt x="606" y="575"/>
                  </a:lnTo>
                  <a:lnTo>
                    <a:pt x="612" y="583"/>
                  </a:lnTo>
                  <a:lnTo>
                    <a:pt x="618" y="591"/>
                  </a:lnTo>
                  <a:lnTo>
                    <a:pt x="625" y="598"/>
                  </a:lnTo>
                  <a:lnTo>
                    <a:pt x="631" y="606"/>
                  </a:lnTo>
                  <a:lnTo>
                    <a:pt x="639" y="613"/>
                  </a:lnTo>
                  <a:lnTo>
                    <a:pt x="644" y="617"/>
                  </a:lnTo>
                  <a:lnTo>
                    <a:pt x="652" y="625"/>
                  </a:lnTo>
                  <a:lnTo>
                    <a:pt x="658" y="629"/>
                  </a:lnTo>
                  <a:lnTo>
                    <a:pt x="663" y="632"/>
                  </a:lnTo>
                  <a:lnTo>
                    <a:pt x="669" y="636"/>
                  </a:lnTo>
                  <a:lnTo>
                    <a:pt x="677" y="642"/>
                  </a:lnTo>
                  <a:lnTo>
                    <a:pt x="684" y="646"/>
                  </a:lnTo>
                  <a:lnTo>
                    <a:pt x="690" y="649"/>
                  </a:lnTo>
                  <a:lnTo>
                    <a:pt x="698" y="653"/>
                  </a:lnTo>
                  <a:lnTo>
                    <a:pt x="703" y="657"/>
                  </a:lnTo>
                  <a:lnTo>
                    <a:pt x="711" y="661"/>
                  </a:lnTo>
                  <a:lnTo>
                    <a:pt x="719" y="665"/>
                  </a:lnTo>
                  <a:lnTo>
                    <a:pt x="724" y="667"/>
                  </a:lnTo>
                  <a:lnTo>
                    <a:pt x="732" y="670"/>
                  </a:lnTo>
                  <a:lnTo>
                    <a:pt x="738" y="672"/>
                  </a:lnTo>
                  <a:lnTo>
                    <a:pt x="745" y="676"/>
                  </a:lnTo>
                  <a:lnTo>
                    <a:pt x="751" y="678"/>
                  </a:lnTo>
                  <a:lnTo>
                    <a:pt x="758" y="682"/>
                  </a:lnTo>
                  <a:lnTo>
                    <a:pt x="766" y="684"/>
                  </a:lnTo>
                  <a:lnTo>
                    <a:pt x="774" y="686"/>
                  </a:lnTo>
                  <a:lnTo>
                    <a:pt x="779" y="687"/>
                  </a:lnTo>
                  <a:lnTo>
                    <a:pt x="787" y="691"/>
                  </a:lnTo>
                  <a:lnTo>
                    <a:pt x="793" y="691"/>
                  </a:lnTo>
                  <a:lnTo>
                    <a:pt x="800" y="695"/>
                  </a:lnTo>
                  <a:lnTo>
                    <a:pt x="808" y="695"/>
                  </a:lnTo>
                  <a:lnTo>
                    <a:pt x="815" y="697"/>
                  </a:lnTo>
                  <a:lnTo>
                    <a:pt x="821" y="699"/>
                  </a:lnTo>
                  <a:lnTo>
                    <a:pt x="827" y="701"/>
                  </a:lnTo>
                  <a:lnTo>
                    <a:pt x="834" y="701"/>
                  </a:lnTo>
                  <a:lnTo>
                    <a:pt x="840" y="703"/>
                  </a:lnTo>
                  <a:lnTo>
                    <a:pt x="848" y="705"/>
                  </a:lnTo>
                  <a:lnTo>
                    <a:pt x="853" y="705"/>
                  </a:lnTo>
                  <a:lnTo>
                    <a:pt x="859" y="706"/>
                  </a:lnTo>
                  <a:lnTo>
                    <a:pt x="867" y="708"/>
                  </a:lnTo>
                  <a:lnTo>
                    <a:pt x="872" y="708"/>
                  </a:lnTo>
                  <a:lnTo>
                    <a:pt x="878" y="708"/>
                  </a:lnTo>
                  <a:lnTo>
                    <a:pt x="884" y="708"/>
                  </a:lnTo>
                  <a:lnTo>
                    <a:pt x="891" y="710"/>
                  </a:lnTo>
                  <a:lnTo>
                    <a:pt x="895" y="710"/>
                  </a:lnTo>
                  <a:lnTo>
                    <a:pt x="901" y="710"/>
                  </a:lnTo>
                  <a:lnTo>
                    <a:pt x="907" y="710"/>
                  </a:lnTo>
                  <a:lnTo>
                    <a:pt x="912" y="710"/>
                  </a:lnTo>
                  <a:lnTo>
                    <a:pt x="916" y="710"/>
                  </a:lnTo>
                  <a:lnTo>
                    <a:pt x="922" y="710"/>
                  </a:lnTo>
                  <a:lnTo>
                    <a:pt x="928" y="710"/>
                  </a:lnTo>
                  <a:lnTo>
                    <a:pt x="931" y="710"/>
                  </a:lnTo>
                  <a:lnTo>
                    <a:pt x="941" y="710"/>
                  </a:lnTo>
                  <a:lnTo>
                    <a:pt x="950" y="712"/>
                  </a:lnTo>
                  <a:lnTo>
                    <a:pt x="958" y="710"/>
                  </a:lnTo>
                  <a:lnTo>
                    <a:pt x="966" y="710"/>
                  </a:lnTo>
                  <a:lnTo>
                    <a:pt x="969" y="710"/>
                  </a:lnTo>
                  <a:lnTo>
                    <a:pt x="977" y="710"/>
                  </a:lnTo>
                  <a:lnTo>
                    <a:pt x="985" y="708"/>
                  </a:lnTo>
                  <a:lnTo>
                    <a:pt x="988" y="708"/>
                  </a:lnTo>
                  <a:lnTo>
                    <a:pt x="985" y="703"/>
                  </a:lnTo>
                  <a:lnTo>
                    <a:pt x="981" y="699"/>
                  </a:lnTo>
                  <a:lnTo>
                    <a:pt x="975" y="693"/>
                  </a:lnTo>
                  <a:lnTo>
                    <a:pt x="971" y="689"/>
                  </a:lnTo>
                  <a:lnTo>
                    <a:pt x="967" y="684"/>
                  </a:lnTo>
                  <a:lnTo>
                    <a:pt x="962" y="678"/>
                  </a:lnTo>
                  <a:lnTo>
                    <a:pt x="956" y="672"/>
                  </a:lnTo>
                  <a:lnTo>
                    <a:pt x="950" y="668"/>
                  </a:lnTo>
                  <a:lnTo>
                    <a:pt x="945" y="663"/>
                  </a:lnTo>
                  <a:lnTo>
                    <a:pt x="939" y="657"/>
                  </a:lnTo>
                  <a:lnTo>
                    <a:pt x="933" y="651"/>
                  </a:lnTo>
                  <a:lnTo>
                    <a:pt x="928" y="648"/>
                  </a:lnTo>
                  <a:lnTo>
                    <a:pt x="920" y="642"/>
                  </a:lnTo>
                  <a:lnTo>
                    <a:pt x="912" y="636"/>
                  </a:lnTo>
                  <a:lnTo>
                    <a:pt x="907" y="632"/>
                  </a:lnTo>
                  <a:lnTo>
                    <a:pt x="899" y="629"/>
                  </a:lnTo>
                  <a:lnTo>
                    <a:pt x="891" y="623"/>
                  </a:lnTo>
                  <a:lnTo>
                    <a:pt x="884" y="617"/>
                  </a:lnTo>
                  <a:lnTo>
                    <a:pt x="874" y="613"/>
                  </a:lnTo>
                  <a:lnTo>
                    <a:pt x="867" y="608"/>
                  </a:lnTo>
                  <a:lnTo>
                    <a:pt x="857" y="604"/>
                  </a:lnTo>
                  <a:lnTo>
                    <a:pt x="850" y="600"/>
                  </a:lnTo>
                  <a:lnTo>
                    <a:pt x="840" y="594"/>
                  </a:lnTo>
                  <a:lnTo>
                    <a:pt x="833" y="592"/>
                  </a:lnTo>
                  <a:lnTo>
                    <a:pt x="827" y="589"/>
                  </a:lnTo>
                  <a:lnTo>
                    <a:pt x="821" y="587"/>
                  </a:lnTo>
                  <a:lnTo>
                    <a:pt x="815" y="585"/>
                  </a:lnTo>
                  <a:lnTo>
                    <a:pt x="812" y="583"/>
                  </a:lnTo>
                  <a:lnTo>
                    <a:pt x="802" y="579"/>
                  </a:lnTo>
                  <a:lnTo>
                    <a:pt x="793" y="577"/>
                  </a:lnTo>
                  <a:lnTo>
                    <a:pt x="787" y="575"/>
                  </a:lnTo>
                  <a:lnTo>
                    <a:pt x="781" y="573"/>
                  </a:lnTo>
                  <a:lnTo>
                    <a:pt x="777" y="572"/>
                  </a:lnTo>
                  <a:lnTo>
                    <a:pt x="772" y="572"/>
                  </a:lnTo>
                  <a:lnTo>
                    <a:pt x="766" y="570"/>
                  </a:lnTo>
                  <a:lnTo>
                    <a:pt x="760" y="568"/>
                  </a:lnTo>
                  <a:lnTo>
                    <a:pt x="757" y="566"/>
                  </a:lnTo>
                  <a:lnTo>
                    <a:pt x="751" y="566"/>
                  </a:lnTo>
                  <a:lnTo>
                    <a:pt x="700" y="395"/>
                  </a:lnTo>
                  <a:lnTo>
                    <a:pt x="690" y="302"/>
                  </a:lnTo>
                  <a:lnTo>
                    <a:pt x="719" y="300"/>
                  </a:lnTo>
                  <a:lnTo>
                    <a:pt x="717" y="288"/>
                  </a:lnTo>
                  <a:lnTo>
                    <a:pt x="715" y="281"/>
                  </a:lnTo>
                  <a:lnTo>
                    <a:pt x="711" y="271"/>
                  </a:lnTo>
                  <a:lnTo>
                    <a:pt x="709" y="264"/>
                  </a:lnTo>
                  <a:lnTo>
                    <a:pt x="707" y="254"/>
                  </a:lnTo>
                  <a:lnTo>
                    <a:pt x="703" y="245"/>
                  </a:lnTo>
                  <a:lnTo>
                    <a:pt x="701" y="237"/>
                  </a:lnTo>
                  <a:lnTo>
                    <a:pt x="700" y="229"/>
                  </a:lnTo>
                  <a:lnTo>
                    <a:pt x="696" y="222"/>
                  </a:lnTo>
                  <a:lnTo>
                    <a:pt x="694" y="212"/>
                  </a:lnTo>
                  <a:lnTo>
                    <a:pt x="690" y="207"/>
                  </a:lnTo>
                  <a:lnTo>
                    <a:pt x="686" y="199"/>
                  </a:lnTo>
                  <a:lnTo>
                    <a:pt x="684" y="191"/>
                  </a:lnTo>
                  <a:lnTo>
                    <a:pt x="681" y="186"/>
                  </a:lnTo>
                  <a:lnTo>
                    <a:pt x="679" y="178"/>
                  </a:lnTo>
                  <a:lnTo>
                    <a:pt x="675" y="172"/>
                  </a:lnTo>
                  <a:lnTo>
                    <a:pt x="671" y="167"/>
                  </a:lnTo>
                  <a:lnTo>
                    <a:pt x="669" y="161"/>
                  </a:lnTo>
                  <a:lnTo>
                    <a:pt x="665" y="155"/>
                  </a:lnTo>
                  <a:lnTo>
                    <a:pt x="663" y="150"/>
                  </a:lnTo>
                  <a:lnTo>
                    <a:pt x="658" y="142"/>
                  </a:lnTo>
                  <a:lnTo>
                    <a:pt x="654" y="134"/>
                  </a:lnTo>
                  <a:lnTo>
                    <a:pt x="648" y="129"/>
                  </a:lnTo>
                  <a:lnTo>
                    <a:pt x="646" y="123"/>
                  </a:lnTo>
                  <a:lnTo>
                    <a:pt x="646" y="121"/>
                  </a:lnTo>
                  <a:lnTo>
                    <a:pt x="749" y="131"/>
                  </a:lnTo>
                  <a:lnTo>
                    <a:pt x="909" y="283"/>
                  </a:lnTo>
                  <a:lnTo>
                    <a:pt x="907" y="281"/>
                  </a:lnTo>
                  <a:lnTo>
                    <a:pt x="907" y="275"/>
                  </a:lnTo>
                  <a:lnTo>
                    <a:pt x="905" y="271"/>
                  </a:lnTo>
                  <a:lnTo>
                    <a:pt x="905" y="267"/>
                  </a:lnTo>
                  <a:lnTo>
                    <a:pt x="903" y="264"/>
                  </a:lnTo>
                  <a:lnTo>
                    <a:pt x="903" y="258"/>
                  </a:lnTo>
                  <a:lnTo>
                    <a:pt x="901" y="252"/>
                  </a:lnTo>
                  <a:lnTo>
                    <a:pt x="899" y="245"/>
                  </a:lnTo>
                  <a:lnTo>
                    <a:pt x="897" y="239"/>
                  </a:lnTo>
                  <a:lnTo>
                    <a:pt x="895" y="233"/>
                  </a:lnTo>
                  <a:lnTo>
                    <a:pt x="893" y="226"/>
                  </a:lnTo>
                  <a:lnTo>
                    <a:pt x="891" y="218"/>
                  </a:lnTo>
                  <a:lnTo>
                    <a:pt x="888" y="209"/>
                  </a:lnTo>
                  <a:lnTo>
                    <a:pt x="886" y="203"/>
                  </a:lnTo>
                  <a:lnTo>
                    <a:pt x="880" y="193"/>
                  </a:lnTo>
                  <a:lnTo>
                    <a:pt x="876" y="184"/>
                  </a:lnTo>
                  <a:lnTo>
                    <a:pt x="872" y="174"/>
                  </a:lnTo>
                  <a:lnTo>
                    <a:pt x="869" y="167"/>
                  </a:lnTo>
                  <a:lnTo>
                    <a:pt x="863" y="157"/>
                  </a:lnTo>
                  <a:lnTo>
                    <a:pt x="857" y="148"/>
                  </a:lnTo>
                  <a:lnTo>
                    <a:pt x="852" y="140"/>
                  </a:lnTo>
                  <a:lnTo>
                    <a:pt x="846" y="131"/>
                  </a:lnTo>
                  <a:lnTo>
                    <a:pt x="838" y="123"/>
                  </a:lnTo>
                  <a:lnTo>
                    <a:pt x="833" y="114"/>
                  </a:lnTo>
                  <a:lnTo>
                    <a:pt x="825" y="106"/>
                  </a:lnTo>
                  <a:lnTo>
                    <a:pt x="817" y="98"/>
                  </a:lnTo>
                  <a:lnTo>
                    <a:pt x="808" y="91"/>
                  </a:lnTo>
                  <a:lnTo>
                    <a:pt x="800" y="81"/>
                  </a:lnTo>
                  <a:lnTo>
                    <a:pt x="791" y="74"/>
                  </a:lnTo>
                  <a:lnTo>
                    <a:pt x="781" y="70"/>
                  </a:lnTo>
                  <a:lnTo>
                    <a:pt x="776" y="66"/>
                  </a:lnTo>
                  <a:lnTo>
                    <a:pt x="770" y="62"/>
                  </a:lnTo>
                  <a:lnTo>
                    <a:pt x="764" y="58"/>
                  </a:lnTo>
                  <a:lnTo>
                    <a:pt x="758" y="55"/>
                  </a:lnTo>
                  <a:lnTo>
                    <a:pt x="755" y="53"/>
                  </a:lnTo>
                  <a:lnTo>
                    <a:pt x="749" y="51"/>
                  </a:lnTo>
                  <a:lnTo>
                    <a:pt x="743" y="47"/>
                  </a:lnTo>
                  <a:lnTo>
                    <a:pt x="739" y="45"/>
                  </a:lnTo>
                  <a:lnTo>
                    <a:pt x="734" y="43"/>
                  </a:lnTo>
                  <a:lnTo>
                    <a:pt x="728" y="39"/>
                  </a:lnTo>
                  <a:lnTo>
                    <a:pt x="722" y="38"/>
                  </a:lnTo>
                  <a:lnTo>
                    <a:pt x="719" y="36"/>
                  </a:lnTo>
                  <a:lnTo>
                    <a:pt x="707" y="32"/>
                  </a:lnTo>
                  <a:lnTo>
                    <a:pt x="700" y="28"/>
                  </a:lnTo>
                  <a:lnTo>
                    <a:pt x="694" y="26"/>
                  </a:lnTo>
                  <a:lnTo>
                    <a:pt x="688" y="24"/>
                  </a:lnTo>
                  <a:lnTo>
                    <a:pt x="684" y="22"/>
                  </a:lnTo>
                  <a:lnTo>
                    <a:pt x="679" y="20"/>
                  </a:lnTo>
                  <a:lnTo>
                    <a:pt x="669" y="19"/>
                  </a:lnTo>
                  <a:lnTo>
                    <a:pt x="662" y="15"/>
                  </a:lnTo>
                  <a:lnTo>
                    <a:pt x="650" y="13"/>
                  </a:lnTo>
                  <a:lnTo>
                    <a:pt x="643" y="11"/>
                  </a:lnTo>
                  <a:lnTo>
                    <a:pt x="635" y="9"/>
                  </a:lnTo>
                  <a:lnTo>
                    <a:pt x="627" y="7"/>
                  </a:lnTo>
                  <a:lnTo>
                    <a:pt x="618" y="5"/>
                  </a:lnTo>
                  <a:lnTo>
                    <a:pt x="610" y="3"/>
                  </a:lnTo>
                  <a:lnTo>
                    <a:pt x="603" y="1"/>
                  </a:lnTo>
                  <a:lnTo>
                    <a:pt x="597" y="1"/>
                  </a:lnTo>
                  <a:lnTo>
                    <a:pt x="589" y="1"/>
                  </a:lnTo>
                  <a:lnTo>
                    <a:pt x="584" y="0"/>
                  </a:lnTo>
                  <a:lnTo>
                    <a:pt x="578" y="0"/>
                  </a:lnTo>
                  <a:lnTo>
                    <a:pt x="574" y="0"/>
                  </a:lnTo>
                  <a:lnTo>
                    <a:pt x="565" y="0"/>
                  </a:lnTo>
                  <a:lnTo>
                    <a:pt x="559" y="0"/>
                  </a:lnTo>
                  <a:lnTo>
                    <a:pt x="555" y="0"/>
                  </a:lnTo>
                  <a:lnTo>
                    <a:pt x="553" y="0"/>
                  </a:lnTo>
                  <a:lnTo>
                    <a:pt x="549" y="0"/>
                  </a:lnTo>
                  <a:lnTo>
                    <a:pt x="544" y="0"/>
                  </a:lnTo>
                  <a:lnTo>
                    <a:pt x="536" y="0"/>
                  </a:lnTo>
                  <a:lnTo>
                    <a:pt x="530" y="0"/>
                  </a:lnTo>
                  <a:lnTo>
                    <a:pt x="527" y="0"/>
                  </a:lnTo>
                  <a:lnTo>
                    <a:pt x="521" y="0"/>
                  </a:lnTo>
                  <a:lnTo>
                    <a:pt x="515" y="0"/>
                  </a:lnTo>
                  <a:lnTo>
                    <a:pt x="510" y="0"/>
                  </a:lnTo>
                  <a:lnTo>
                    <a:pt x="504" y="1"/>
                  </a:lnTo>
                  <a:lnTo>
                    <a:pt x="498" y="1"/>
                  </a:lnTo>
                  <a:lnTo>
                    <a:pt x="494" y="3"/>
                  </a:lnTo>
                  <a:lnTo>
                    <a:pt x="487" y="3"/>
                  </a:lnTo>
                  <a:lnTo>
                    <a:pt x="481" y="3"/>
                  </a:lnTo>
                  <a:lnTo>
                    <a:pt x="473" y="3"/>
                  </a:lnTo>
                  <a:lnTo>
                    <a:pt x="468" y="5"/>
                  </a:lnTo>
                  <a:lnTo>
                    <a:pt x="460" y="5"/>
                  </a:lnTo>
                  <a:lnTo>
                    <a:pt x="454" y="5"/>
                  </a:lnTo>
                  <a:lnTo>
                    <a:pt x="449" y="7"/>
                  </a:lnTo>
                  <a:lnTo>
                    <a:pt x="443" y="9"/>
                  </a:lnTo>
                  <a:lnTo>
                    <a:pt x="437" y="9"/>
                  </a:lnTo>
                  <a:lnTo>
                    <a:pt x="432" y="9"/>
                  </a:lnTo>
                  <a:lnTo>
                    <a:pt x="426" y="11"/>
                  </a:lnTo>
                  <a:lnTo>
                    <a:pt x="420" y="13"/>
                  </a:lnTo>
                  <a:lnTo>
                    <a:pt x="411" y="15"/>
                  </a:lnTo>
                  <a:lnTo>
                    <a:pt x="403"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83" name="Freeform 34"/>
            <p:cNvSpPr>
              <a:spLocks/>
            </p:cNvSpPr>
            <p:nvPr/>
          </p:nvSpPr>
          <p:spPr bwMode="auto">
            <a:xfrm>
              <a:off x="2923" y="1842"/>
              <a:ext cx="55" cy="124"/>
            </a:xfrm>
            <a:custGeom>
              <a:avLst/>
              <a:gdLst>
                <a:gd name="T0" fmla="*/ 0 w 111"/>
                <a:gd name="T1" fmla="*/ 0 h 249"/>
                <a:gd name="T2" fmla="*/ 0 w 111"/>
                <a:gd name="T3" fmla="*/ 0 h 249"/>
                <a:gd name="T4" fmla="*/ 0 w 111"/>
                <a:gd name="T5" fmla="*/ 0 h 249"/>
                <a:gd name="T6" fmla="*/ 0 w 111"/>
                <a:gd name="T7" fmla="*/ 0 h 249"/>
                <a:gd name="T8" fmla="*/ 0 w 111"/>
                <a:gd name="T9" fmla="*/ 0 h 249"/>
                <a:gd name="T10" fmla="*/ 0 w 111"/>
                <a:gd name="T11" fmla="*/ 0 h 249"/>
                <a:gd name="T12" fmla="*/ 0 w 111"/>
                <a:gd name="T13" fmla="*/ 0 h 249"/>
                <a:gd name="T14" fmla="*/ 0 w 111"/>
                <a:gd name="T15" fmla="*/ 0 h 249"/>
                <a:gd name="T16" fmla="*/ 0 w 111"/>
                <a:gd name="T17" fmla="*/ 0 h 249"/>
                <a:gd name="T18" fmla="*/ 0 w 111"/>
                <a:gd name="T19" fmla="*/ 0 h 249"/>
                <a:gd name="T20" fmla="*/ 0 w 111"/>
                <a:gd name="T21" fmla="*/ 0 h 249"/>
                <a:gd name="T22" fmla="*/ 0 w 111"/>
                <a:gd name="T23" fmla="*/ 0 h 249"/>
                <a:gd name="T24" fmla="*/ 0 w 111"/>
                <a:gd name="T25" fmla="*/ 0 h 249"/>
                <a:gd name="T26" fmla="*/ 0 w 111"/>
                <a:gd name="T27" fmla="*/ 0 h 249"/>
                <a:gd name="T28" fmla="*/ 0 w 111"/>
                <a:gd name="T29" fmla="*/ 0 h 249"/>
                <a:gd name="T30" fmla="*/ 0 w 111"/>
                <a:gd name="T31" fmla="*/ 0 h 249"/>
                <a:gd name="T32" fmla="*/ 0 w 111"/>
                <a:gd name="T33" fmla="*/ 0 h 249"/>
                <a:gd name="T34" fmla="*/ 0 w 111"/>
                <a:gd name="T35" fmla="*/ 0 h 249"/>
                <a:gd name="T36" fmla="*/ 0 w 111"/>
                <a:gd name="T37" fmla="*/ 0 h 249"/>
                <a:gd name="T38" fmla="*/ 0 w 111"/>
                <a:gd name="T39" fmla="*/ 0 h 249"/>
                <a:gd name="T40" fmla="*/ 0 w 111"/>
                <a:gd name="T41" fmla="*/ 0 h 249"/>
                <a:gd name="T42" fmla="*/ 0 w 111"/>
                <a:gd name="T43" fmla="*/ 0 h 249"/>
                <a:gd name="T44" fmla="*/ 0 w 111"/>
                <a:gd name="T45" fmla="*/ 0 h 249"/>
                <a:gd name="T46" fmla="*/ 0 w 111"/>
                <a:gd name="T47" fmla="*/ 0 h 249"/>
                <a:gd name="T48" fmla="*/ 0 w 111"/>
                <a:gd name="T49" fmla="*/ 0 h 249"/>
                <a:gd name="T50" fmla="*/ 0 w 111"/>
                <a:gd name="T51" fmla="*/ 0 h 249"/>
                <a:gd name="T52" fmla="*/ 0 w 111"/>
                <a:gd name="T53" fmla="*/ 0 h 249"/>
                <a:gd name="T54" fmla="*/ 0 w 111"/>
                <a:gd name="T55" fmla="*/ 0 h 249"/>
                <a:gd name="T56" fmla="*/ 0 w 111"/>
                <a:gd name="T57" fmla="*/ 0 h 249"/>
                <a:gd name="T58" fmla="*/ 0 w 111"/>
                <a:gd name="T59" fmla="*/ 0 h 249"/>
                <a:gd name="T60" fmla="*/ 0 w 111"/>
                <a:gd name="T61" fmla="*/ 0 h 249"/>
                <a:gd name="T62" fmla="*/ 0 w 111"/>
                <a:gd name="T63" fmla="*/ 0 h 249"/>
                <a:gd name="T64" fmla="*/ 0 w 111"/>
                <a:gd name="T65" fmla="*/ 0 h 249"/>
                <a:gd name="T66" fmla="*/ 0 w 111"/>
                <a:gd name="T67" fmla="*/ 0 h 249"/>
                <a:gd name="T68" fmla="*/ 0 w 111"/>
                <a:gd name="T69" fmla="*/ 0 h 249"/>
                <a:gd name="T70" fmla="*/ 0 w 111"/>
                <a:gd name="T71" fmla="*/ 0 h 249"/>
                <a:gd name="T72" fmla="*/ 0 w 111"/>
                <a:gd name="T73" fmla="*/ 0 h 249"/>
                <a:gd name="T74" fmla="*/ 0 w 111"/>
                <a:gd name="T75" fmla="*/ 0 h 249"/>
                <a:gd name="T76" fmla="*/ 0 w 111"/>
                <a:gd name="T77" fmla="*/ 0 h 249"/>
                <a:gd name="T78" fmla="*/ 0 w 111"/>
                <a:gd name="T79" fmla="*/ 0 h 249"/>
                <a:gd name="T80" fmla="*/ 0 w 111"/>
                <a:gd name="T81" fmla="*/ 0 h 249"/>
                <a:gd name="T82" fmla="*/ 0 w 111"/>
                <a:gd name="T83" fmla="*/ 0 h 249"/>
                <a:gd name="T84" fmla="*/ 0 w 111"/>
                <a:gd name="T85" fmla="*/ 0 h 249"/>
                <a:gd name="T86" fmla="*/ 0 w 111"/>
                <a:gd name="T87" fmla="*/ 0 h 249"/>
                <a:gd name="T88" fmla="*/ 0 w 111"/>
                <a:gd name="T89" fmla="*/ 0 h 249"/>
                <a:gd name="T90" fmla="*/ 0 w 111"/>
                <a:gd name="T91" fmla="*/ 0 h 249"/>
                <a:gd name="T92" fmla="*/ 0 w 111"/>
                <a:gd name="T93" fmla="*/ 0 h 24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249"/>
                <a:gd name="T143" fmla="*/ 111 w 111"/>
                <a:gd name="T144" fmla="*/ 249 h 24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249">
                  <a:moveTo>
                    <a:pt x="111" y="249"/>
                  </a:moveTo>
                  <a:lnTo>
                    <a:pt x="69" y="82"/>
                  </a:lnTo>
                  <a:lnTo>
                    <a:pt x="92" y="84"/>
                  </a:lnTo>
                  <a:lnTo>
                    <a:pt x="86" y="78"/>
                  </a:lnTo>
                  <a:lnTo>
                    <a:pt x="84" y="75"/>
                  </a:lnTo>
                  <a:lnTo>
                    <a:pt x="80" y="73"/>
                  </a:lnTo>
                  <a:lnTo>
                    <a:pt x="78" y="71"/>
                  </a:lnTo>
                  <a:lnTo>
                    <a:pt x="75" y="67"/>
                  </a:lnTo>
                  <a:lnTo>
                    <a:pt x="71" y="67"/>
                  </a:lnTo>
                  <a:lnTo>
                    <a:pt x="67" y="63"/>
                  </a:lnTo>
                  <a:lnTo>
                    <a:pt x="63" y="59"/>
                  </a:lnTo>
                  <a:lnTo>
                    <a:pt x="99" y="67"/>
                  </a:lnTo>
                  <a:lnTo>
                    <a:pt x="95" y="57"/>
                  </a:lnTo>
                  <a:lnTo>
                    <a:pt x="88" y="52"/>
                  </a:lnTo>
                  <a:lnTo>
                    <a:pt x="82" y="48"/>
                  </a:lnTo>
                  <a:lnTo>
                    <a:pt x="76" y="44"/>
                  </a:lnTo>
                  <a:lnTo>
                    <a:pt x="69" y="40"/>
                  </a:lnTo>
                  <a:lnTo>
                    <a:pt x="63" y="38"/>
                  </a:lnTo>
                  <a:lnTo>
                    <a:pt x="101" y="42"/>
                  </a:lnTo>
                  <a:lnTo>
                    <a:pt x="97" y="37"/>
                  </a:lnTo>
                  <a:lnTo>
                    <a:pt x="92" y="31"/>
                  </a:lnTo>
                  <a:lnTo>
                    <a:pt x="84" y="25"/>
                  </a:lnTo>
                  <a:lnTo>
                    <a:pt x="76" y="19"/>
                  </a:lnTo>
                  <a:lnTo>
                    <a:pt x="71" y="18"/>
                  </a:lnTo>
                  <a:lnTo>
                    <a:pt x="67" y="14"/>
                  </a:lnTo>
                  <a:lnTo>
                    <a:pt x="61" y="12"/>
                  </a:lnTo>
                  <a:lnTo>
                    <a:pt x="57" y="12"/>
                  </a:lnTo>
                  <a:lnTo>
                    <a:pt x="52" y="10"/>
                  </a:lnTo>
                  <a:lnTo>
                    <a:pt x="46" y="10"/>
                  </a:lnTo>
                  <a:lnTo>
                    <a:pt x="40" y="10"/>
                  </a:lnTo>
                  <a:lnTo>
                    <a:pt x="37" y="10"/>
                  </a:lnTo>
                  <a:lnTo>
                    <a:pt x="31" y="6"/>
                  </a:lnTo>
                  <a:lnTo>
                    <a:pt x="27" y="4"/>
                  </a:lnTo>
                  <a:lnTo>
                    <a:pt x="21" y="2"/>
                  </a:lnTo>
                  <a:lnTo>
                    <a:pt x="18" y="2"/>
                  </a:lnTo>
                  <a:lnTo>
                    <a:pt x="12" y="0"/>
                  </a:lnTo>
                  <a:lnTo>
                    <a:pt x="6" y="2"/>
                  </a:lnTo>
                  <a:lnTo>
                    <a:pt x="2" y="4"/>
                  </a:lnTo>
                  <a:lnTo>
                    <a:pt x="0" y="6"/>
                  </a:lnTo>
                  <a:lnTo>
                    <a:pt x="16" y="18"/>
                  </a:lnTo>
                  <a:lnTo>
                    <a:pt x="2" y="65"/>
                  </a:lnTo>
                  <a:lnTo>
                    <a:pt x="8" y="67"/>
                  </a:lnTo>
                  <a:lnTo>
                    <a:pt x="6" y="92"/>
                  </a:lnTo>
                  <a:lnTo>
                    <a:pt x="21" y="92"/>
                  </a:lnTo>
                  <a:lnTo>
                    <a:pt x="18" y="242"/>
                  </a:lnTo>
                  <a:lnTo>
                    <a:pt x="111"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84" name="Freeform 35"/>
            <p:cNvSpPr>
              <a:spLocks/>
            </p:cNvSpPr>
            <p:nvPr/>
          </p:nvSpPr>
          <p:spPr bwMode="auto">
            <a:xfrm>
              <a:off x="3123" y="1999"/>
              <a:ext cx="36" cy="42"/>
            </a:xfrm>
            <a:custGeom>
              <a:avLst/>
              <a:gdLst>
                <a:gd name="T0" fmla="*/ 0 w 73"/>
                <a:gd name="T1" fmla="*/ 0 h 83"/>
                <a:gd name="T2" fmla="*/ 0 w 73"/>
                <a:gd name="T3" fmla="*/ 1 h 83"/>
                <a:gd name="T4" fmla="*/ 0 w 73"/>
                <a:gd name="T5" fmla="*/ 1 h 83"/>
                <a:gd name="T6" fmla="*/ 0 w 73"/>
                <a:gd name="T7" fmla="*/ 1 h 83"/>
                <a:gd name="T8" fmla="*/ 0 w 73"/>
                <a:gd name="T9" fmla="*/ 1 h 83"/>
                <a:gd name="T10" fmla="*/ 0 w 73"/>
                <a:gd name="T11" fmla="*/ 1 h 83"/>
                <a:gd name="T12" fmla="*/ 0 w 73"/>
                <a:gd name="T13" fmla="*/ 0 h 83"/>
                <a:gd name="T14" fmla="*/ 0 w 73"/>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83"/>
                <a:gd name="T26" fmla="*/ 73 w 73"/>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83">
                  <a:moveTo>
                    <a:pt x="0" y="0"/>
                  </a:moveTo>
                  <a:lnTo>
                    <a:pt x="33" y="76"/>
                  </a:lnTo>
                  <a:lnTo>
                    <a:pt x="63" y="83"/>
                  </a:lnTo>
                  <a:lnTo>
                    <a:pt x="73" y="36"/>
                  </a:lnTo>
                  <a:lnTo>
                    <a:pt x="57" y="34"/>
                  </a:lnTo>
                  <a:lnTo>
                    <a:pt x="37" y="1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85" name="Freeform 36"/>
            <p:cNvSpPr>
              <a:spLocks/>
            </p:cNvSpPr>
            <p:nvPr/>
          </p:nvSpPr>
          <p:spPr bwMode="auto">
            <a:xfrm>
              <a:off x="3144" y="2005"/>
              <a:ext cx="38" cy="65"/>
            </a:xfrm>
            <a:custGeom>
              <a:avLst/>
              <a:gdLst>
                <a:gd name="T0" fmla="*/ 1 w 76"/>
                <a:gd name="T1" fmla="*/ 1 h 129"/>
                <a:gd name="T2" fmla="*/ 1 w 76"/>
                <a:gd name="T3" fmla="*/ 0 h 129"/>
                <a:gd name="T4" fmla="*/ 0 w 76"/>
                <a:gd name="T5" fmla="*/ 1 h 129"/>
                <a:gd name="T6" fmla="*/ 1 w 76"/>
                <a:gd name="T7" fmla="*/ 1 h 129"/>
                <a:gd name="T8" fmla="*/ 1 w 76"/>
                <a:gd name="T9" fmla="*/ 1 h 129"/>
                <a:gd name="T10" fmla="*/ 1 w 76"/>
                <a:gd name="T11" fmla="*/ 1 h 129"/>
                <a:gd name="T12" fmla="*/ 1 w 76"/>
                <a:gd name="T13" fmla="*/ 1 h 129"/>
                <a:gd name="T14" fmla="*/ 1 w 76"/>
                <a:gd name="T15" fmla="*/ 1 h 129"/>
                <a:gd name="T16" fmla="*/ 1 w 76"/>
                <a:gd name="T17" fmla="*/ 1 h 129"/>
                <a:gd name="T18" fmla="*/ 1 w 76"/>
                <a:gd name="T19" fmla="*/ 1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29"/>
                <a:gd name="T32" fmla="*/ 76 w 76"/>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29">
                  <a:moveTo>
                    <a:pt x="34" y="2"/>
                  </a:moveTo>
                  <a:lnTo>
                    <a:pt x="4" y="0"/>
                  </a:lnTo>
                  <a:lnTo>
                    <a:pt x="0" y="129"/>
                  </a:lnTo>
                  <a:lnTo>
                    <a:pt x="76" y="105"/>
                  </a:lnTo>
                  <a:lnTo>
                    <a:pt x="34" y="103"/>
                  </a:lnTo>
                  <a:lnTo>
                    <a:pt x="14" y="105"/>
                  </a:lnTo>
                  <a:lnTo>
                    <a:pt x="19" y="14"/>
                  </a:lnTo>
                  <a:lnTo>
                    <a:pt x="52" y="14"/>
                  </a:lnTo>
                  <a:lnTo>
                    <a:pt x="3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86" name="Freeform 37"/>
            <p:cNvSpPr>
              <a:spLocks/>
            </p:cNvSpPr>
            <p:nvPr/>
          </p:nvSpPr>
          <p:spPr bwMode="auto">
            <a:xfrm>
              <a:off x="3156" y="1957"/>
              <a:ext cx="102" cy="166"/>
            </a:xfrm>
            <a:custGeom>
              <a:avLst/>
              <a:gdLst>
                <a:gd name="T0" fmla="*/ 1 w 203"/>
                <a:gd name="T1" fmla="*/ 0 h 333"/>
                <a:gd name="T2" fmla="*/ 1 w 203"/>
                <a:gd name="T3" fmla="*/ 0 h 333"/>
                <a:gd name="T4" fmla="*/ 1 w 203"/>
                <a:gd name="T5" fmla="*/ 0 h 333"/>
                <a:gd name="T6" fmla="*/ 1 w 203"/>
                <a:gd name="T7" fmla="*/ 0 h 333"/>
                <a:gd name="T8" fmla="*/ 1 w 203"/>
                <a:gd name="T9" fmla="*/ 0 h 333"/>
                <a:gd name="T10" fmla="*/ 1 w 203"/>
                <a:gd name="T11" fmla="*/ 0 h 333"/>
                <a:gd name="T12" fmla="*/ 1 w 203"/>
                <a:gd name="T13" fmla="*/ 0 h 333"/>
                <a:gd name="T14" fmla="*/ 1 w 203"/>
                <a:gd name="T15" fmla="*/ 0 h 333"/>
                <a:gd name="T16" fmla="*/ 1 w 203"/>
                <a:gd name="T17" fmla="*/ 0 h 333"/>
                <a:gd name="T18" fmla="*/ 1 w 203"/>
                <a:gd name="T19" fmla="*/ 0 h 333"/>
                <a:gd name="T20" fmla="*/ 1 w 203"/>
                <a:gd name="T21" fmla="*/ 0 h 333"/>
                <a:gd name="T22" fmla="*/ 1 w 203"/>
                <a:gd name="T23" fmla="*/ 0 h 333"/>
                <a:gd name="T24" fmla="*/ 1 w 203"/>
                <a:gd name="T25" fmla="*/ 0 h 333"/>
                <a:gd name="T26" fmla="*/ 1 w 203"/>
                <a:gd name="T27" fmla="*/ 0 h 333"/>
                <a:gd name="T28" fmla="*/ 1 w 203"/>
                <a:gd name="T29" fmla="*/ 0 h 333"/>
                <a:gd name="T30" fmla="*/ 1 w 203"/>
                <a:gd name="T31" fmla="*/ 0 h 333"/>
                <a:gd name="T32" fmla="*/ 1 w 203"/>
                <a:gd name="T33" fmla="*/ 0 h 333"/>
                <a:gd name="T34" fmla="*/ 1 w 203"/>
                <a:gd name="T35" fmla="*/ 0 h 333"/>
                <a:gd name="T36" fmla="*/ 1 w 203"/>
                <a:gd name="T37" fmla="*/ 0 h 333"/>
                <a:gd name="T38" fmla="*/ 1 w 203"/>
                <a:gd name="T39" fmla="*/ 0 h 333"/>
                <a:gd name="T40" fmla="*/ 1 w 203"/>
                <a:gd name="T41" fmla="*/ 0 h 333"/>
                <a:gd name="T42" fmla="*/ 1 w 203"/>
                <a:gd name="T43" fmla="*/ 0 h 333"/>
                <a:gd name="T44" fmla="*/ 1 w 203"/>
                <a:gd name="T45" fmla="*/ 0 h 333"/>
                <a:gd name="T46" fmla="*/ 1 w 203"/>
                <a:gd name="T47" fmla="*/ 0 h 333"/>
                <a:gd name="T48" fmla="*/ 1 w 203"/>
                <a:gd name="T49" fmla="*/ 0 h 333"/>
                <a:gd name="T50" fmla="*/ 1 w 203"/>
                <a:gd name="T51" fmla="*/ 0 h 333"/>
                <a:gd name="T52" fmla="*/ 1 w 203"/>
                <a:gd name="T53" fmla="*/ 0 h 333"/>
                <a:gd name="T54" fmla="*/ 1 w 203"/>
                <a:gd name="T55" fmla="*/ 0 h 333"/>
                <a:gd name="T56" fmla="*/ 1 w 203"/>
                <a:gd name="T57" fmla="*/ 0 h 333"/>
                <a:gd name="T58" fmla="*/ 1 w 203"/>
                <a:gd name="T59" fmla="*/ 0 h 333"/>
                <a:gd name="T60" fmla="*/ 1 w 203"/>
                <a:gd name="T61" fmla="*/ 0 h 333"/>
                <a:gd name="T62" fmla="*/ 1 w 203"/>
                <a:gd name="T63" fmla="*/ 0 h 333"/>
                <a:gd name="T64" fmla="*/ 1 w 203"/>
                <a:gd name="T65" fmla="*/ 0 h 333"/>
                <a:gd name="T66" fmla="*/ 1 w 203"/>
                <a:gd name="T67" fmla="*/ 0 h 333"/>
                <a:gd name="T68" fmla="*/ 1 w 203"/>
                <a:gd name="T69" fmla="*/ 0 h 333"/>
                <a:gd name="T70" fmla="*/ 1 w 203"/>
                <a:gd name="T71" fmla="*/ 0 h 333"/>
                <a:gd name="T72" fmla="*/ 1 w 203"/>
                <a:gd name="T73" fmla="*/ 0 h 333"/>
                <a:gd name="T74" fmla="*/ 1 w 203"/>
                <a:gd name="T75" fmla="*/ 0 h 333"/>
                <a:gd name="T76" fmla="*/ 1 w 203"/>
                <a:gd name="T77" fmla="*/ 0 h 333"/>
                <a:gd name="T78" fmla="*/ 1 w 203"/>
                <a:gd name="T79" fmla="*/ 0 h 333"/>
                <a:gd name="T80" fmla="*/ 1 w 203"/>
                <a:gd name="T81" fmla="*/ 0 h 333"/>
                <a:gd name="T82" fmla="*/ 1 w 203"/>
                <a:gd name="T83" fmla="*/ 0 h 333"/>
                <a:gd name="T84" fmla="*/ 1 w 203"/>
                <a:gd name="T85" fmla="*/ 0 h 333"/>
                <a:gd name="T86" fmla="*/ 1 w 203"/>
                <a:gd name="T87" fmla="*/ 0 h 333"/>
                <a:gd name="T88" fmla="*/ 1 w 203"/>
                <a:gd name="T89" fmla="*/ 0 h 333"/>
                <a:gd name="T90" fmla="*/ 1 w 203"/>
                <a:gd name="T91" fmla="*/ 0 h 333"/>
                <a:gd name="T92" fmla="*/ 1 w 203"/>
                <a:gd name="T93" fmla="*/ 0 h 333"/>
                <a:gd name="T94" fmla="*/ 1 w 203"/>
                <a:gd name="T95" fmla="*/ 0 h 333"/>
                <a:gd name="T96" fmla="*/ 1 w 203"/>
                <a:gd name="T97" fmla="*/ 0 h 333"/>
                <a:gd name="T98" fmla="*/ 1 w 203"/>
                <a:gd name="T99" fmla="*/ 0 h 333"/>
                <a:gd name="T100" fmla="*/ 1 w 203"/>
                <a:gd name="T101" fmla="*/ 0 h 333"/>
                <a:gd name="T102" fmla="*/ 1 w 203"/>
                <a:gd name="T103" fmla="*/ 0 h 333"/>
                <a:gd name="T104" fmla="*/ 0 w 203"/>
                <a:gd name="T105" fmla="*/ 0 h 333"/>
                <a:gd name="T106" fmla="*/ 1 w 203"/>
                <a:gd name="T107" fmla="*/ 0 h 333"/>
                <a:gd name="T108" fmla="*/ 1 w 203"/>
                <a:gd name="T109" fmla="*/ 0 h 3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3"/>
                <a:gd name="T166" fmla="*/ 0 h 333"/>
                <a:gd name="T167" fmla="*/ 203 w 203"/>
                <a:gd name="T168" fmla="*/ 333 h 3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3" h="333">
                  <a:moveTo>
                    <a:pt x="32" y="0"/>
                  </a:moveTo>
                  <a:lnTo>
                    <a:pt x="179" y="40"/>
                  </a:lnTo>
                  <a:lnTo>
                    <a:pt x="179" y="42"/>
                  </a:lnTo>
                  <a:lnTo>
                    <a:pt x="180" y="46"/>
                  </a:lnTo>
                  <a:lnTo>
                    <a:pt x="180" y="50"/>
                  </a:lnTo>
                  <a:lnTo>
                    <a:pt x="182" y="54"/>
                  </a:lnTo>
                  <a:lnTo>
                    <a:pt x="182" y="57"/>
                  </a:lnTo>
                  <a:lnTo>
                    <a:pt x="184" y="65"/>
                  </a:lnTo>
                  <a:lnTo>
                    <a:pt x="184" y="71"/>
                  </a:lnTo>
                  <a:lnTo>
                    <a:pt x="186" y="76"/>
                  </a:lnTo>
                  <a:lnTo>
                    <a:pt x="186" y="84"/>
                  </a:lnTo>
                  <a:lnTo>
                    <a:pt x="188" y="92"/>
                  </a:lnTo>
                  <a:lnTo>
                    <a:pt x="190" y="99"/>
                  </a:lnTo>
                  <a:lnTo>
                    <a:pt x="192" y="109"/>
                  </a:lnTo>
                  <a:lnTo>
                    <a:pt x="192" y="112"/>
                  </a:lnTo>
                  <a:lnTo>
                    <a:pt x="194" y="116"/>
                  </a:lnTo>
                  <a:lnTo>
                    <a:pt x="194" y="122"/>
                  </a:lnTo>
                  <a:lnTo>
                    <a:pt x="196" y="128"/>
                  </a:lnTo>
                  <a:lnTo>
                    <a:pt x="196" y="131"/>
                  </a:lnTo>
                  <a:lnTo>
                    <a:pt x="198" y="137"/>
                  </a:lnTo>
                  <a:lnTo>
                    <a:pt x="198" y="143"/>
                  </a:lnTo>
                  <a:lnTo>
                    <a:pt x="198" y="149"/>
                  </a:lnTo>
                  <a:lnTo>
                    <a:pt x="198" y="152"/>
                  </a:lnTo>
                  <a:lnTo>
                    <a:pt x="199" y="158"/>
                  </a:lnTo>
                  <a:lnTo>
                    <a:pt x="199" y="164"/>
                  </a:lnTo>
                  <a:lnTo>
                    <a:pt x="199" y="169"/>
                  </a:lnTo>
                  <a:lnTo>
                    <a:pt x="199" y="175"/>
                  </a:lnTo>
                  <a:lnTo>
                    <a:pt x="199" y="181"/>
                  </a:lnTo>
                  <a:lnTo>
                    <a:pt x="199" y="187"/>
                  </a:lnTo>
                  <a:lnTo>
                    <a:pt x="201" y="190"/>
                  </a:lnTo>
                  <a:lnTo>
                    <a:pt x="201" y="196"/>
                  </a:lnTo>
                  <a:lnTo>
                    <a:pt x="201" y="204"/>
                  </a:lnTo>
                  <a:lnTo>
                    <a:pt x="201" y="209"/>
                  </a:lnTo>
                  <a:lnTo>
                    <a:pt x="203" y="215"/>
                  </a:lnTo>
                  <a:lnTo>
                    <a:pt x="203" y="221"/>
                  </a:lnTo>
                  <a:lnTo>
                    <a:pt x="203" y="226"/>
                  </a:lnTo>
                  <a:lnTo>
                    <a:pt x="203" y="232"/>
                  </a:lnTo>
                  <a:lnTo>
                    <a:pt x="203" y="240"/>
                  </a:lnTo>
                  <a:lnTo>
                    <a:pt x="203" y="245"/>
                  </a:lnTo>
                  <a:lnTo>
                    <a:pt x="203" y="251"/>
                  </a:lnTo>
                  <a:lnTo>
                    <a:pt x="203" y="257"/>
                  </a:lnTo>
                  <a:lnTo>
                    <a:pt x="203" y="264"/>
                  </a:lnTo>
                  <a:lnTo>
                    <a:pt x="201" y="268"/>
                  </a:lnTo>
                  <a:lnTo>
                    <a:pt x="201" y="276"/>
                  </a:lnTo>
                  <a:lnTo>
                    <a:pt x="201" y="282"/>
                  </a:lnTo>
                  <a:lnTo>
                    <a:pt x="201" y="289"/>
                  </a:lnTo>
                  <a:lnTo>
                    <a:pt x="201" y="295"/>
                  </a:lnTo>
                  <a:lnTo>
                    <a:pt x="201" y="301"/>
                  </a:lnTo>
                  <a:lnTo>
                    <a:pt x="199" y="306"/>
                  </a:lnTo>
                  <a:lnTo>
                    <a:pt x="199" y="314"/>
                  </a:lnTo>
                  <a:lnTo>
                    <a:pt x="55" y="333"/>
                  </a:lnTo>
                  <a:lnTo>
                    <a:pt x="9" y="323"/>
                  </a:lnTo>
                  <a:lnTo>
                    <a:pt x="0" y="12"/>
                  </a:lnTo>
                  <a:lnTo>
                    <a:pt x="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87" name="Freeform 38"/>
            <p:cNvSpPr>
              <a:spLocks/>
            </p:cNvSpPr>
            <p:nvPr/>
          </p:nvSpPr>
          <p:spPr bwMode="auto">
            <a:xfrm>
              <a:off x="2932" y="1893"/>
              <a:ext cx="31" cy="48"/>
            </a:xfrm>
            <a:custGeom>
              <a:avLst/>
              <a:gdLst>
                <a:gd name="T0" fmla="*/ 0 w 62"/>
                <a:gd name="T1" fmla="*/ 0 h 97"/>
                <a:gd name="T2" fmla="*/ 1 w 62"/>
                <a:gd name="T3" fmla="*/ 0 h 97"/>
                <a:gd name="T4" fmla="*/ 1 w 62"/>
                <a:gd name="T5" fmla="*/ 0 h 97"/>
                <a:gd name="T6" fmla="*/ 1 w 62"/>
                <a:gd name="T7" fmla="*/ 0 h 97"/>
                <a:gd name="T8" fmla="*/ 1 w 62"/>
                <a:gd name="T9" fmla="*/ 0 h 97"/>
                <a:gd name="T10" fmla="*/ 0 w 62"/>
                <a:gd name="T11" fmla="*/ 0 h 97"/>
                <a:gd name="T12" fmla="*/ 0 w 62"/>
                <a:gd name="T13" fmla="*/ 0 h 97"/>
                <a:gd name="T14" fmla="*/ 0 60000 65536"/>
                <a:gd name="T15" fmla="*/ 0 60000 65536"/>
                <a:gd name="T16" fmla="*/ 0 60000 65536"/>
                <a:gd name="T17" fmla="*/ 0 60000 65536"/>
                <a:gd name="T18" fmla="*/ 0 60000 65536"/>
                <a:gd name="T19" fmla="*/ 0 60000 65536"/>
                <a:gd name="T20" fmla="*/ 0 60000 65536"/>
                <a:gd name="T21" fmla="*/ 0 w 62"/>
                <a:gd name="T22" fmla="*/ 0 h 97"/>
                <a:gd name="T23" fmla="*/ 62 w 62"/>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97">
                  <a:moveTo>
                    <a:pt x="0" y="6"/>
                  </a:moveTo>
                  <a:lnTo>
                    <a:pt x="22" y="97"/>
                  </a:lnTo>
                  <a:lnTo>
                    <a:pt x="62" y="93"/>
                  </a:lnTo>
                  <a:lnTo>
                    <a:pt x="60" y="0"/>
                  </a:lnTo>
                  <a:lnTo>
                    <a:pt x="22" y="11"/>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88" name="Freeform 39"/>
            <p:cNvSpPr>
              <a:spLocks/>
            </p:cNvSpPr>
            <p:nvPr/>
          </p:nvSpPr>
          <p:spPr bwMode="auto">
            <a:xfrm>
              <a:off x="2940" y="1903"/>
              <a:ext cx="23" cy="95"/>
            </a:xfrm>
            <a:custGeom>
              <a:avLst/>
              <a:gdLst>
                <a:gd name="T0" fmla="*/ 1 w 45"/>
                <a:gd name="T1" fmla="*/ 1 h 190"/>
                <a:gd name="T2" fmla="*/ 0 w 45"/>
                <a:gd name="T3" fmla="*/ 1 h 190"/>
                <a:gd name="T4" fmla="*/ 1 w 45"/>
                <a:gd name="T5" fmla="*/ 1 h 190"/>
                <a:gd name="T6" fmla="*/ 1 w 45"/>
                <a:gd name="T7" fmla="*/ 1 h 190"/>
                <a:gd name="T8" fmla="*/ 1 w 45"/>
                <a:gd name="T9" fmla="*/ 1 h 190"/>
                <a:gd name="T10" fmla="*/ 1 w 45"/>
                <a:gd name="T11" fmla="*/ 1 h 190"/>
                <a:gd name="T12" fmla="*/ 1 w 45"/>
                <a:gd name="T13" fmla="*/ 1 h 190"/>
                <a:gd name="T14" fmla="*/ 1 w 45"/>
                <a:gd name="T15" fmla="*/ 1 h 190"/>
                <a:gd name="T16" fmla="*/ 1 w 45"/>
                <a:gd name="T17" fmla="*/ 0 h 190"/>
                <a:gd name="T18" fmla="*/ 1 w 45"/>
                <a:gd name="T19" fmla="*/ 1 h 190"/>
                <a:gd name="T20" fmla="*/ 1 w 45"/>
                <a:gd name="T21" fmla="*/ 1 h 1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90"/>
                <a:gd name="T35" fmla="*/ 45 w 45"/>
                <a:gd name="T36" fmla="*/ 190 h 1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90">
                  <a:moveTo>
                    <a:pt x="5" y="2"/>
                  </a:moveTo>
                  <a:lnTo>
                    <a:pt x="0" y="23"/>
                  </a:lnTo>
                  <a:lnTo>
                    <a:pt x="7" y="34"/>
                  </a:lnTo>
                  <a:lnTo>
                    <a:pt x="5" y="80"/>
                  </a:lnTo>
                  <a:lnTo>
                    <a:pt x="40" y="190"/>
                  </a:lnTo>
                  <a:lnTo>
                    <a:pt x="45" y="76"/>
                  </a:lnTo>
                  <a:lnTo>
                    <a:pt x="15" y="32"/>
                  </a:lnTo>
                  <a:lnTo>
                    <a:pt x="22" y="23"/>
                  </a:lnTo>
                  <a:lnTo>
                    <a:pt x="11" y="0"/>
                  </a:lnTo>
                  <a:lnTo>
                    <a:pt x="5" y="2"/>
                  </a:lnTo>
                  <a:close/>
                </a:path>
              </a:pathLst>
            </a:custGeom>
            <a:solidFill>
              <a:srgbClr val="A84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89" name="Freeform 40"/>
            <p:cNvSpPr>
              <a:spLocks/>
            </p:cNvSpPr>
            <p:nvPr/>
          </p:nvSpPr>
          <p:spPr bwMode="auto">
            <a:xfrm>
              <a:off x="2749" y="2034"/>
              <a:ext cx="188" cy="96"/>
            </a:xfrm>
            <a:custGeom>
              <a:avLst/>
              <a:gdLst>
                <a:gd name="T0" fmla="*/ 1 w 376"/>
                <a:gd name="T1" fmla="*/ 0 h 192"/>
                <a:gd name="T2" fmla="*/ 1 w 376"/>
                <a:gd name="T3" fmla="*/ 0 h 192"/>
                <a:gd name="T4" fmla="*/ 1 w 376"/>
                <a:gd name="T5" fmla="*/ 1 h 192"/>
                <a:gd name="T6" fmla="*/ 1 w 376"/>
                <a:gd name="T7" fmla="*/ 1 h 192"/>
                <a:gd name="T8" fmla="*/ 1 w 376"/>
                <a:gd name="T9" fmla="*/ 1 h 192"/>
                <a:gd name="T10" fmla="*/ 1 w 376"/>
                <a:gd name="T11" fmla="*/ 1 h 192"/>
                <a:gd name="T12" fmla="*/ 1 w 376"/>
                <a:gd name="T13" fmla="*/ 1 h 192"/>
                <a:gd name="T14" fmla="*/ 1 w 376"/>
                <a:gd name="T15" fmla="*/ 1 h 192"/>
                <a:gd name="T16" fmla="*/ 1 w 376"/>
                <a:gd name="T17" fmla="*/ 1 h 192"/>
                <a:gd name="T18" fmla="*/ 1 w 376"/>
                <a:gd name="T19" fmla="*/ 1 h 192"/>
                <a:gd name="T20" fmla="*/ 1 w 376"/>
                <a:gd name="T21" fmla="*/ 1 h 192"/>
                <a:gd name="T22" fmla="*/ 1 w 376"/>
                <a:gd name="T23" fmla="*/ 1 h 192"/>
                <a:gd name="T24" fmla="*/ 1 w 376"/>
                <a:gd name="T25" fmla="*/ 1 h 192"/>
                <a:gd name="T26" fmla="*/ 1 w 376"/>
                <a:gd name="T27" fmla="*/ 1 h 192"/>
                <a:gd name="T28" fmla="*/ 1 w 376"/>
                <a:gd name="T29" fmla="*/ 1 h 192"/>
                <a:gd name="T30" fmla="*/ 1 w 376"/>
                <a:gd name="T31" fmla="*/ 1 h 192"/>
                <a:gd name="T32" fmla="*/ 1 w 376"/>
                <a:gd name="T33" fmla="*/ 1 h 192"/>
                <a:gd name="T34" fmla="*/ 1 w 376"/>
                <a:gd name="T35" fmla="*/ 1 h 192"/>
                <a:gd name="T36" fmla="*/ 1 w 376"/>
                <a:gd name="T37" fmla="*/ 1 h 192"/>
                <a:gd name="T38" fmla="*/ 1 w 376"/>
                <a:gd name="T39" fmla="*/ 1 h 192"/>
                <a:gd name="T40" fmla="*/ 1 w 376"/>
                <a:gd name="T41" fmla="*/ 1 h 192"/>
                <a:gd name="T42" fmla="*/ 1 w 376"/>
                <a:gd name="T43" fmla="*/ 1 h 192"/>
                <a:gd name="T44" fmla="*/ 1 w 376"/>
                <a:gd name="T45" fmla="*/ 1 h 192"/>
                <a:gd name="T46" fmla="*/ 1 w 376"/>
                <a:gd name="T47" fmla="*/ 1 h 192"/>
                <a:gd name="T48" fmla="*/ 1 w 376"/>
                <a:gd name="T49" fmla="*/ 1 h 192"/>
                <a:gd name="T50" fmla="*/ 1 w 376"/>
                <a:gd name="T51" fmla="*/ 1 h 192"/>
                <a:gd name="T52" fmla="*/ 1 w 376"/>
                <a:gd name="T53" fmla="*/ 1 h 192"/>
                <a:gd name="T54" fmla="*/ 1 w 376"/>
                <a:gd name="T55" fmla="*/ 1 h 192"/>
                <a:gd name="T56" fmla="*/ 1 w 376"/>
                <a:gd name="T57" fmla="*/ 1 h 192"/>
                <a:gd name="T58" fmla="*/ 1 w 376"/>
                <a:gd name="T59" fmla="*/ 1 h 192"/>
                <a:gd name="T60" fmla="*/ 1 w 376"/>
                <a:gd name="T61" fmla="*/ 1 h 192"/>
                <a:gd name="T62" fmla="*/ 1 w 376"/>
                <a:gd name="T63" fmla="*/ 1 h 192"/>
                <a:gd name="T64" fmla="*/ 1 w 376"/>
                <a:gd name="T65" fmla="*/ 1 h 192"/>
                <a:gd name="T66" fmla="*/ 1 w 376"/>
                <a:gd name="T67" fmla="*/ 1 h 192"/>
                <a:gd name="T68" fmla="*/ 1 w 376"/>
                <a:gd name="T69" fmla="*/ 1 h 192"/>
                <a:gd name="T70" fmla="*/ 1 w 376"/>
                <a:gd name="T71" fmla="*/ 1 h 192"/>
                <a:gd name="T72" fmla="*/ 1 w 376"/>
                <a:gd name="T73" fmla="*/ 1 h 192"/>
                <a:gd name="T74" fmla="*/ 1 w 376"/>
                <a:gd name="T75" fmla="*/ 1 h 192"/>
                <a:gd name="T76" fmla="*/ 1 w 376"/>
                <a:gd name="T77" fmla="*/ 1 h 192"/>
                <a:gd name="T78" fmla="*/ 1 w 376"/>
                <a:gd name="T79" fmla="*/ 1 h 192"/>
                <a:gd name="T80" fmla="*/ 1 w 376"/>
                <a:gd name="T81" fmla="*/ 1 h 192"/>
                <a:gd name="T82" fmla="*/ 1 w 376"/>
                <a:gd name="T83" fmla="*/ 1 h 192"/>
                <a:gd name="T84" fmla="*/ 1 w 376"/>
                <a:gd name="T85" fmla="*/ 1 h 192"/>
                <a:gd name="T86" fmla="*/ 1 w 376"/>
                <a:gd name="T87" fmla="*/ 1 h 192"/>
                <a:gd name="T88" fmla="*/ 1 w 376"/>
                <a:gd name="T89" fmla="*/ 1 h 192"/>
                <a:gd name="T90" fmla="*/ 1 w 376"/>
                <a:gd name="T91" fmla="*/ 1 h 192"/>
                <a:gd name="T92" fmla="*/ 1 w 376"/>
                <a:gd name="T93" fmla="*/ 1 h 192"/>
                <a:gd name="T94" fmla="*/ 1 w 376"/>
                <a:gd name="T95" fmla="*/ 1 h 192"/>
                <a:gd name="T96" fmla="*/ 1 w 376"/>
                <a:gd name="T97" fmla="*/ 1 h 192"/>
                <a:gd name="T98" fmla="*/ 1 w 376"/>
                <a:gd name="T99" fmla="*/ 1 h 192"/>
                <a:gd name="T100" fmla="*/ 1 w 376"/>
                <a:gd name="T101" fmla="*/ 1 h 192"/>
                <a:gd name="T102" fmla="*/ 1 w 376"/>
                <a:gd name="T103" fmla="*/ 1 h 192"/>
                <a:gd name="T104" fmla="*/ 1 w 376"/>
                <a:gd name="T105" fmla="*/ 1 h 192"/>
                <a:gd name="T106" fmla="*/ 1 w 376"/>
                <a:gd name="T107" fmla="*/ 0 h 19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76"/>
                <a:gd name="T163" fmla="*/ 0 h 192"/>
                <a:gd name="T164" fmla="*/ 376 w 376"/>
                <a:gd name="T165" fmla="*/ 192 h 19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76" h="192">
                  <a:moveTo>
                    <a:pt x="365" y="0"/>
                  </a:moveTo>
                  <a:lnTo>
                    <a:pt x="363" y="0"/>
                  </a:lnTo>
                  <a:lnTo>
                    <a:pt x="357" y="0"/>
                  </a:lnTo>
                  <a:lnTo>
                    <a:pt x="351" y="0"/>
                  </a:lnTo>
                  <a:lnTo>
                    <a:pt x="347" y="2"/>
                  </a:lnTo>
                  <a:lnTo>
                    <a:pt x="342" y="2"/>
                  </a:lnTo>
                  <a:lnTo>
                    <a:pt x="336" y="4"/>
                  </a:lnTo>
                  <a:lnTo>
                    <a:pt x="330" y="4"/>
                  </a:lnTo>
                  <a:lnTo>
                    <a:pt x="323" y="6"/>
                  </a:lnTo>
                  <a:lnTo>
                    <a:pt x="313" y="8"/>
                  </a:lnTo>
                  <a:lnTo>
                    <a:pt x="308" y="10"/>
                  </a:lnTo>
                  <a:lnTo>
                    <a:pt x="298" y="10"/>
                  </a:lnTo>
                  <a:lnTo>
                    <a:pt x="290" y="12"/>
                  </a:lnTo>
                  <a:lnTo>
                    <a:pt x="281" y="14"/>
                  </a:lnTo>
                  <a:lnTo>
                    <a:pt x="271" y="15"/>
                  </a:lnTo>
                  <a:lnTo>
                    <a:pt x="266" y="15"/>
                  </a:lnTo>
                  <a:lnTo>
                    <a:pt x="262" y="17"/>
                  </a:lnTo>
                  <a:lnTo>
                    <a:pt x="256" y="17"/>
                  </a:lnTo>
                  <a:lnTo>
                    <a:pt x="252" y="19"/>
                  </a:lnTo>
                  <a:lnTo>
                    <a:pt x="247" y="21"/>
                  </a:lnTo>
                  <a:lnTo>
                    <a:pt x="241" y="21"/>
                  </a:lnTo>
                  <a:lnTo>
                    <a:pt x="237" y="23"/>
                  </a:lnTo>
                  <a:lnTo>
                    <a:pt x="232" y="25"/>
                  </a:lnTo>
                  <a:lnTo>
                    <a:pt x="226" y="25"/>
                  </a:lnTo>
                  <a:lnTo>
                    <a:pt x="222" y="27"/>
                  </a:lnTo>
                  <a:lnTo>
                    <a:pt x="216" y="29"/>
                  </a:lnTo>
                  <a:lnTo>
                    <a:pt x="213" y="31"/>
                  </a:lnTo>
                  <a:lnTo>
                    <a:pt x="201" y="33"/>
                  </a:lnTo>
                  <a:lnTo>
                    <a:pt x="194" y="34"/>
                  </a:lnTo>
                  <a:lnTo>
                    <a:pt x="184" y="38"/>
                  </a:lnTo>
                  <a:lnTo>
                    <a:pt x="175" y="40"/>
                  </a:lnTo>
                  <a:lnTo>
                    <a:pt x="165" y="44"/>
                  </a:lnTo>
                  <a:lnTo>
                    <a:pt x="157" y="48"/>
                  </a:lnTo>
                  <a:lnTo>
                    <a:pt x="150" y="52"/>
                  </a:lnTo>
                  <a:lnTo>
                    <a:pt x="142" y="55"/>
                  </a:lnTo>
                  <a:lnTo>
                    <a:pt x="137" y="59"/>
                  </a:lnTo>
                  <a:lnTo>
                    <a:pt x="131" y="63"/>
                  </a:lnTo>
                  <a:lnTo>
                    <a:pt x="123" y="67"/>
                  </a:lnTo>
                  <a:lnTo>
                    <a:pt x="118" y="71"/>
                  </a:lnTo>
                  <a:lnTo>
                    <a:pt x="112" y="74"/>
                  </a:lnTo>
                  <a:lnTo>
                    <a:pt x="106" y="78"/>
                  </a:lnTo>
                  <a:lnTo>
                    <a:pt x="100" y="82"/>
                  </a:lnTo>
                  <a:lnTo>
                    <a:pt x="97" y="86"/>
                  </a:lnTo>
                  <a:lnTo>
                    <a:pt x="91" y="90"/>
                  </a:lnTo>
                  <a:lnTo>
                    <a:pt x="87" y="93"/>
                  </a:lnTo>
                  <a:lnTo>
                    <a:pt x="80" y="99"/>
                  </a:lnTo>
                  <a:lnTo>
                    <a:pt x="72" y="107"/>
                  </a:lnTo>
                  <a:lnTo>
                    <a:pt x="64" y="112"/>
                  </a:lnTo>
                  <a:lnTo>
                    <a:pt x="61" y="120"/>
                  </a:lnTo>
                  <a:lnTo>
                    <a:pt x="53" y="128"/>
                  </a:lnTo>
                  <a:lnTo>
                    <a:pt x="45" y="133"/>
                  </a:lnTo>
                  <a:lnTo>
                    <a:pt x="40" y="143"/>
                  </a:lnTo>
                  <a:lnTo>
                    <a:pt x="34" y="150"/>
                  </a:lnTo>
                  <a:lnTo>
                    <a:pt x="26" y="160"/>
                  </a:lnTo>
                  <a:lnTo>
                    <a:pt x="19" y="169"/>
                  </a:lnTo>
                  <a:lnTo>
                    <a:pt x="13" y="175"/>
                  </a:lnTo>
                  <a:lnTo>
                    <a:pt x="9" y="181"/>
                  </a:lnTo>
                  <a:lnTo>
                    <a:pt x="4" y="186"/>
                  </a:lnTo>
                  <a:lnTo>
                    <a:pt x="0" y="192"/>
                  </a:lnTo>
                  <a:lnTo>
                    <a:pt x="26" y="173"/>
                  </a:lnTo>
                  <a:lnTo>
                    <a:pt x="30" y="167"/>
                  </a:lnTo>
                  <a:lnTo>
                    <a:pt x="36" y="162"/>
                  </a:lnTo>
                  <a:lnTo>
                    <a:pt x="42" y="154"/>
                  </a:lnTo>
                  <a:lnTo>
                    <a:pt x="47" y="148"/>
                  </a:lnTo>
                  <a:lnTo>
                    <a:pt x="55" y="141"/>
                  </a:lnTo>
                  <a:lnTo>
                    <a:pt x="62" y="133"/>
                  </a:lnTo>
                  <a:lnTo>
                    <a:pt x="70" y="128"/>
                  </a:lnTo>
                  <a:lnTo>
                    <a:pt x="80" y="120"/>
                  </a:lnTo>
                  <a:lnTo>
                    <a:pt x="87" y="112"/>
                  </a:lnTo>
                  <a:lnTo>
                    <a:pt x="97" y="105"/>
                  </a:lnTo>
                  <a:lnTo>
                    <a:pt x="104" y="97"/>
                  </a:lnTo>
                  <a:lnTo>
                    <a:pt x="116" y="91"/>
                  </a:lnTo>
                  <a:lnTo>
                    <a:pt x="123" y="86"/>
                  </a:lnTo>
                  <a:lnTo>
                    <a:pt x="133" y="80"/>
                  </a:lnTo>
                  <a:lnTo>
                    <a:pt x="142" y="74"/>
                  </a:lnTo>
                  <a:lnTo>
                    <a:pt x="152" y="72"/>
                  </a:lnTo>
                  <a:lnTo>
                    <a:pt x="159" y="67"/>
                  </a:lnTo>
                  <a:lnTo>
                    <a:pt x="169" y="63"/>
                  </a:lnTo>
                  <a:lnTo>
                    <a:pt x="178" y="57"/>
                  </a:lnTo>
                  <a:lnTo>
                    <a:pt x="188" y="55"/>
                  </a:lnTo>
                  <a:lnTo>
                    <a:pt x="197" y="52"/>
                  </a:lnTo>
                  <a:lnTo>
                    <a:pt x="207" y="50"/>
                  </a:lnTo>
                  <a:lnTo>
                    <a:pt x="216" y="46"/>
                  </a:lnTo>
                  <a:lnTo>
                    <a:pt x="226" y="44"/>
                  </a:lnTo>
                  <a:lnTo>
                    <a:pt x="235" y="40"/>
                  </a:lnTo>
                  <a:lnTo>
                    <a:pt x="245" y="38"/>
                  </a:lnTo>
                  <a:lnTo>
                    <a:pt x="252" y="34"/>
                  </a:lnTo>
                  <a:lnTo>
                    <a:pt x="264" y="34"/>
                  </a:lnTo>
                  <a:lnTo>
                    <a:pt x="271" y="33"/>
                  </a:lnTo>
                  <a:lnTo>
                    <a:pt x="281" y="31"/>
                  </a:lnTo>
                  <a:lnTo>
                    <a:pt x="290" y="29"/>
                  </a:lnTo>
                  <a:lnTo>
                    <a:pt x="298" y="29"/>
                  </a:lnTo>
                  <a:lnTo>
                    <a:pt x="306" y="27"/>
                  </a:lnTo>
                  <a:lnTo>
                    <a:pt x="313" y="25"/>
                  </a:lnTo>
                  <a:lnTo>
                    <a:pt x="321" y="23"/>
                  </a:lnTo>
                  <a:lnTo>
                    <a:pt x="328" y="23"/>
                  </a:lnTo>
                  <a:lnTo>
                    <a:pt x="334" y="21"/>
                  </a:lnTo>
                  <a:lnTo>
                    <a:pt x="342" y="21"/>
                  </a:lnTo>
                  <a:lnTo>
                    <a:pt x="347" y="21"/>
                  </a:lnTo>
                  <a:lnTo>
                    <a:pt x="353" y="21"/>
                  </a:lnTo>
                  <a:lnTo>
                    <a:pt x="357" y="19"/>
                  </a:lnTo>
                  <a:lnTo>
                    <a:pt x="363" y="19"/>
                  </a:lnTo>
                  <a:lnTo>
                    <a:pt x="366" y="19"/>
                  </a:lnTo>
                  <a:lnTo>
                    <a:pt x="368" y="19"/>
                  </a:lnTo>
                  <a:lnTo>
                    <a:pt x="374" y="19"/>
                  </a:lnTo>
                  <a:lnTo>
                    <a:pt x="376" y="19"/>
                  </a:lnTo>
                  <a:lnTo>
                    <a:pt x="365" y="0"/>
                  </a:lnTo>
                  <a:close/>
                </a:path>
              </a:pathLst>
            </a:custGeom>
            <a:solidFill>
              <a:srgbClr val="427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90" name="Freeform 41"/>
            <p:cNvSpPr>
              <a:spLocks/>
            </p:cNvSpPr>
            <p:nvPr/>
          </p:nvSpPr>
          <p:spPr bwMode="auto">
            <a:xfrm>
              <a:off x="2681" y="2189"/>
              <a:ext cx="23" cy="36"/>
            </a:xfrm>
            <a:custGeom>
              <a:avLst/>
              <a:gdLst>
                <a:gd name="T0" fmla="*/ 1 w 46"/>
                <a:gd name="T1" fmla="*/ 1 h 72"/>
                <a:gd name="T2" fmla="*/ 1 w 46"/>
                <a:gd name="T3" fmla="*/ 1 h 72"/>
                <a:gd name="T4" fmla="*/ 1 w 46"/>
                <a:gd name="T5" fmla="*/ 1 h 72"/>
                <a:gd name="T6" fmla="*/ 1 w 46"/>
                <a:gd name="T7" fmla="*/ 1 h 72"/>
                <a:gd name="T8" fmla="*/ 1 w 46"/>
                <a:gd name="T9" fmla="*/ 1 h 72"/>
                <a:gd name="T10" fmla="*/ 1 w 46"/>
                <a:gd name="T11" fmla="*/ 1 h 72"/>
                <a:gd name="T12" fmla="*/ 0 w 46"/>
                <a:gd name="T13" fmla="*/ 0 h 72"/>
                <a:gd name="T14" fmla="*/ 0 w 46"/>
                <a:gd name="T15" fmla="*/ 1 h 72"/>
                <a:gd name="T16" fmla="*/ 1 w 46"/>
                <a:gd name="T17" fmla="*/ 1 h 72"/>
                <a:gd name="T18" fmla="*/ 1 w 46"/>
                <a:gd name="T19" fmla="*/ 1 h 72"/>
                <a:gd name="T20" fmla="*/ 1 w 46"/>
                <a:gd name="T21" fmla="*/ 1 h 72"/>
                <a:gd name="T22" fmla="*/ 1 w 46"/>
                <a:gd name="T23" fmla="*/ 1 h 72"/>
                <a:gd name="T24" fmla="*/ 1 w 46"/>
                <a:gd name="T25" fmla="*/ 1 h 72"/>
                <a:gd name="T26" fmla="*/ 1 w 46"/>
                <a:gd name="T27" fmla="*/ 1 h 72"/>
                <a:gd name="T28" fmla="*/ 1 w 46"/>
                <a:gd name="T29" fmla="*/ 1 h 72"/>
                <a:gd name="T30" fmla="*/ 1 w 46"/>
                <a:gd name="T31" fmla="*/ 1 h 72"/>
                <a:gd name="T32" fmla="*/ 1 w 46"/>
                <a:gd name="T33" fmla="*/ 1 h 72"/>
                <a:gd name="T34" fmla="*/ 1 w 46"/>
                <a:gd name="T35" fmla="*/ 1 h 72"/>
                <a:gd name="T36" fmla="*/ 1 w 46"/>
                <a:gd name="T37" fmla="*/ 1 h 72"/>
                <a:gd name="T38" fmla="*/ 1 w 46"/>
                <a:gd name="T39" fmla="*/ 1 h 72"/>
                <a:gd name="T40" fmla="*/ 1 w 46"/>
                <a:gd name="T41" fmla="*/ 1 h 72"/>
                <a:gd name="T42" fmla="*/ 1 w 46"/>
                <a:gd name="T43" fmla="*/ 1 h 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
                <a:gd name="T67" fmla="*/ 0 h 72"/>
                <a:gd name="T68" fmla="*/ 46 w 46"/>
                <a:gd name="T69" fmla="*/ 72 h 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 h="72">
                  <a:moveTo>
                    <a:pt x="32" y="29"/>
                  </a:moveTo>
                  <a:lnTo>
                    <a:pt x="30" y="25"/>
                  </a:lnTo>
                  <a:lnTo>
                    <a:pt x="23" y="17"/>
                  </a:lnTo>
                  <a:lnTo>
                    <a:pt x="17" y="11"/>
                  </a:lnTo>
                  <a:lnTo>
                    <a:pt x="13" y="8"/>
                  </a:lnTo>
                  <a:lnTo>
                    <a:pt x="6" y="2"/>
                  </a:lnTo>
                  <a:lnTo>
                    <a:pt x="0" y="0"/>
                  </a:lnTo>
                  <a:lnTo>
                    <a:pt x="0" y="2"/>
                  </a:lnTo>
                  <a:lnTo>
                    <a:pt x="2" y="11"/>
                  </a:lnTo>
                  <a:lnTo>
                    <a:pt x="2" y="15"/>
                  </a:lnTo>
                  <a:lnTo>
                    <a:pt x="6" y="23"/>
                  </a:lnTo>
                  <a:lnTo>
                    <a:pt x="8" y="30"/>
                  </a:lnTo>
                  <a:lnTo>
                    <a:pt x="11" y="40"/>
                  </a:lnTo>
                  <a:lnTo>
                    <a:pt x="13" y="48"/>
                  </a:lnTo>
                  <a:lnTo>
                    <a:pt x="17" y="55"/>
                  </a:lnTo>
                  <a:lnTo>
                    <a:pt x="21" y="59"/>
                  </a:lnTo>
                  <a:lnTo>
                    <a:pt x="23" y="65"/>
                  </a:lnTo>
                  <a:lnTo>
                    <a:pt x="25" y="70"/>
                  </a:lnTo>
                  <a:lnTo>
                    <a:pt x="27" y="72"/>
                  </a:lnTo>
                  <a:lnTo>
                    <a:pt x="46" y="53"/>
                  </a:lnTo>
                  <a:lnTo>
                    <a:pt x="3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91" name="Freeform 64"/>
            <p:cNvSpPr>
              <a:spLocks/>
            </p:cNvSpPr>
            <p:nvPr/>
          </p:nvSpPr>
          <p:spPr bwMode="auto">
            <a:xfrm>
              <a:off x="2481" y="2296"/>
              <a:ext cx="8" cy="8"/>
            </a:xfrm>
            <a:custGeom>
              <a:avLst/>
              <a:gdLst>
                <a:gd name="T0" fmla="*/ 1 w 15"/>
                <a:gd name="T1" fmla="*/ 0 h 17"/>
                <a:gd name="T2" fmla="*/ 1 w 15"/>
                <a:gd name="T3" fmla="*/ 0 h 17"/>
                <a:gd name="T4" fmla="*/ 1 w 15"/>
                <a:gd name="T5" fmla="*/ 0 h 17"/>
                <a:gd name="T6" fmla="*/ 1 w 15"/>
                <a:gd name="T7" fmla="*/ 0 h 17"/>
                <a:gd name="T8" fmla="*/ 0 w 15"/>
                <a:gd name="T9" fmla="*/ 0 h 17"/>
                <a:gd name="T10" fmla="*/ 0 w 15"/>
                <a:gd name="T11" fmla="*/ 0 h 17"/>
                <a:gd name="T12" fmla="*/ 1 w 15"/>
                <a:gd name="T13" fmla="*/ 0 h 17"/>
                <a:gd name="T14" fmla="*/ 1 w 15"/>
                <a:gd name="T15" fmla="*/ 0 h 17"/>
                <a:gd name="T16" fmla="*/ 1 w 15"/>
                <a:gd name="T17" fmla="*/ 0 h 17"/>
                <a:gd name="T18" fmla="*/ 1 w 15"/>
                <a:gd name="T19" fmla="*/ 0 h 17"/>
                <a:gd name="T20" fmla="*/ 1 w 15"/>
                <a:gd name="T21" fmla="*/ 0 h 17"/>
                <a:gd name="T22" fmla="*/ 1 w 15"/>
                <a:gd name="T23" fmla="*/ 0 h 17"/>
                <a:gd name="T24" fmla="*/ 1 w 15"/>
                <a:gd name="T25" fmla="*/ 0 h 17"/>
                <a:gd name="T26" fmla="*/ 1 w 15"/>
                <a:gd name="T27" fmla="*/ 0 h 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7"/>
                <a:gd name="T44" fmla="*/ 15 w 15"/>
                <a:gd name="T45" fmla="*/ 17 h 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7">
                  <a:moveTo>
                    <a:pt x="11" y="5"/>
                  </a:moveTo>
                  <a:lnTo>
                    <a:pt x="9" y="4"/>
                  </a:lnTo>
                  <a:lnTo>
                    <a:pt x="8" y="4"/>
                  </a:lnTo>
                  <a:lnTo>
                    <a:pt x="4" y="2"/>
                  </a:lnTo>
                  <a:lnTo>
                    <a:pt x="0" y="0"/>
                  </a:lnTo>
                  <a:lnTo>
                    <a:pt x="0" y="4"/>
                  </a:lnTo>
                  <a:lnTo>
                    <a:pt x="4" y="11"/>
                  </a:lnTo>
                  <a:lnTo>
                    <a:pt x="8" y="13"/>
                  </a:lnTo>
                  <a:lnTo>
                    <a:pt x="11" y="15"/>
                  </a:lnTo>
                  <a:lnTo>
                    <a:pt x="11" y="17"/>
                  </a:lnTo>
                  <a:lnTo>
                    <a:pt x="15" y="11"/>
                  </a:lnTo>
                  <a:lnTo>
                    <a:pt x="11" y="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92" name="Freeform 67"/>
            <p:cNvSpPr>
              <a:spLocks/>
            </p:cNvSpPr>
            <p:nvPr/>
          </p:nvSpPr>
          <p:spPr bwMode="auto">
            <a:xfrm>
              <a:off x="2962" y="2082"/>
              <a:ext cx="117" cy="138"/>
            </a:xfrm>
            <a:custGeom>
              <a:avLst/>
              <a:gdLst>
                <a:gd name="T0" fmla="*/ 0 w 234"/>
                <a:gd name="T1" fmla="*/ 1 h 276"/>
                <a:gd name="T2" fmla="*/ 0 w 234"/>
                <a:gd name="T3" fmla="*/ 1 h 276"/>
                <a:gd name="T4" fmla="*/ 1 w 234"/>
                <a:gd name="T5" fmla="*/ 1 h 276"/>
                <a:gd name="T6" fmla="*/ 1 w 234"/>
                <a:gd name="T7" fmla="*/ 1 h 276"/>
                <a:gd name="T8" fmla="*/ 1 w 234"/>
                <a:gd name="T9" fmla="*/ 1 h 276"/>
                <a:gd name="T10" fmla="*/ 1 w 234"/>
                <a:gd name="T11" fmla="*/ 1 h 276"/>
                <a:gd name="T12" fmla="*/ 1 w 234"/>
                <a:gd name="T13" fmla="*/ 1 h 276"/>
                <a:gd name="T14" fmla="*/ 1 w 234"/>
                <a:gd name="T15" fmla="*/ 1 h 276"/>
                <a:gd name="T16" fmla="*/ 1 w 234"/>
                <a:gd name="T17" fmla="*/ 1 h 276"/>
                <a:gd name="T18" fmla="*/ 1 w 234"/>
                <a:gd name="T19" fmla="*/ 1 h 276"/>
                <a:gd name="T20" fmla="*/ 1 w 234"/>
                <a:gd name="T21" fmla="*/ 1 h 276"/>
                <a:gd name="T22" fmla="*/ 1 w 234"/>
                <a:gd name="T23" fmla="*/ 1 h 276"/>
                <a:gd name="T24" fmla="*/ 1 w 234"/>
                <a:gd name="T25" fmla="*/ 1 h 276"/>
                <a:gd name="T26" fmla="*/ 1 w 234"/>
                <a:gd name="T27" fmla="*/ 1 h 276"/>
                <a:gd name="T28" fmla="*/ 1 w 234"/>
                <a:gd name="T29" fmla="*/ 1 h 276"/>
                <a:gd name="T30" fmla="*/ 1 w 234"/>
                <a:gd name="T31" fmla="*/ 1 h 276"/>
                <a:gd name="T32" fmla="*/ 1 w 234"/>
                <a:gd name="T33" fmla="*/ 1 h 276"/>
                <a:gd name="T34" fmla="*/ 1 w 234"/>
                <a:gd name="T35" fmla="*/ 1 h 276"/>
                <a:gd name="T36" fmla="*/ 1 w 234"/>
                <a:gd name="T37" fmla="*/ 1 h 276"/>
                <a:gd name="T38" fmla="*/ 1 w 234"/>
                <a:gd name="T39" fmla="*/ 1 h 276"/>
                <a:gd name="T40" fmla="*/ 1 w 234"/>
                <a:gd name="T41" fmla="*/ 1 h 276"/>
                <a:gd name="T42" fmla="*/ 1 w 234"/>
                <a:gd name="T43" fmla="*/ 1 h 276"/>
                <a:gd name="T44" fmla="*/ 1 w 234"/>
                <a:gd name="T45" fmla="*/ 1 h 276"/>
                <a:gd name="T46" fmla="*/ 1 w 234"/>
                <a:gd name="T47" fmla="*/ 1 h 276"/>
                <a:gd name="T48" fmla="*/ 1 w 234"/>
                <a:gd name="T49" fmla="*/ 1 h 276"/>
                <a:gd name="T50" fmla="*/ 1 w 234"/>
                <a:gd name="T51" fmla="*/ 1 h 276"/>
                <a:gd name="T52" fmla="*/ 1 w 234"/>
                <a:gd name="T53" fmla="*/ 1 h 276"/>
                <a:gd name="T54" fmla="*/ 1 w 234"/>
                <a:gd name="T55" fmla="*/ 1 h 276"/>
                <a:gd name="T56" fmla="*/ 1 w 234"/>
                <a:gd name="T57" fmla="*/ 1 h 276"/>
                <a:gd name="T58" fmla="*/ 1 w 234"/>
                <a:gd name="T59" fmla="*/ 1 h 276"/>
                <a:gd name="T60" fmla="*/ 1 w 234"/>
                <a:gd name="T61" fmla="*/ 1 h 276"/>
                <a:gd name="T62" fmla="*/ 1 w 234"/>
                <a:gd name="T63" fmla="*/ 1 h 276"/>
                <a:gd name="T64" fmla="*/ 1 w 234"/>
                <a:gd name="T65" fmla="*/ 1 h 276"/>
                <a:gd name="T66" fmla="*/ 1 w 234"/>
                <a:gd name="T67" fmla="*/ 1 h 276"/>
                <a:gd name="T68" fmla="*/ 1 w 234"/>
                <a:gd name="T69" fmla="*/ 1 h 276"/>
                <a:gd name="T70" fmla="*/ 1 w 234"/>
                <a:gd name="T71" fmla="*/ 1 h 276"/>
                <a:gd name="T72" fmla="*/ 1 w 234"/>
                <a:gd name="T73" fmla="*/ 1 h 276"/>
                <a:gd name="T74" fmla="*/ 1 w 234"/>
                <a:gd name="T75" fmla="*/ 1 h 276"/>
                <a:gd name="T76" fmla="*/ 1 w 234"/>
                <a:gd name="T77" fmla="*/ 1 h 276"/>
                <a:gd name="T78" fmla="*/ 1 w 234"/>
                <a:gd name="T79" fmla="*/ 1 h 276"/>
                <a:gd name="T80" fmla="*/ 1 w 234"/>
                <a:gd name="T81" fmla="*/ 1 h 276"/>
                <a:gd name="T82" fmla="*/ 1 w 234"/>
                <a:gd name="T83" fmla="*/ 1 h 276"/>
                <a:gd name="T84" fmla="*/ 1 w 234"/>
                <a:gd name="T85" fmla="*/ 1 h 276"/>
                <a:gd name="T86" fmla="*/ 1 w 234"/>
                <a:gd name="T87" fmla="*/ 1 h 276"/>
                <a:gd name="T88" fmla="*/ 1 w 234"/>
                <a:gd name="T89" fmla="*/ 1 h 276"/>
                <a:gd name="T90" fmla="*/ 0 w 234"/>
                <a:gd name="T91" fmla="*/ 1 h 276"/>
                <a:gd name="T92" fmla="*/ 0 w 234"/>
                <a:gd name="T93" fmla="*/ 0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276"/>
                <a:gd name="T143" fmla="*/ 234 w 234"/>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276">
                  <a:moveTo>
                    <a:pt x="0" y="0"/>
                  </a:moveTo>
                  <a:lnTo>
                    <a:pt x="0" y="2"/>
                  </a:lnTo>
                  <a:lnTo>
                    <a:pt x="0" y="6"/>
                  </a:lnTo>
                  <a:lnTo>
                    <a:pt x="0" y="10"/>
                  </a:lnTo>
                  <a:lnTo>
                    <a:pt x="2" y="13"/>
                  </a:lnTo>
                  <a:lnTo>
                    <a:pt x="4" y="17"/>
                  </a:lnTo>
                  <a:lnTo>
                    <a:pt x="6" y="23"/>
                  </a:lnTo>
                  <a:lnTo>
                    <a:pt x="8" y="27"/>
                  </a:lnTo>
                  <a:lnTo>
                    <a:pt x="10" y="32"/>
                  </a:lnTo>
                  <a:lnTo>
                    <a:pt x="14" y="38"/>
                  </a:lnTo>
                  <a:lnTo>
                    <a:pt x="17" y="48"/>
                  </a:lnTo>
                  <a:lnTo>
                    <a:pt x="19" y="53"/>
                  </a:lnTo>
                  <a:lnTo>
                    <a:pt x="23" y="61"/>
                  </a:lnTo>
                  <a:lnTo>
                    <a:pt x="27" y="70"/>
                  </a:lnTo>
                  <a:lnTo>
                    <a:pt x="31" y="78"/>
                  </a:lnTo>
                  <a:lnTo>
                    <a:pt x="35" y="86"/>
                  </a:lnTo>
                  <a:lnTo>
                    <a:pt x="38" y="93"/>
                  </a:lnTo>
                  <a:lnTo>
                    <a:pt x="42" y="103"/>
                  </a:lnTo>
                  <a:lnTo>
                    <a:pt x="48" y="110"/>
                  </a:lnTo>
                  <a:lnTo>
                    <a:pt x="54" y="120"/>
                  </a:lnTo>
                  <a:lnTo>
                    <a:pt x="59" y="129"/>
                  </a:lnTo>
                  <a:lnTo>
                    <a:pt x="65" y="139"/>
                  </a:lnTo>
                  <a:lnTo>
                    <a:pt x="71" y="148"/>
                  </a:lnTo>
                  <a:lnTo>
                    <a:pt x="76" y="156"/>
                  </a:lnTo>
                  <a:lnTo>
                    <a:pt x="82" y="167"/>
                  </a:lnTo>
                  <a:lnTo>
                    <a:pt x="90" y="175"/>
                  </a:lnTo>
                  <a:lnTo>
                    <a:pt x="95" y="185"/>
                  </a:lnTo>
                  <a:lnTo>
                    <a:pt x="103" y="192"/>
                  </a:lnTo>
                  <a:lnTo>
                    <a:pt x="111" y="202"/>
                  </a:lnTo>
                  <a:lnTo>
                    <a:pt x="118" y="209"/>
                  </a:lnTo>
                  <a:lnTo>
                    <a:pt x="126" y="219"/>
                  </a:lnTo>
                  <a:lnTo>
                    <a:pt x="133" y="224"/>
                  </a:lnTo>
                  <a:lnTo>
                    <a:pt x="141" y="230"/>
                  </a:lnTo>
                  <a:lnTo>
                    <a:pt x="150" y="236"/>
                  </a:lnTo>
                  <a:lnTo>
                    <a:pt x="158" y="242"/>
                  </a:lnTo>
                  <a:lnTo>
                    <a:pt x="168" y="247"/>
                  </a:lnTo>
                  <a:lnTo>
                    <a:pt x="175" y="251"/>
                  </a:lnTo>
                  <a:lnTo>
                    <a:pt x="185" y="257"/>
                  </a:lnTo>
                  <a:lnTo>
                    <a:pt x="194" y="261"/>
                  </a:lnTo>
                  <a:lnTo>
                    <a:pt x="202" y="264"/>
                  </a:lnTo>
                  <a:lnTo>
                    <a:pt x="209" y="266"/>
                  </a:lnTo>
                  <a:lnTo>
                    <a:pt x="215" y="268"/>
                  </a:lnTo>
                  <a:lnTo>
                    <a:pt x="223" y="272"/>
                  </a:lnTo>
                  <a:lnTo>
                    <a:pt x="226" y="272"/>
                  </a:lnTo>
                  <a:lnTo>
                    <a:pt x="230" y="274"/>
                  </a:lnTo>
                  <a:lnTo>
                    <a:pt x="232" y="276"/>
                  </a:lnTo>
                  <a:lnTo>
                    <a:pt x="234" y="276"/>
                  </a:lnTo>
                  <a:lnTo>
                    <a:pt x="232" y="276"/>
                  </a:lnTo>
                  <a:lnTo>
                    <a:pt x="230" y="274"/>
                  </a:lnTo>
                  <a:lnTo>
                    <a:pt x="226" y="270"/>
                  </a:lnTo>
                  <a:lnTo>
                    <a:pt x="223" y="268"/>
                  </a:lnTo>
                  <a:lnTo>
                    <a:pt x="215" y="262"/>
                  </a:lnTo>
                  <a:lnTo>
                    <a:pt x="209" y="257"/>
                  </a:lnTo>
                  <a:lnTo>
                    <a:pt x="202" y="249"/>
                  </a:lnTo>
                  <a:lnTo>
                    <a:pt x="194" y="245"/>
                  </a:lnTo>
                  <a:lnTo>
                    <a:pt x="187" y="238"/>
                  </a:lnTo>
                  <a:lnTo>
                    <a:pt x="177" y="230"/>
                  </a:lnTo>
                  <a:lnTo>
                    <a:pt x="169" y="223"/>
                  </a:lnTo>
                  <a:lnTo>
                    <a:pt x="162" y="217"/>
                  </a:lnTo>
                  <a:lnTo>
                    <a:pt x="152" y="209"/>
                  </a:lnTo>
                  <a:lnTo>
                    <a:pt x="147" y="204"/>
                  </a:lnTo>
                  <a:lnTo>
                    <a:pt x="139" y="198"/>
                  </a:lnTo>
                  <a:lnTo>
                    <a:pt x="133" y="192"/>
                  </a:lnTo>
                  <a:lnTo>
                    <a:pt x="130" y="188"/>
                  </a:lnTo>
                  <a:lnTo>
                    <a:pt x="126" y="185"/>
                  </a:lnTo>
                  <a:lnTo>
                    <a:pt x="122" y="179"/>
                  </a:lnTo>
                  <a:lnTo>
                    <a:pt x="118" y="175"/>
                  </a:lnTo>
                  <a:lnTo>
                    <a:pt x="114" y="169"/>
                  </a:lnTo>
                  <a:lnTo>
                    <a:pt x="109" y="162"/>
                  </a:lnTo>
                  <a:lnTo>
                    <a:pt x="103" y="156"/>
                  </a:lnTo>
                  <a:lnTo>
                    <a:pt x="99" y="150"/>
                  </a:lnTo>
                  <a:lnTo>
                    <a:pt x="93" y="141"/>
                  </a:lnTo>
                  <a:lnTo>
                    <a:pt x="88" y="133"/>
                  </a:lnTo>
                  <a:lnTo>
                    <a:pt x="82" y="126"/>
                  </a:lnTo>
                  <a:lnTo>
                    <a:pt x="76" y="118"/>
                  </a:lnTo>
                  <a:lnTo>
                    <a:pt x="71" y="110"/>
                  </a:lnTo>
                  <a:lnTo>
                    <a:pt x="65" y="101"/>
                  </a:lnTo>
                  <a:lnTo>
                    <a:pt x="59" y="93"/>
                  </a:lnTo>
                  <a:lnTo>
                    <a:pt x="55" y="86"/>
                  </a:lnTo>
                  <a:lnTo>
                    <a:pt x="48" y="76"/>
                  </a:lnTo>
                  <a:lnTo>
                    <a:pt x="42" y="69"/>
                  </a:lnTo>
                  <a:lnTo>
                    <a:pt x="38" y="61"/>
                  </a:lnTo>
                  <a:lnTo>
                    <a:pt x="33" y="51"/>
                  </a:lnTo>
                  <a:lnTo>
                    <a:pt x="27" y="44"/>
                  </a:lnTo>
                  <a:lnTo>
                    <a:pt x="23" y="38"/>
                  </a:lnTo>
                  <a:lnTo>
                    <a:pt x="19" y="32"/>
                  </a:lnTo>
                  <a:lnTo>
                    <a:pt x="16" y="27"/>
                  </a:lnTo>
                  <a:lnTo>
                    <a:pt x="12" y="19"/>
                  </a:lnTo>
                  <a:lnTo>
                    <a:pt x="8" y="15"/>
                  </a:lnTo>
                  <a:lnTo>
                    <a:pt x="6" y="10"/>
                  </a:lnTo>
                  <a:lnTo>
                    <a:pt x="2" y="8"/>
                  </a:lnTo>
                  <a:lnTo>
                    <a:pt x="0" y="2"/>
                  </a:lnTo>
                  <a:lnTo>
                    <a:pt x="0" y="0"/>
                  </a:lnTo>
                  <a:close/>
                </a:path>
              </a:pathLst>
            </a:custGeom>
            <a:solidFill>
              <a:srgbClr val="427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93" name="Freeform 69"/>
            <p:cNvSpPr>
              <a:spLocks/>
            </p:cNvSpPr>
            <p:nvPr/>
          </p:nvSpPr>
          <p:spPr bwMode="auto">
            <a:xfrm>
              <a:off x="2730" y="1901"/>
              <a:ext cx="36" cy="23"/>
            </a:xfrm>
            <a:custGeom>
              <a:avLst/>
              <a:gdLst>
                <a:gd name="T0" fmla="*/ 1 w 70"/>
                <a:gd name="T1" fmla="*/ 0 h 48"/>
                <a:gd name="T2" fmla="*/ 1 w 70"/>
                <a:gd name="T3" fmla="*/ 0 h 48"/>
                <a:gd name="T4" fmla="*/ 1 w 70"/>
                <a:gd name="T5" fmla="*/ 0 h 48"/>
                <a:gd name="T6" fmla="*/ 1 w 70"/>
                <a:gd name="T7" fmla="*/ 0 h 48"/>
                <a:gd name="T8" fmla="*/ 1 w 70"/>
                <a:gd name="T9" fmla="*/ 0 h 48"/>
                <a:gd name="T10" fmla="*/ 1 w 70"/>
                <a:gd name="T11" fmla="*/ 0 h 48"/>
                <a:gd name="T12" fmla="*/ 1 w 70"/>
                <a:gd name="T13" fmla="*/ 0 h 48"/>
                <a:gd name="T14" fmla="*/ 1 w 70"/>
                <a:gd name="T15" fmla="*/ 0 h 48"/>
                <a:gd name="T16" fmla="*/ 1 w 70"/>
                <a:gd name="T17" fmla="*/ 0 h 48"/>
                <a:gd name="T18" fmla="*/ 1 w 70"/>
                <a:gd name="T19" fmla="*/ 0 h 48"/>
                <a:gd name="T20" fmla="*/ 1 w 70"/>
                <a:gd name="T21" fmla="*/ 0 h 48"/>
                <a:gd name="T22" fmla="*/ 1 w 70"/>
                <a:gd name="T23" fmla="*/ 0 h 48"/>
                <a:gd name="T24" fmla="*/ 1 w 70"/>
                <a:gd name="T25" fmla="*/ 0 h 48"/>
                <a:gd name="T26" fmla="*/ 1 w 70"/>
                <a:gd name="T27" fmla="*/ 0 h 48"/>
                <a:gd name="T28" fmla="*/ 1 w 70"/>
                <a:gd name="T29" fmla="*/ 0 h 48"/>
                <a:gd name="T30" fmla="*/ 1 w 70"/>
                <a:gd name="T31" fmla="*/ 0 h 48"/>
                <a:gd name="T32" fmla="*/ 1 w 70"/>
                <a:gd name="T33" fmla="*/ 0 h 48"/>
                <a:gd name="T34" fmla="*/ 1 w 70"/>
                <a:gd name="T35" fmla="*/ 0 h 48"/>
                <a:gd name="T36" fmla="*/ 1 w 70"/>
                <a:gd name="T37" fmla="*/ 0 h 48"/>
                <a:gd name="T38" fmla="*/ 1 w 70"/>
                <a:gd name="T39" fmla="*/ 0 h 48"/>
                <a:gd name="T40" fmla="*/ 1 w 70"/>
                <a:gd name="T41" fmla="*/ 0 h 48"/>
                <a:gd name="T42" fmla="*/ 1 w 70"/>
                <a:gd name="T43" fmla="*/ 0 h 48"/>
                <a:gd name="T44" fmla="*/ 1 w 70"/>
                <a:gd name="T45" fmla="*/ 0 h 48"/>
                <a:gd name="T46" fmla="*/ 1 w 70"/>
                <a:gd name="T47" fmla="*/ 0 h 48"/>
                <a:gd name="T48" fmla="*/ 1 w 70"/>
                <a:gd name="T49" fmla="*/ 0 h 48"/>
                <a:gd name="T50" fmla="*/ 1 w 70"/>
                <a:gd name="T51" fmla="*/ 0 h 48"/>
                <a:gd name="T52" fmla="*/ 1 w 70"/>
                <a:gd name="T53" fmla="*/ 0 h 48"/>
                <a:gd name="T54" fmla="*/ 1 w 70"/>
                <a:gd name="T55" fmla="*/ 0 h 48"/>
                <a:gd name="T56" fmla="*/ 1 w 70"/>
                <a:gd name="T57" fmla="*/ 0 h 48"/>
                <a:gd name="T58" fmla="*/ 0 w 70"/>
                <a:gd name="T59" fmla="*/ 0 h 48"/>
                <a:gd name="T60" fmla="*/ 1 w 70"/>
                <a:gd name="T61" fmla="*/ 0 h 48"/>
                <a:gd name="T62" fmla="*/ 1 w 70"/>
                <a:gd name="T63" fmla="*/ 0 h 48"/>
                <a:gd name="T64" fmla="*/ 1 w 70"/>
                <a:gd name="T65" fmla="*/ 0 h 48"/>
                <a:gd name="T66" fmla="*/ 1 w 70"/>
                <a:gd name="T67" fmla="*/ 0 h 4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8"/>
                <a:gd name="T104" fmla="*/ 70 w 70"/>
                <a:gd name="T105" fmla="*/ 48 h 4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8">
                  <a:moveTo>
                    <a:pt x="70" y="36"/>
                  </a:moveTo>
                  <a:lnTo>
                    <a:pt x="66" y="33"/>
                  </a:lnTo>
                  <a:lnTo>
                    <a:pt x="62" y="27"/>
                  </a:lnTo>
                  <a:lnTo>
                    <a:pt x="55" y="21"/>
                  </a:lnTo>
                  <a:lnTo>
                    <a:pt x="49" y="15"/>
                  </a:lnTo>
                  <a:lnTo>
                    <a:pt x="43" y="8"/>
                  </a:lnTo>
                  <a:lnTo>
                    <a:pt x="36" y="4"/>
                  </a:lnTo>
                  <a:lnTo>
                    <a:pt x="26" y="0"/>
                  </a:lnTo>
                  <a:lnTo>
                    <a:pt x="19" y="0"/>
                  </a:lnTo>
                  <a:lnTo>
                    <a:pt x="13" y="0"/>
                  </a:lnTo>
                  <a:lnTo>
                    <a:pt x="9" y="0"/>
                  </a:lnTo>
                  <a:lnTo>
                    <a:pt x="5" y="0"/>
                  </a:lnTo>
                  <a:lnTo>
                    <a:pt x="4" y="2"/>
                  </a:lnTo>
                  <a:lnTo>
                    <a:pt x="2" y="2"/>
                  </a:lnTo>
                  <a:lnTo>
                    <a:pt x="2" y="4"/>
                  </a:lnTo>
                  <a:lnTo>
                    <a:pt x="7" y="10"/>
                  </a:lnTo>
                  <a:lnTo>
                    <a:pt x="15" y="15"/>
                  </a:lnTo>
                  <a:lnTo>
                    <a:pt x="17" y="17"/>
                  </a:lnTo>
                  <a:lnTo>
                    <a:pt x="23" y="21"/>
                  </a:lnTo>
                  <a:lnTo>
                    <a:pt x="24" y="25"/>
                  </a:lnTo>
                  <a:lnTo>
                    <a:pt x="28" y="31"/>
                  </a:lnTo>
                  <a:lnTo>
                    <a:pt x="26" y="31"/>
                  </a:lnTo>
                  <a:lnTo>
                    <a:pt x="24" y="33"/>
                  </a:lnTo>
                  <a:lnTo>
                    <a:pt x="21" y="33"/>
                  </a:lnTo>
                  <a:lnTo>
                    <a:pt x="13" y="29"/>
                  </a:lnTo>
                  <a:lnTo>
                    <a:pt x="7" y="27"/>
                  </a:lnTo>
                  <a:lnTo>
                    <a:pt x="5" y="25"/>
                  </a:lnTo>
                  <a:lnTo>
                    <a:pt x="4" y="27"/>
                  </a:lnTo>
                  <a:lnTo>
                    <a:pt x="0" y="29"/>
                  </a:lnTo>
                  <a:lnTo>
                    <a:pt x="2" y="31"/>
                  </a:lnTo>
                  <a:lnTo>
                    <a:pt x="40" y="48"/>
                  </a:lnTo>
                  <a:lnTo>
                    <a:pt x="7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94" name="Freeform 70"/>
            <p:cNvSpPr>
              <a:spLocks/>
            </p:cNvSpPr>
            <p:nvPr/>
          </p:nvSpPr>
          <p:spPr bwMode="auto">
            <a:xfrm>
              <a:off x="2786" y="1902"/>
              <a:ext cx="119" cy="42"/>
            </a:xfrm>
            <a:custGeom>
              <a:avLst/>
              <a:gdLst>
                <a:gd name="T0" fmla="*/ 1 w 237"/>
                <a:gd name="T1" fmla="*/ 0 h 86"/>
                <a:gd name="T2" fmla="*/ 1 w 237"/>
                <a:gd name="T3" fmla="*/ 0 h 86"/>
                <a:gd name="T4" fmla="*/ 1 w 237"/>
                <a:gd name="T5" fmla="*/ 0 h 86"/>
                <a:gd name="T6" fmla="*/ 1 w 237"/>
                <a:gd name="T7" fmla="*/ 0 h 86"/>
                <a:gd name="T8" fmla="*/ 1 w 237"/>
                <a:gd name="T9" fmla="*/ 0 h 86"/>
                <a:gd name="T10" fmla="*/ 1 w 237"/>
                <a:gd name="T11" fmla="*/ 0 h 86"/>
                <a:gd name="T12" fmla="*/ 1 w 237"/>
                <a:gd name="T13" fmla="*/ 0 h 86"/>
                <a:gd name="T14" fmla="*/ 1 w 237"/>
                <a:gd name="T15" fmla="*/ 0 h 86"/>
                <a:gd name="T16" fmla="*/ 1 w 237"/>
                <a:gd name="T17" fmla="*/ 0 h 86"/>
                <a:gd name="T18" fmla="*/ 1 w 237"/>
                <a:gd name="T19" fmla="*/ 0 h 86"/>
                <a:gd name="T20" fmla="*/ 1 w 237"/>
                <a:gd name="T21" fmla="*/ 0 h 86"/>
                <a:gd name="T22" fmla="*/ 1 w 237"/>
                <a:gd name="T23" fmla="*/ 0 h 86"/>
                <a:gd name="T24" fmla="*/ 1 w 237"/>
                <a:gd name="T25" fmla="*/ 0 h 86"/>
                <a:gd name="T26" fmla="*/ 1 w 237"/>
                <a:gd name="T27" fmla="*/ 0 h 86"/>
                <a:gd name="T28" fmla="*/ 1 w 237"/>
                <a:gd name="T29" fmla="*/ 0 h 86"/>
                <a:gd name="T30" fmla="*/ 1 w 237"/>
                <a:gd name="T31" fmla="*/ 0 h 86"/>
                <a:gd name="T32" fmla="*/ 1 w 237"/>
                <a:gd name="T33" fmla="*/ 0 h 86"/>
                <a:gd name="T34" fmla="*/ 1 w 237"/>
                <a:gd name="T35" fmla="*/ 0 h 86"/>
                <a:gd name="T36" fmla="*/ 1 w 237"/>
                <a:gd name="T37" fmla="*/ 0 h 86"/>
                <a:gd name="T38" fmla="*/ 1 w 237"/>
                <a:gd name="T39" fmla="*/ 0 h 86"/>
                <a:gd name="T40" fmla="*/ 1 w 237"/>
                <a:gd name="T41" fmla="*/ 0 h 86"/>
                <a:gd name="T42" fmla="*/ 1 w 237"/>
                <a:gd name="T43" fmla="*/ 0 h 86"/>
                <a:gd name="T44" fmla="*/ 1 w 237"/>
                <a:gd name="T45" fmla="*/ 0 h 86"/>
                <a:gd name="T46" fmla="*/ 1 w 237"/>
                <a:gd name="T47" fmla="*/ 0 h 86"/>
                <a:gd name="T48" fmla="*/ 1 w 237"/>
                <a:gd name="T49" fmla="*/ 0 h 86"/>
                <a:gd name="T50" fmla="*/ 1 w 237"/>
                <a:gd name="T51" fmla="*/ 0 h 86"/>
                <a:gd name="T52" fmla="*/ 1 w 237"/>
                <a:gd name="T53" fmla="*/ 0 h 86"/>
                <a:gd name="T54" fmla="*/ 1 w 237"/>
                <a:gd name="T55" fmla="*/ 0 h 86"/>
                <a:gd name="T56" fmla="*/ 1 w 237"/>
                <a:gd name="T57" fmla="*/ 0 h 86"/>
                <a:gd name="T58" fmla="*/ 1 w 237"/>
                <a:gd name="T59" fmla="*/ 0 h 86"/>
                <a:gd name="T60" fmla="*/ 1 w 237"/>
                <a:gd name="T61" fmla="*/ 0 h 86"/>
                <a:gd name="T62" fmla="*/ 1 w 237"/>
                <a:gd name="T63" fmla="*/ 0 h 86"/>
                <a:gd name="T64" fmla="*/ 0 w 237"/>
                <a:gd name="T65" fmla="*/ 0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86"/>
                <a:gd name="T101" fmla="*/ 237 w 2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86">
                  <a:moveTo>
                    <a:pt x="0" y="55"/>
                  </a:moveTo>
                  <a:lnTo>
                    <a:pt x="80" y="76"/>
                  </a:lnTo>
                  <a:lnTo>
                    <a:pt x="82" y="74"/>
                  </a:lnTo>
                  <a:lnTo>
                    <a:pt x="85" y="72"/>
                  </a:lnTo>
                  <a:lnTo>
                    <a:pt x="89" y="69"/>
                  </a:lnTo>
                  <a:lnTo>
                    <a:pt x="99" y="65"/>
                  </a:lnTo>
                  <a:lnTo>
                    <a:pt x="104" y="61"/>
                  </a:lnTo>
                  <a:lnTo>
                    <a:pt x="108" y="59"/>
                  </a:lnTo>
                  <a:lnTo>
                    <a:pt x="114" y="55"/>
                  </a:lnTo>
                  <a:lnTo>
                    <a:pt x="120" y="53"/>
                  </a:lnTo>
                  <a:lnTo>
                    <a:pt x="125" y="50"/>
                  </a:lnTo>
                  <a:lnTo>
                    <a:pt x="133" y="46"/>
                  </a:lnTo>
                  <a:lnTo>
                    <a:pt x="139" y="44"/>
                  </a:lnTo>
                  <a:lnTo>
                    <a:pt x="146" y="40"/>
                  </a:lnTo>
                  <a:lnTo>
                    <a:pt x="152" y="36"/>
                  </a:lnTo>
                  <a:lnTo>
                    <a:pt x="159" y="32"/>
                  </a:lnTo>
                  <a:lnTo>
                    <a:pt x="165" y="29"/>
                  </a:lnTo>
                  <a:lnTo>
                    <a:pt x="173" y="25"/>
                  </a:lnTo>
                  <a:lnTo>
                    <a:pt x="178" y="23"/>
                  </a:lnTo>
                  <a:lnTo>
                    <a:pt x="186" y="19"/>
                  </a:lnTo>
                  <a:lnTo>
                    <a:pt x="192" y="17"/>
                  </a:lnTo>
                  <a:lnTo>
                    <a:pt x="199" y="13"/>
                  </a:lnTo>
                  <a:lnTo>
                    <a:pt x="205" y="12"/>
                  </a:lnTo>
                  <a:lnTo>
                    <a:pt x="211" y="8"/>
                  </a:lnTo>
                  <a:lnTo>
                    <a:pt x="216" y="6"/>
                  </a:lnTo>
                  <a:lnTo>
                    <a:pt x="222" y="4"/>
                  </a:lnTo>
                  <a:lnTo>
                    <a:pt x="237" y="0"/>
                  </a:lnTo>
                  <a:lnTo>
                    <a:pt x="230" y="6"/>
                  </a:lnTo>
                  <a:lnTo>
                    <a:pt x="222" y="13"/>
                  </a:lnTo>
                  <a:lnTo>
                    <a:pt x="218" y="15"/>
                  </a:lnTo>
                  <a:lnTo>
                    <a:pt x="215" y="19"/>
                  </a:lnTo>
                  <a:lnTo>
                    <a:pt x="209" y="23"/>
                  </a:lnTo>
                  <a:lnTo>
                    <a:pt x="203" y="27"/>
                  </a:lnTo>
                  <a:lnTo>
                    <a:pt x="197" y="31"/>
                  </a:lnTo>
                  <a:lnTo>
                    <a:pt x="192" y="34"/>
                  </a:lnTo>
                  <a:lnTo>
                    <a:pt x="186" y="38"/>
                  </a:lnTo>
                  <a:lnTo>
                    <a:pt x="182" y="44"/>
                  </a:lnTo>
                  <a:lnTo>
                    <a:pt x="175" y="46"/>
                  </a:lnTo>
                  <a:lnTo>
                    <a:pt x="169" y="50"/>
                  </a:lnTo>
                  <a:lnTo>
                    <a:pt x="161" y="53"/>
                  </a:lnTo>
                  <a:lnTo>
                    <a:pt x="156" y="59"/>
                  </a:lnTo>
                  <a:lnTo>
                    <a:pt x="148" y="63"/>
                  </a:lnTo>
                  <a:lnTo>
                    <a:pt x="142" y="65"/>
                  </a:lnTo>
                  <a:lnTo>
                    <a:pt x="137" y="69"/>
                  </a:lnTo>
                  <a:lnTo>
                    <a:pt x="131" y="72"/>
                  </a:lnTo>
                  <a:lnTo>
                    <a:pt x="125" y="74"/>
                  </a:lnTo>
                  <a:lnTo>
                    <a:pt x="118" y="78"/>
                  </a:lnTo>
                  <a:lnTo>
                    <a:pt x="112" y="80"/>
                  </a:lnTo>
                  <a:lnTo>
                    <a:pt x="106" y="82"/>
                  </a:lnTo>
                  <a:lnTo>
                    <a:pt x="102" y="84"/>
                  </a:lnTo>
                  <a:lnTo>
                    <a:pt x="97" y="84"/>
                  </a:lnTo>
                  <a:lnTo>
                    <a:pt x="91" y="86"/>
                  </a:lnTo>
                  <a:lnTo>
                    <a:pt x="89" y="86"/>
                  </a:lnTo>
                  <a:lnTo>
                    <a:pt x="80" y="86"/>
                  </a:lnTo>
                  <a:lnTo>
                    <a:pt x="72" y="84"/>
                  </a:lnTo>
                  <a:lnTo>
                    <a:pt x="64" y="84"/>
                  </a:lnTo>
                  <a:lnTo>
                    <a:pt x="55" y="82"/>
                  </a:lnTo>
                  <a:lnTo>
                    <a:pt x="47" y="80"/>
                  </a:lnTo>
                  <a:lnTo>
                    <a:pt x="40" y="76"/>
                  </a:lnTo>
                  <a:lnTo>
                    <a:pt x="32" y="74"/>
                  </a:lnTo>
                  <a:lnTo>
                    <a:pt x="28" y="70"/>
                  </a:lnTo>
                  <a:lnTo>
                    <a:pt x="21" y="67"/>
                  </a:lnTo>
                  <a:lnTo>
                    <a:pt x="15" y="65"/>
                  </a:lnTo>
                  <a:lnTo>
                    <a:pt x="9" y="63"/>
                  </a:lnTo>
                  <a:lnTo>
                    <a:pt x="7" y="61"/>
                  </a:lnTo>
                  <a:lnTo>
                    <a:pt x="0" y="55"/>
                  </a:lnTo>
                  <a:close/>
                </a:path>
              </a:pathLst>
            </a:custGeom>
            <a:solidFill>
              <a:srgbClr val="427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95" name="Freeform 71"/>
            <p:cNvSpPr>
              <a:spLocks/>
            </p:cNvSpPr>
            <p:nvPr/>
          </p:nvSpPr>
          <p:spPr bwMode="auto">
            <a:xfrm>
              <a:off x="2755" y="1918"/>
              <a:ext cx="17" cy="13"/>
            </a:xfrm>
            <a:custGeom>
              <a:avLst/>
              <a:gdLst>
                <a:gd name="T0" fmla="*/ 1 w 34"/>
                <a:gd name="T1" fmla="*/ 0 h 27"/>
                <a:gd name="T2" fmla="*/ 1 w 34"/>
                <a:gd name="T3" fmla="*/ 0 h 27"/>
                <a:gd name="T4" fmla="*/ 1 w 34"/>
                <a:gd name="T5" fmla="*/ 0 h 27"/>
                <a:gd name="T6" fmla="*/ 0 w 34"/>
                <a:gd name="T7" fmla="*/ 0 h 27"/>
                <a:gd name="T8" fmla="*/ 1 w 34"/>
                <a:gd name="T9" fmla="*/ 0 h 27"/>
                <a:gd name="T10" fmla="*/ 1 w 34"/>
                <a:gd name="T11" fmla="*/ 0 h 27"/>
                <a:gd name="T12" fmla="*/ 0 60000 65536"/>
                <a:gd name="T13" fmla="*/ 0 60000 65536"/>
                <a:gd name="T14" fmla="*/ 0 60000 65536"/>
                <a:gd name="T15" fmla="*/ 0 60000 65536"/>
                <a:gd name="T16" fmla="*/ 0 60000 65536"/>
                <a:gd name="T17" fmla="*/ 0 60000 65536"/>
                <a:gd name="T18" fmla="*/ 0 w 34"/>
                <a:gd name="T19" fmla="*/ 0 h 27"/>
                <a:gd name="T20" fmla="*/ 34 w 34"/>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4" h="27">
                  <a:moveTo>
                    <a:pt x="15" y="0"/>
                  </a:moveTo>
                  <a:lnTo>
                    <a:pt x="34" y="10"/>
                  </a:lnTo>
                  <a:lnTo>
                    <a:pt x="23" y="27"/>
                  </a:lnTo>
                  <a:lnTo>
                    <a:pt x="0" y="1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96" name="Freeform 72"/>
            <p:cNvSpPr>
              <a:spLocks/>
            </p:cNvSpPr>
            <p:nvPr/>
          </p:nvSpPr>
          <p:spPr bwMode="auto">
            <a:xfrm>
              <a:off x="3122" y="1993"/>
              <a:ext cx="17" cy="16"/>
            </a:xfrm>
            <a:custGeom>
              <a:avLst/>
              <a:gdLst>
                <a:gd name="T0" fmla="*/ 1 w 34"/>
                <a:gd name="T1" fmla="*/ 0 h 32"/>
                <a:gd name="T2" fmla="*/ 1 w 34"/>
                <a:gd name="T3" fmla="*/ 1 h 32"/>
                <a:gd name="T4" fmla="*/ 1 w 34"/>
                <a:gd name="T5" fmla="*/ 1 h 32"/>
                <a:gd name="T6" fmla="*/ 0 w 34"/>
                <a:gd name="T7" fmla="*/ 1 h 32"/>
                <a:gd name="T8" fmla="*/ 1 w 34"/>
                <a:gd name="T9" fmla="*/ 0 h 32"/>
                <a:gd name="T10" fmla="*/ 1 w 34"/>
                <a:gd name="T11" fmla="*/ 0 h 32"/>
                <a:gd name="T12" fmla="*/ 0 60000 65536"/>
                <a:gd name="T13" fmla="*/ 0 60000 65536"/>
                <a:gd name="T14" fmla="*/ 0 60000 65536"/>
                <a:gd name="T15" fmla="*/ 0 60000 65536"/>
                <a:gd name="T16" fmla="*/ 0 60000 65536"/>
                <a:gd name="T17" fmla="*/ 0 60000 65536"/>
                <a:gd name="T18" fmla="*/ 0 w 34"/>
                <a:gd name="T19" fmla="*/ 0 h 32"/>
                <a:gd name="T20" fmla="*/ 34 w 34"/>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4" h="32">
                  <a:moveTo>
                    <a:pt x="26" y="0"/>
                  </a:moveTo>
                  <a:lnTo>
                    <a:pt x="34" y="24"/>
                  </a:lnTo>
                  <a:lnTo>
                    <a:pt x="20" y="32"/>
                  </a:lnTo>
                  <a:lnTo>
                    <a:pt x="0"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sp>
          <p:nvSpPr>
            <p:cNvPr id="7197" name="Freeform 73"/>
            <p:cNvSpPr>
              <a:spLocks/>
            </p:cNvSpPr>
            <p:nvPr/>
          </p:nvSpPr>
          <p:spPr bwMode="auto">
            <a:xfrm>
              <a:off x="3005" y="1902"/>
              <a:ext cx="120" cy="73"/>
            </a:xfrm>
            <a:custGeom>
              <a:avLst/>
              <a:gdLst>
                <a:gd name="T0" fmla="*/ 0 w 239"/>
                <a:gd name="T1" fmla="*/ 0 h 146"/>
                <a:gd name="T2" fmla="*/ 1 w 239"/>
                <a:gd name="T3" fmla="*/ 1 h 146"/>
                <a:gd name="T4" fmla="*/ 1 w 239"/>
                <a:gd name="T5" fmla="*/ 1 h 146"/>
                <a:gd name="T6" fmla="*/ 1 w 239"/>
                <a:gd name="T7" fmla="*/ 1 h 146"/>
                <a:gd name="T8" fmla="*/ 1 w 239"/>
                <a:gd name="T9" fmla="*/ 1 h 146"/>
                <a:gd name="T10" fmla="*/ 1 w 239"/>
                <a:gd name="T11" fmla="*/ 1 h 146"/>
                <a:gd name="T12" fmla="*/ 1 w 239"/>
                <a:gd name="T13" fmla="*/ 1 h 146"/>
                <a:gd name="T14" fmla="*/ 1 w 239"/>
                <a:gd name="T15" fmla="*/ 1 h 146"/>
                <a:gd name="T16" fmla="*/ 1 w 239"/>
                <a:gd name="T17" fmla="*/ 1 h 146"/>
                <a:gd name="T18" fmla="*/ 1 w 239"/>
                <a:gd name="T19" fmla="*/ 1 h 146"/>
                <a:gd name="T20" fmla="*/ 1 w 239"/>
                <a:gd name="T21" fmla="*/ 1 h 146"/>
                <a:gd name="T22" fmla="*/ 1 w 239"/>
                <a:gd name="T23" fmla="*/ 1 h 146"/>
                <a:gd name="T24" fmla="*/ 1 w 239"/>
                <a:gd name="T25" fmla="*/ 1 h 146"/>
                <a:gd name="T26" fmla="*/ 1 w 239"/>
                <a:gd name="T27" fmla="*/ 1 h 146"/>
                <a:gd name="T28" fmla="*/ 1 w 239"/>
                <a:gd name="T29" fmla="*/ 1 h 146"/>
                <a:gd name="T30" fmla="*/ 1 w 239"/>
                <a:gd name="T31" fmla="*/ 1 h 146"/>
                <a:gd name="T32" fmla="*/ 1 w 239"/>
                <a:gd name="T33" fmla="*/ 1 h 146"/>
                <a:gd name="T34" fmla="*/ 1 w 239"/>
                <a:gd name="T35" fmla="*/ 1 h 146"/>
                <a:gd name="T36" fmla="*/ 1 w 239"/>
                <a:gd name="T37" fmla="*/ 1 h 146"/>
                <a:gd name="T38" fmla="*/ 1 w 239"/>
                <a:gd name="T39" fmla="*/ 1 h 146"/>
                <a:gd name="T40" fmla="*/ 1 w 239"/>
                <a:gd name="T41" fmla="*/ 1 h 146"/>
                <a:gd name="T42" fmla="*/ 1 w 239"/>
                <a:gd name="T43" fmla="*/ 1 h 146"/>
                <a:gd name="T44" fmla="*/ 1 w 239"/>
                <a:gd name="T45" fmla="*/ 1 h 146"/>
                <a:gd name="T46" fmla="*/ 1 w 239"/>
                <a:gd name="T47" fmla="*/ 1 h 146"/>
                <a:gd name="T48" fmla="*/ 1 w 239"/>
                <a:gd name="T49" fmla="*/ 1 h 146"/>
                <a:gd name="T50" fmla="*/ 1 w 239"/>
                <a:gd name="T51" fmla="*/ 1 h 146"/>
                <a:gd name="T52" fmla="*/ 1 w 239"/>
                <a:gd name="T53" fmla="*/ 1 h 146"/>
                <a:gd name="T54" fmla="*/ 1 w 239"/>
                <a:gd name="T55" fmla="*/ 1 h 146"/>
                <a:gd name="T56" fmla="*/ 1 w 239"/>
                <a:gd name="T57" fmla="*/ 1 h 146"/>
                <a:gd name="T58" fmla="*/ 1 w 239"/>
                <a:gd name="T59" fmla="*/ 1 h 146"/>
                <a:gd name="T60" fmla="*/ 1 w 239"/>
                <a:gd name="T61" fmla="*/ 1 h 146"/>
                <a:gd name="T62" fmla="*/ 1 w 239"/>
                <a:gd name="T63" fmla="*/ 1 h 146"/>
                <a:gd name="T64" fmla="*/ 1 w 239"/>
                <a:gd name="T65" fmla="*/ 1 h 146"/>
                <a:gd name="T66" fmla="*/ 1 w 239"/>
                <a:gd name="T67" fmla="*/ 1 h 146"/>
                <a:gd name="T68" fmla="*/ 1 w 239"/>
                <a:gd name="T69" fmla="*/ 1 h 146"/>
                <a:gd name="T70" fmla="*/ 1 w 239"/>
                <a:gd name="T71" fmla="*/ 1 h 146"/>
                <a:gd name="T72" fmla="*/ 1 w 239"/>
                <a:gd name="T73" fmla="*/ 1 h 146"/>
                <a:gd name="T74" fmla="*/ 1 w 239"/>
                <a:gd name="T75" fmla="*/ 1 h 146"/>
                <a:gd name="T76" fmla="*/ 1 w 239"/>
                <a:gd name="T77" fmla="*/ 1 h 146"/>
                <a:gd name="T78" fmla="*/ 1 w 239"/>
                <a:gd name="T79" fmla="*/ 1 h 146"/>
                <a:gd name="T80" fmla="*/ 1 w 239"/>
                <a:gd name="T81" fmla="*/ 1 h 146"/>
                <a:gd name="T82" fmla="*/ 1 w 239"/>
                <a:gd name="T83" fmla="*/ 1 h 146"/>
                <a:gd name="T84" fmla="*/ 1 w 239"/>
                <a:gd name="T85" fmla="*/ 1 h 146"/>
                <a:gd name="T86" fmla="*/ 1 w 239"/>
                <a:gd name="T87" fmla="*/ 0 h 146"/>
                <a:gd name="T88" fmla="*/ 1 w 239"/>
                <a:gd name="T89" fmla="*/ 0 h 146"/>
                <a:gd name="T90" fmla="*/ 0 w 239"/>
                <a:gd name="T91" fmla="*/ 0 h 146"/>
                <a:gd name="T92" fmla="*/ 0 w 239"/>
                <a:gd name="T93" fmla="*/ 0 h 14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9"/>
                <a:gd name="T142" fmla="*/ 0 h 146"/>
                <a:gd name="T143" fmla="*/ 239 w 239"/>
                <a:gd name="T144" fmla="*/ 146 h 14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9" h="146">
                  <a:moveTo>
                    <a:pt x="0" y="0"/>
                  </a:moveTo>
                  <a:lnTo>
                    <a:pt x="106" y="42"/>
                  </a:lnTo>
                  <a:lnTo>
                    <a:pt x="239" y="146"/>
                  </a:lnTo>
                  <a:lnTo>
                    <a:pt x="239" y="145"/>
                  </a:lnTo>
                  <a:lnTo>
                    <a:pt x="237" y="141"/>
                  </a:lnTo>
                  <a:lnTo>
                    <a:pt x="235" y="137"/>
                  </a:lnTo>
                  <a:lnTo>
                    <a:pt x="232" y="133"/>
                  </a:lnTo>
                  <a:lnTo>
                    <a:pt x="224" y="126"/>
                  </a:lnTo>
                  <a:lnTo>
                    <a:pt x="218" y="118"/>
                  </a:lnTo>
                  <a:lnTo>
                    <a:pt x="211" y="108"/>
                  </a:lnTo>
                  <a:lnTo>
                    <a:pt x="203" y="101"/>
                  </a:lnTo>
                  <a:lnTo>
                    <a:pt x="194" y="91"/>
                  </a:lnTo>
                  <a:lnTo>
                    <a:pt x="184" y="82"/>
                  </a:lnTo>
                  <a:lnTo>
                    <a:pt x="178" y="76"/>
                  </a:lnTo>
                  <a:lnTo>
                    <a:pt x="173" y="72"/>
                  </a:lnTo>
                  <a:lnTo>
                    <a:pt x="167" y="67"/>
                  </a:lnTo>
                  <a:lnTo>
                    <a:pt x="163" y="65"/>
                  </a:lnTo>
                  <a:lnTo>
                    <a:pt x="158" y="59"/>
                  </a:lnTo>
                  <a:lnTo>
                    <a:pt x="152" y="55"/>
                  </a:lnTo>
                  <a:lnTo>
                    <a:pt x="146" y="50"/>
                  </a:lnTo>
                  <a:lnTo>
                    <a:pt x="140" y="46"/>
                  </a:lnTo>
                  <a:lnTo>
                    <a:pt x="137" y="44"/>
                  </a:lnTo>
                  <a:lnTo>
                    <a:pt x="131" y="40"/>
                  </a:lnTo>
                  <a:lnTo>
                    <a:pt x="125" y="36"/>
                  </a:lnTo>
                  <a:lnTo>
                    <a:pt x="120" y="34"/>
                  </a:lnTo>
                  <a:lnTo>
                    <a:pt x="114" y="31"/>
                  </a:lnTo>
                  <a:lnTo>
                    <a:pt x="108" y="29"/>
                  </a:lnTo>
                  <a:lnTo>
                    <a:pt x="102" y="25"/>
                  </a:lnTo>
                  <a:lnTo>
                    <a:pt x="99" y="25"/>
                  </a:lnTo>
                  <a:lnTo>
                    <a:pt x="93" y="21"/>
                  </a:lnTo>
                  <a:lnTo>
                    <a:pt x="87" y="19"/>
                  </a:lnTo>
                  <a:lnTo>
                    <a:pt x="82" y="17"/>
                  </a:lnTo>
                  <a:lnTo>
                    <a:pt x="78" y="15"/>
                  </a:lnTo>
                  <a:lnTo>
                    <a:pt x="72" y="13"/>
                  </a:lnTo>
                  <a:lnTo>
                    <a:pt x="66" y="12"/>
                  </a:lnTo>
                  <a:lnTo>
                    <a:pt x="61" y="10"/>
                  </a:lnTo>
                  <a:lnTo>
                    <a:pt x="57" y="10"/>
                  </a:lnTo>
                  <a:lnTo>
                    <a:pt x="47" y="6"/>
                  </a:lnTo>
                  <a:lnTo>
                    <a:pt x="38" y="6"/>
                  </a:lnTo>
                  <a:lnTo>
                    <a:pt x="28" y="4"/>
                  </a:lnTo>
                  <a:lnTo>
                    <a:pt x="23" y="2"/>
                  </a:lnTo>
                  <a:lnTo>
                    <a:pt x="15" y="2"/>
                  </a:lnTo>
                  <a:lnTo>
                    <a:pt x="9" y="2"/>
                  </a:lnTo>
                  <a:lnTo>
                    <a:pt x="6" y="0"/>
                  </a:lnTo>
                  <a:lnTo>
                    <a:pt x="2" y="0"/>
                  </a:lnTo>
                  <a:lnTo>
                    <a:pt x="0" y="0"/>
                  </a:lnTo>
                  <a:close/>
                </a:path>
              </a:pathLst>
            </a:custGeom>
            <a:solidFill>
              <a:srgbClr val="427D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he-IL"/>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5" name="Rectangle 14"/>
          <p:cNvSpPr/>
          <p:nvPr/>
        </p:nvSpPr>
        <p:spPr>
          <a:xfrm>
            <a:off x="357188" y="642938"/>
            <a:ext cx="8358187" cy="578643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הסדר הנכון של תהליך העברת הגירוי העצבי בתא העצב הוא:</a:t>
            </a:r>
          </a:p>
          <a:p>
            <a:pPr fontAlgn="auto">
              <a:spcBef>
                <a:spcPts val="0"/>
              </a:spcBef>
              <a:spcAft>
                <a:spcPts val="0"/>
              </a:spcAft>
              <a:defRPr/>
            </a:pPr>
            <a:endParaRPr lang="he-IL" dirty="0">
              <a:solidFill>
                <a:schemeClr val="tx1"/>
              </a:solidFill>
            </a:endParaRPr>
          </a:p>
          <a:p>
            <a:pPr>
              <a:defRPr/>
            </a:pPr>
            <a:r>
              <a:rPr lang="he-IL" noProof="1">
                <a:solidFill>
                  <a:schemeClr val="tx1"/>
                </a:solidFill>
              </a:rPr>
              <a:t>1. גירוי כלשהו נקלט בדנדריטים של תא העצב</a:t>
            </a:r>
          </a:p>
          <a:p>
            <a:pPr>
              <a:defRPr/>
            </a:pPr>
            <a:endParaRPr lang="he-IL" noProof="1">
              <a:solidFill>
                <a:schemeClr val="tx1"/>
              </a:solidFill>
            </a:endParaRPr>
          </a:p>
          <a:p>
            <a:pPr>
              <a:defRPr/>
            </a:pPr>
            <a:r>
              <a:rPr lang="he-IL" noProof="1">
                <a:solidFill>
                  <a:schemeClr val="tx1"/>
                </a:solidFill>
              </a:rPr>
              <a:t>2. הגירוי העצבי הופך לאות חשמלי ומגיע אל גוף התא</a:t>
            </a:r>
          </a:p>
          <a:p>
            <a:pPr>
              <a:defRPr/>
            </a:pPr>
            <a:endParaRPr lang="he-IL" noProof="1">
              <a:solidFill>
                <a:schemeClr val="tx1"/>
              </a:solidFill>
            </a:endParaRPr>
          </a:p>
          <a:p>
            <a:pPr>
              <a:defRPr/>
            </a:pPr>
            <a:r>
              <a:rPr lang="he-IL" noProof="1">
                <a:solidFill>
                  <a:schemeClr val="tx1"/>
                </a:solidFill>
              </a:rPr>
              <a:t>3. הגירוי העצבי עובר בתור אות חשמלי לאורך האקסון במהירות גבוהה מאוד</a:t>
            </a:r>
          </a:p>
          <a:p>
            <a:pPr>
              <a:defRPr/>
            </a:pPr>
            <a:endParaRPr lang="he-IL" noProof="1">
              <a:solidFill>
                <a:schemeClr val="tx1"/>
              </a:solidFill>
            </a:endParaRPr>
          </a:p>
          <a:p>
            <a:pPr>
              <a:defRPr/>
            </a:pPr>
            <a:r>
              <a:rPr lang="he-IL" noProof="1">
                <a:solidFill>
                  <a:schemeClr val="tx1"/>
                </a:solidFill>
              </a:rPr>
              <a:t>4. גירוי עצבי מגיע לקצה האקסון וגורם לשחרור נוירוטרנסמיטר משלפוחיות שבקצה האקסון</a:t>
            </a:r>
          </a:p>
          <a:p>
            <a:pPr>
              <a:defRPr/>
            </a:pPr>
            <a:endParaRPr lang="he-IL" noProof="1">
              <a:solidFill>
                <a:schemeClr val="tx1"/>
              </a:solidFill>
            </a:endParaRPr>
          </a:p>
          <a:p>
            <a:pPr>
              <a:defRPr/>
            </a:pPr>
            <a:r>
              <a:rPr lang="he-IL" noProof="1">
                <a:solidFill>
                  <a:schemeClr val="tx1"/>
                </a:solidFill>
              </a:rPr>
              <a:t>5. מולקולות של נוירוטרנסמיטר עוברות דיפוזיה במרווח הסינפטי</a:t>
            </a:r>
          </a:p>
          <a:p>
            <a:pPr>
              <a:defRPr/>
            </a:pPr>
            <a:endParaRPr lang="he-IL" noProof="1">
              <a:solidFill>
                <a:schemeClr val="tx1"/>
              </a:solidFill>
            </a:endParaRPr>
          </a:p>
          <a:p>
            <a:pPr>
              <a:defRPr/>
            </a:pPr>
            <a:r>
              <a:rPr lang="he-IL" noProof="1">
                <a:solidFill>
                  <a:schemeClr val="tx1"/>
                </a:solidFill>
              </a:rPr>
              <a:t>6. מולקולות של נוירוטרנסמיטר נקשרות לקולטנים בתא האחר-סינפטי</a:t>
            </a:r>
          </a:p>
          <a:p>
            <a:pPr>
              <a:defRPr/>
            </a:pPr>
            <a:endParaRPr lang="he-IL" noProof="1">
              <a:solidFill>
                <a:schemeClr val="tx1"/>
              </a:solidFill>
            </a:endParaRPr>
          </a:p>
          <a:p>
            <a:pPr>
              <a:defRPr/>
            </a:pPr>
            <a:r>
              <a:rPr lang="he-IL" noProof="1">
                <a:solidFill>
                  <a:schemeClr val="tx1"/>
                </a:solidFill>
              </a:rPr>
              <a:t>7. קשירת מולקולות הנוירוטרנסמיטר לקולטנים מעוררת תגובה בתא המטרה</a:t>
            </a:r>
            <a:endParaRPr lang="he-IL" dirty="0">
              <a:solidFill>
                <a:schemeClr val="tx1"/>
              </a:solidFill>
            </a:endParaRPr>
          </a:p>
          <a:p>
            <a:pPr>
              <a:defRPr/>
            </a:pPr>
            <a:endParaRPr lang="he-IL" b="1" dirty="0">
              <a:solidFill>
                <a:srgbClr val="1D4C72"/>
              </a:solidFill>
            </a:endParaRPr>
          </a:p>
          <a:p>
            <a:pPr>
              <a:defRPr/>
            </a:pPr>
            <a:r>
              <a:rPr lang="he-IL" b="1" dirty="0">
                <a:solidFill>
                  <a:srgbClr val="1D4C72"/>
                </a:solidFill>
              </a:rPr>
              <a:t>תשובה:</a:t>
            </a:r>
          </a:p>
          <a:p>
            <a:pPr>
              <a:defRPr/>
            </a:pPr>
            <a:r>
              <a:rPr lang="he-IL" dirty="0">
                <a:solidFill>
                  <a:srgbClr val="1D4C72"/>
                </a:solidFill>
              </a:rPr>
              <a:t>8. גירוי כלשהו נקלט בדנדריטים של תא העצב</a:t>
            </a:r>
          </a:p>
          <a:p>
            <a:pPr>
              <a:defRPr/>
            </a:pPr>
            <a:endParaRPr lang="he-IL" dirty="0">
              <a:solidFill>
                <a:srgbClr val="1D4C72"/>
              </a:solidFill>
            </a:endParaRPr>
          </a:p>
          <a:p>
            <a:pPr>
              <a:defRPr/>
            </a:pPr>
            <a:endParaRPr lang="he-IL" dirty="0">
              <a:solidFill>
                <a:srgbClr val="1D4C72"/>
              </a:solidFill>
            </a:endParaRPr>
          </a:p>
          <a:p>
            <a:pPr>
              <a:defRPr/>
            </a:pPr>
            <a:endParaRPr lang="he-IL" dirty="0">
              <a:solidFill>
                <a:srgbClr val="1D4C72"/>
              </a:solidFill>
            </a:endParaRPr>
          </a:p>
          <a:p>
            <a:pPr fontAlgn="auto">
              <a:lnSpc>
                <a:spcPts val="1000"/>
              </a:lnSpc>
              <a:spcBef>
                <a:spcPts val="0"/>
              </a:spcBef>
              <a:spcAft>
                <a:spcPts val="0"/>
              </a:spcAft>
              <a:defRPr/>
            </a:pPr>
            <a:endParaRPr lang="he-IL" dirty="0">
              <a:solidFill>
                <a:schemeClr val="tx1"/>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F8F1B1C-0CA5-4028-A4F6-320640ED9DBE}" type="slidenum">
              <a:rPr lang="he-IL" sz="1800" smtClean="0"/>
              <a:pPr fontAlgn="base">
                <a:spcBef>
                  <a:spcPct val="0"/>
                </a:spcBef>
                <a:spcAft>
                  <a:spcPct val="0"/>
                </a:spcAft>
                <a:defRPr/>
              </a:pPr>
              <a:t>20</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5 – המשך...</a:t>
            </a:r>
            <a:endParaRPr lang="he-IL" sz="1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631C311-059C-45D6-80B7-96C52F40DF9B}" type="slidenum">
              <a:rPr lang="he-IL" sz="1800" smtClean="0"/>
              <a:pPr fontAlgn="base">
                <a:spcBef>
                  <a:spcPct val="0"/>
                </a:spcBef>
                <a:spcAft>
                  <a:spcPct val="0"/>
                </a:spcAft>
                <a:defRPr/>
              </a:pPr>
              <a:t>21</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6</a:t>
            </a:r>
            <a:endParaRPr lang="he-IL" sz="1800" dirty="0" smtClean="0"/>
          </a:p>
        </p:txBody>
      </p:sp>
      <p:sp>
        <p:nvSpPr>
          <p:cNvPr id="7" name="TextBox 6"/>
          <p:cNvSpPr txBox="1"/>
          <p:nvPr/>
        </p:nvSpPr>
        <p:spPr>
          <a:xfrm>
            <a:off x="285750" y="611188"/>
            <a:ext cx="8358188"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6 (בגרות 2009):</a:t>
            </a:r>
            <a:endParaRPr lang="en-US" b="1" dirty="0">
              <a:solidFill>
                <a:srgbClr val="1D4C72"/>
              </a:solidFill>
              <a:latin typeface="+mn-lt"/>
              <a:cs typeface="+mn-cs"/>
            </a:endParaRPr>
          </a:p>
          <a:p>
            <a:pPr>
              <a:defRPr/>
            </a:pPr>
            <a:r>
              <a:rPr lang="he-IL" dirty="0">
                <a:solidFill>
                  <a:srgbClr val="1D4C72"/>
                </a:solidFill>
                <a:latin typeface="+mn-lt"/>
                <a:cs typeface="+mn-cs"/>
              </a:rPr>
              <a:t>כיצד מועבר בדרך כלל מידע במערכת העצבים? </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א. נוירוטרנסמיטר עובר מסינפסה אחת לסינפסה הבאה דרך תא עצב.</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ב. דחף חשמלי עובר דרך תא עצב, וגורם להפרשת נוירוטרנסמיטר לסינפסה.</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ג. נוירוטרנסמיטר מופרש על ידי תא עצב, וגורם למעבר דחף חשמלי בסינפסה.</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ד. דחף חשמלי עובר לאורך תא עצב, ומועבר לתא הבא בלי תיווך של נוירוטרנסמיטר.</a:t>
            </a:r>
            <a:endParaRPr lang="en-US" dirty="0">
              <a:solidFill>
                <a:srgbClr val="1D4C72"/>
              </a:solidFill>
              <a:latin typeface="+mn-lt"/>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15" name="Rectangle 14"/>
          <p:cNvSpPr/>
          <p:nvPr/>
        </p:nvSpPr>
        <p:spPr>
          <a:xfrm>
            <a:off x="285750" y="3214688"/>
            <a:ext cx="8358188" cy="7143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התשובה הנכונה היא </a:t>
            </a:r>
            <a:r>
              <a:rPr lang="he-IL" b="1" dirty="0">
                <a:solidFill>
                  <a:schemeClr val="tx1"/>
                </a:solidFill>
              </a:rPr>
              <a:t>ב'</a:t>
            </a:r>
          </a:p>
          <a:p>
            <a:pPr fontAlgn="auto">
              <a:lnSpc>
                <a:spcPts val="1000"/>
              </a:lnSpc>
              <a:spcBef>
                <a:spcPts val="0"/>
              </a:spcBef>
              <a:spcAft>
                <a:spcPts val="0"/>
              </a:spcAft>
              <a:defRPr/>
            </a:pPr>
            <a:endParaRPr lang="he-IL" dirty="0">
              <a:solidFill>
                <a:schemeClr val="tx1"/>
              </a:solidFill>
            </a:endParaRP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EA8F06E-566D-4B19-8110-56B4E384A846}" type="slidenum">
              <a:rPr lang="he-IL" sz="1800" smtClean="0"/>
              <a:pPr fontAlgn="base">
                <a:spcBef>
                  <a:spcPct val="0"/>
                </a:spcBef>
                <a:spcAft>
                  <a:spcPct val="0"/>
                </a:spcAft>
                <a:defRPr/>
              </a:pPr>
              <a:t>22</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6</a:t>
            </a:r>
            <a:endParaRPr lang="he-IL" sz="1800" dirty="0" smtClean="0"/>
          </a:p>
        </p:txBody>
      </p:sp>
      <p:sp>
        <p:nvSpPr>
          <p:cNvPr id="7" name="TextBox 6"/>
          <p:cNvSpPr txBox="1"/>
          <p:nvPr/>
        </p:nvSpPr>
        <p:spPr>
          <a:xfrm>
            <a:off x="285750" y="611188"/>
            <a:ext cx="8358188"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6 (בגרות 2009):</a:t>
            </a:r>
            <a:endParaRPr lang="en-US" b="1" dirty="0">
              <a:solidFill>
                <a:srgbClr val="1D4C72"/>
              </a:solidFill>
              <a:latin typeface="+mn-lt"/>
              <a:cs typeface="+mn-cs"/>
            </a:endParaRPr>
          </a:p>
          <a:p>
            <a:pPr>
              <a:defRPr/>
            </a:pPr>
            <a:r>
              <a:rPr lang="he-IL" dirty="0">
                <a:solidFill>
                  <a:srgbClr val="1D4C72"/>
                </a:solidFill>
                <a:latin typeface="+mn-lt"/>
                <a:cs typeface="+mn-cs"/>
              </a:rPr>
              <a:t>כיצד מועבר בדרך כלל מידע במערכת העצבים? </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א. נוירוטרנסמיטר עובר מסינפסה אחת לסינפסה הבאה דרך תא עצב.</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ב. דחף חשמלי עובר דרך תא עצב, וגורם להפרשת נוירוטרנסמיטר לסינפסה.</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ג. נוירוטרנסמיטר מופרש על ידי תא עצב, וגורם למעבר דחף חשמלי בסינפסה.</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ד. דחף חשמלי עובר לאורך תא עצב, ומועבר לתא הבא בלי תיווך של נוירוטרנסמיטר.</a:t>
            </a:r>
            <a:endParaRPr lang="en-US" dirty="0">
              <a:solidFill>
                <a:srgbClr val="1D4C72"/>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1FABA1E-06E2-497E-9207-92F161299D66}" type="slidenum">
              <a:rPr lang="he-IL" sz="1800" smtClean="0"/>
              <a:pPr fontAlgn="base">
                <a:spcBef>
                  <a:spcPct val="0"/>
                </a:spcBef>
                <a:spcAft>
                  <a:spcPct val="0"/>
                </a:spcAft>
                <a:defRPr/>
              </a:pPr>
              <a:t>23</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7</a:t>
            </a:r>
            <a:endParaRPr lang="he-IL" sz="1800" dirty="0" smtClean="0"/>
          </a:p>
        </p:txBody>
      </p:sp>
      <p:sp>
        <p:nvSpPr>
          <p:cNvPr id="7" name="TextBox 6"/>
          <p:cNvSpPr txBox="1"/>
          <p:nvPr/>
        </p:nvSpPr>
        <p:spPr>
          <a:xfrm>
            <a:off x="285750" y="638175"/>
            <a:ext cx="8358188"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7 (בגרות 2003):</a:t>
            </a:r>
            <a:endParaRPr lang="en-US" b="1" dirty="0">
              <a:solidFill>
                <a:srgbClr val="1D4C72"/>
              </a:solidFill>
              <a:latin typeface="+mn-lt"/>
              <a:cs typeface="+mn-cs"/>
            </a:endParaRPr>
          </a:p>
          <a:p>
            <a:pPr>
              <a:defRPr/>
            </a:pPr>
            <a:r>
              <a:rPr lang="he-IL" dirty="0">
                <a:solidFill>
                  <a:srgbClr val="1D4C72"/>
                </a:solidFill>
                <a:latin typeface="+mn-lt"/>
                <a:cs typeface="+mn-cs"/>
              </a:rPr>
              <a:t>מעבר הגירוי העצבי בסינפסה הוא בדרך כלל חד-כיווני, בין השאר מפני ש:         </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א. בתא האחר-</a:t>
            </a:r>
            <a:r>
              <a:rPr lang="he-IL" noProof="1">
                <a:solidFill>
                  <a:srgbClr val="1D4C72"/>
                </a:solidFill>
                <a:latin typeface="+mn-lt"/>
                <a:cs typeface="+mn-cs"/>
              </a:rPr>
              <a:t>סינפטי</a:t>
            </a:r>
            <a:r>
              <a:rPr lang="he-IL" dirty="0">
                <a:solidFill>
                  <a:srgbClr val="1D4C72"/>
                </a:solidFill>
                <a:latin typeface="+mn-lt"/>
                <a:cs typeface="+mn-cs"/>
              </a:rPr>
              <a:t> (פוסט-</a:t>
            </a:r>
            <a:r>
              <a:rPr lang="he-IL" noProof="1">
                <a:solidFill>
                  <a:srgbClr val="1D4C72"/>
                </a:solidFill>
              </a:rPr>
              <a:t>סינפטי</a:t>
            </a:r>
            <a:r>
              <a:rPr lang="he-IL" dirty="0">
                <a:solidFill>
                  <a:srgbClr val="1D4C72"/>
                </a:solidFill>
                <a:latin typeface="+mn-lt"/>
                <a:cs typeface="+mn-cs"/>
              </a:rPr>
              <a:t>) מרוכזים הקולטנים לנוירוטרנסמיטר.</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ב. רק בתא האחר-</a:t>
            </a:r>
            <a:r>
              <a:rPr lang="he-IL" noProof="1">
                <a:solidFill>
                  <a:srgbClr val="1D4C72"/>
                </a:solidFill>
              </a:rPr>
              <a:t>סינפטי </a:t>
            </a:r>
            <a:r>
              <a:rPr lang="he-IL" dirty="0">
                <a:solidFill>
                  <a:srgbClr val="1D4C72"/>
                </a:solidFill>
                <a:latin typeface="+mn-lt"/>
                <a:cs typeface="+mn-cs"/>
              </a:rPr>
              <a:t>יש שלפוחיות המכילות נוירוטרנסמיטר.</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ג. רק בתא העצב הקדם-</a:t>
            </a:r>
            <a:r>
              <a:rPr lang="he-IL" noProof="1">
                <a:solidFill>
                  <a:srgbClr val="1D4C72"/>
                </a:solidFill>
              </a:rPr>
              <a:t>סינפטי</a:t>
            </a:r>
            <a:r>
              <a:rPr lang="he-IL" dirty="0">
                <a:solidFill>
                  <a:srgbClr val="1D4C72"/>
                </a:solidFill>
                <a:latin typeface="+mn-lt"/>
                <a:cs typeface="+mn-cs"/>
              </a:rPr>
              <a:t> (פרה-</a:t>
            </a:r>
            <a:r>
              <a:rPr lang="he-IL" noProof="1">
                <a:solidFill>
                  <a:srgbClr val="1D4C72"/>
                </a:solidFill>
              </a:rPr>
              <a:t>סינפטי</a:t>
            </a:r>
            <a:r>
              <a:rPr lang="he-IL" dirty="0">
                <a:solidFill>
                  <a:srgbClr val="1D4C72"/>
                </a:solidFill>
                <a:latin typeface="+mn-lt"/>
                <a:cs typeface="+mn-cs"/>
              </a:rPr>
              <a:t>) יכול להיווצר אות חשמלי.</a:t>
            </a:r>
            <a:endParaRPr lang="en-US" dirty="0">
              <a:solidFill>
                <a:srgbClr val="1D4C72"/>
              </a:solidFill>
              <a:latin typeface="+mn-lt"/>
              <a:cs typeface="+mn-cs"/>
            </a:endParaRPr>
          </a:p>
          <a:p>
            <a:pPr marL="468000" indent="-216000">
              <a:defRPr/>
            </a:pPr>
            <a:r>
              <a:rPr lang="he-IL" dirty="0">
                <a:solidFill>
                  <a:srgbClr val="1D4C72"/>
                </a:solidFill>
                <a:latin typeface="+mn-lt"/>
                <a:cs typeface="+mn-cs"/>
              </a:rPr>
              <a:t>ד. הדחף החשמלי דוחף את הנוירוטרנסמיטר מן התא הקדם </a:t>
            </a:r>
            <a:r>
              <a:rPr lang="he-IL" noProof="1">
                <a:solidFill>
                  <a:srgbClr val="1D4C72"/>
                </a:solidFill>
              </a:rPr>
              <a:t>סינפטי</a:t>
            </a:r>
            <a:r>
              <a:rPr lang="he-IL" dirty="0">
                <a:solidFill>
                  <a:srgbClr val="1D4C72"/>
                </a:solidFill>
                <a:latin typeface="+mn-lt"/>
                <a:cs typeface="+mn-cs"/>
              </a:rPr>
              <a:t> החיובי לתא האחר- </a:t>
            </a:r>
            <a:r>
              <a:rPr lang="he-IL" noProof="1">
                <a:solidFill>
                  <a:srgbClr val="1D4C72"/>
                </a:solidFill>
              </a:rPr>
              <a:t>סינפטי</a:t>
            </a:r>
            <a:r>
              <a:rPr lang="he-IL" dirty="0">
                <a:solidFill>
                  <a:srgbClr val="1D4C72"/>
                </a:solidFill>
                <a:latin typeface="+mn-lt"/>
                <a:cs typeface="+mn-cs"/>
              </a:rPr>
              <a:t> השלילי.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D5CD0D8-9777-41B7-9EEA-487E5A641D04}" type="slidenum">
              <a:rPr lang="he-IL" sz="1800" smtClean="0"/>
              <a:pPr fontAlgn="base">
                <a:spcBef>
                  <a:spcPct val="0"/>
                </a:spcBef>
                <a:spcAft>
                  <a:spcPct val="0"/>
                </a:spcAft>
                <a:defRPr/>
              </a:pPr>
              <a:t>24</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7</a:t>
            </a:r>
            <a:endParaRPr lang="he-IL" sz="1800" dirty="0" smtClean="0"/>
          </a:p>
        </p:txBody>
      </p:sp>
      <p:sp>
        <p:nvSpPr>
          <p:cNvPr id="7" name="Rectangle 14"/>
          <p:cNvSpPr/>
          <p:nvPr/>
        </p:nvSpPr>
        <p:spPr>
          <a:xfrm>
            <a:off x="285750" y="3214688"/>
            <a:ext cx="8358188" cy="15716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התשובה הנכונה היא </a:t>
            </a:r>
            <a:r>
              <a:rPr lang="he-IL" b="1" dirty="0">
                <a:solidFill>
                  <a:schemeClr val="tx1"/>
                </a:solidFill>
              </a:rPr>
              <a:t>א'</a:t>
            </a:r>
          </a:p>
          <a:p>
            <a:pPr fontAlgn="auto">
              <a:spcBef>
                <a:spcPts val="0"/>
              </a:spcBef>
              <a:spcAft>
                <a:spcPts val="0"/>
              </a:spcAft>
              <a:defRPr/>
            </a:pPr>
            <a:endParaRPr lang="he-IL" b="1" dirty="0">
              <a:solidFill>
                <a:schemeClr val="tx1"/>
              </a:solidFill>
            </a:endParaRPr>
          </a:p>
          <a:p>
            <a:pPr fontAlgn="auto">
              <a:spcBef>
                <a:spcPts val="0"/>
              </a:spcBef>
              <a:spcAft>
                <a:spcPts val="0"/>
              </a:spcAft>
              <a:defRPr/>
            </a:pPr>
            <a:r>
              <a:rPr lang="he-IL" dirty="0">
                <a:solidFill>
                  <a:schemeClr val="tx1"/>
                </a:solidFill>
              </a:rPr>
              <a:t>מסיח </a:t>
            </a:r>
            <a:r>
              <a:rPr lang="he-IL" b="1" dirty="0">
                <a:solidFill>
                  <a:schemeClr val="tx1"/>
                </a:solidFill>
              </a:rPr>
              <a:t>ב' </a:t>
            </a:r>
            <a:r>
              <a:rPr lang="he-IL" u="sng" dirty="0">
                <a:solidFill>
                  <a:schemeClr val="tx1"/>
                </a:solidFill>
              </a:rPr>
              <a:t>אינו נכון</a:t>
            </a:r>
            <a:r>
              <a:rPr lang="he-IL" dirty="0">
                <a:solidFill>
                  <a:schemeClr val="tx1"/>
                </a:solidFill>
              </a:rPr>
              <a:t> – שלפוחיות המכילות נוירוטרנסמיטר מצויות בתא ה</a:t>
            </a:r>
            <a:r>
              <a:rPr lang="he-IL" u="sng" dirty="0">
                <a:solidFill>
                  <a:schemeClr val="tx1"/>
                </a:solidFill>
              </a:rPr>
              <a:t>קדם</a:t>
            </a:r>
            <a:r>
              <a:rPr lang="he-IL" dirty="0">
                <a:solidFill>
                  <a:schemeClr val="tx1"/>
                </a:solidFill>
              </a:rPr>
              <a:t>-</a:t>
            </a:r>
            <a:r>
              <a:rPr lang="he-IL" noProof="1">
                <a:solidFill>
                  <a:schemeClr val="tx1"/>
                </a:solidFill>
              </a:rPr>
              <a:t>סינפטי</a:t>
            </a:r>
          </a:p>
          <a:p>
            <a:pPr fontAlgn="auto">
              <a:spcBef>
                <a:spcPts val="0"/>
              </a:spcBef>
              <a:spcAft>
                <a:spcPts val="0"/>
              </a:spcAft>
              <a:defRPr/>
            </a:pPr>
            <a:r>
              <a:rPr lang="he-IL" dirty="0">
                <a:solidFill>
                  <a:schemeClr val="tx1"/>
                </a:solidFill>
              </a:rPr>
              <a:t>מסיח </a:t>
            </a:r>
            <a:r>
              <a:rPr lang="he-IL" b="1" dirty="0">
                <a:solidFill>
                  <a:schemeClr val="tx1"/>
                </a:solidFill>
              </a:rPr>
              <a:t>ג' </a:t>
            </a:r>
            <a:r>
              <a:rPr lang="he-IL" u="sng" dirty="0">
                <a:solidFill>
                  <a:schemeClr val="tx1"/>
                </a:solidFill>
              </a:rPr>
              <a:t>אינו נכון</a:t>
            </a:r>
            <a:r>
              <a:rPr lang="he-IL" dirty="0">
                <a:solidFill>
                  <a:schemeClr val="tx1"/>
                </a:solidFill>
              </a:rPr>
              <a:t> – אות חשמלי יכול להיווצר גם בתא ה</a:t>
            </a:r>
            <a:r>
              <a:rPr lang="he-IL" u="sng" dirty="0">
                <a:solidFill>
                  <a:schemeClr val="tx1"/>
                </a:solidFill>
              </a:rPr>
              <a:t>אחר</a:t>
            </a:r>
            <a:r>
              <a:rPr lang="he-IL" dirty="0">
                <a:solidFill>
                  <a:schemeClr val="tx1"/>
                </a:solidFill>
              </a:rPr>
              <a:t>-</a:t>
            </a:r>
            <a:r>
              <a:rPr lang="he-IL" noProof="1">
                <a:solidFill>
                  <a:schemeClr val="tx1"/>
                </a:solidFill>
              </a:rPr>
              <a:t>סינפטי</a:t>
            </a:r>
            <a:r>
              <a:rPr lang="he-IL" dirty="0">
                <a:solidFill>
                  <a:schemeClr val="tx1"/>
                </a:solidFill>
              </a:rPr>
              <a:t>, אם הוא תא עצב</a:t>
            </a:r>
          </a:p>
        </p:txBody>
      </p:sp>
      <p:sp>
        <p:nvSpPr>
          <p:cNvPr id="10" name="TextBox 9"/>
          <p:cNvSpPr txBox="1"/>
          <p:nvPr/>
        </p:nvSpPr>
        <p:spPr>
          <a:xfrm>
            <a:off x="285750" y="638175"/>
            <a:ext cx="8358188"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7 (בגרות 2003):</a:t>
            </a:r>
            <a:endParaRPr lang="en-US" b="1" dirty="0">
              <a:solidFill>
                <a:srgbClr val="1D4C72"/>
              </a:solidFill>
              <a:latin typeface="+mn-lt"/>
              <a:cs typeface="+mn-cs"/>
            </a:endParaRPr>
          </a:p>
          <a:p>
            <a:pPr>
              <a:defRPr/>
            </a:pPr>
            <a:r>
              <a:rPr lang="he-IL" dirty="0">
                <a:solidFill>
                  <a:srgbClr val="1D4C72"/>
                </a:solidFill>
              </a:rPr>
              <a:t>מעבר הגירוי העצבי בסינפסה הוא בדרך כלל חד-כיווני, בין השאר מפני ש:         </a:t>
            </a:r>
            <a:endParaRPr lang="en-US" dirty="0">
              <a:solidFill>
                <a:srgbClr val="1D4C72"/>
              </a:solidFill>
            </a:endParaRPr>
          </a:p>
          <a:p>
            <a:pPr marL="468000" indent="-216000">
              <a:defRPr/>
            </a:pPr>
            <a:r>
              <a:rPr lang="he-IL" dirty="0">
                <a:solidFill>
                  <a:srgbClr val="1D4C72"/>
                </a:solidFill>
              </a:rPr>
              <a:t>א. בתא האחר-</a:t>
            </a:r>
            <a:r>
              <a:rPr lang="he-IL" noProof="1">
                <a:solidFill>
                  <a:srgbClr val="1D4C72"/>
                </a:solidFill>
              </a:rPr>
              <a:t>סינפטי</a:t>
            </a:r>
            <a:r>
              <a:rPr lang="he-IL" dirty="0">
                <a:solidFill>
                  <a:srgbClr val="1D4C72"/>
                </a:solidFill>
              </a:rPr>
              <a:t> (פוסט-</a:t>
            </a:r>
            <a:r>
              <a:rPr lang="he-IL" noProof="1">
                <a:solidFill>
                  <a:srgbClr val="1D4C72"/>
                </a:solidFill>
              </a:rPr>
              <a:t>סינפטי</a:t>
            </a:r>
            <a:r>
              <a:rPr lang="he-IL" dirty="0">
                <a:solidFill>
                  <a:srgbClr val="1D4C72"/>
                </a:solidFill>
              </a:rPr>
              <a:t>) מרוכזים הקולטנים לנוירוטרנסמיטר.</a:t>
            </a:r>
            <a:endParaRPr lang="en-US" dirty="0">
              <a:solidFill>
                <a:srgbClr val="1D4C72"/>
              </a:solidFill>
            </a:endParaRPr>
          </a:p>
          <a:p>
            <a:pPr marL="468000" indent="-216000">
              <a:defRPr/>
            </a:pPr>
            <a:r>
              <a:rPr lang="he-IL" dirty="0">
                <a:solidFill>
                  <a:srgbClr val="1D4C72"/>
                </a:solidFill>
              </a:rPr>
              <a:t>ב. רק בתא האחר-</a:t>
            </a:r>
            <a:r>
              <a:rPr lang="he-IL" noProof="1">
                <a:solidFill>
                  <a:srgbClr val="1D4C72"/>
                </a:solidFill>
              </a:rPr>
              <a:t>סינפטי </a:t>
            </a:r>
            <a:r>
              <a:rPr lang="he-IL" dirty="0">
                <a:solidFill>
                  <a:srgbClr val="1D4C72"/>
                </a:solidFill>
              </a:rPr>
              <a:t>יש שלפוחיות המכילות נוירוטרנסמיטר.</a:t>
            </a:r>
            <a:endParaRPr lang="en-US" dirty="0">
              <a:solidFill>
                <a:srgbClr val="1D4C72"/>
              </a:solidFill>
            </a:endParaRPr>
          </a:p>
          <a:p>
            <a:pPr marL="468000" indent="-216000">
              <a:defRPr/>
            </a:pPr>
            <a:r>
              <a:rPr lang="he-IL" dirty="0">
                <a:solidFill>
                  <a:srgbClr val="1D4C72"/>
                </a:solidFill>
              </a:rPr>
              <a:t>ג. רק בתא העצב הקדם-</a:t>
            </a:r>
            <a:r>
              <a:rPr lang="he-IL" noProof="1">
                <a:solidFill>
                  <a:srgbClr val="1D4C72"/>
                </a:solidFill>
              </a:rPr>
              <a:t>סינפטי</a:t>
            </a:r>
            <a:r>
              <a:rPr lang="he-IL" dirty="0">
                <a:solidFill>
                  <a:srgbClr val="1D4C72"/>
                </a:solidFill>
              </a:rPr>
              <a:t> (פרה-</a:t>
            </a:r>
            <a:r>
              <a:rPr lang="he-IL" noProof="1">
                <a:solidFill>
                  <a:srgbClr val="1D4C72"/>
                </a:solidFill>
              </a:rPr>
              <a:t>סינפטי</a:t>
            </a:r>
            <a:r>
              <a:rPr lang="he-IL" dirty="0">
                <a:solidFill>
                  <a:srgbClr val="1D4C72"/>
                </a:solidFill>
              </a:rPr>
              <a:t>) יכול להיווצר אות חשמלי.</a:t>
            </a:r>
            <a:endParaRPr lang="en-US" dirty="0">
              <a:solidFill>
                <a:srgbClr val="1D4C72"/>
              </a:solidFill>
            </a:endParaRPr>
          </a:p>
          <a:p>
            <a:pPr marL="468000" indent="-216000">
              <a:defRPr/>
            </a:pPr>
            <a:r>
              <a:rPr lang="he-IL" dirty="0">
                <a:solidFill>
                  <a:srgbClr val="1D4C72"/>
                </a:solidFill>
              </a:rPr>
              <a:t>ד. הדחף החשמלי דוחף את הנוירוטרנסמיטר מן התא הקדם </a:t>
            </a:r>
            <a:r>
              <a:rPr lang="he-IL" noProof="1">
                <a:solidFill>
                  <a:srgbClr val="1D4C72"/>
                </a:solidFill>
              </a:rPr>
              <a:t>סינפטי</a:t>
            </a:r>
            <a:r>
              <a:rPr lang="he-IL" dirty="0">
                <a:solidFill>
                  <a:srgbClr val="1D4C72"/>
                </a:solidFill>
              </a:rPr>
              <a:t> החיובי לתא האחר- </a:t>
            </a:r>
            <a:r>
              <a:rPr lang="he-IL" noProof="1">
                <a:solidFill>
                  <a:srgbClr val="1D4C72"/>
                </a:solidFill>
              </a:rPr>
              <a:t>סינפטי</a:t>
            </a:r>
            <a:r>
              <a:rPr lang="he-IL" dirty="0">
                <a:solidFill>
                  <a:srgbClr val="1D4C72"/>
                </a:solidFill>
              </a:rPr>
              <a:t> השלילי. </a:t>
            </a:r>
          </a:p>
          <a:p>
            <a:pPr marL="468000" indent="-216000">
              <a:defRPr/>
            </a:pPr>
            <a:r>
              <a:rPr lang="he-IL" dirty="0">
                <a:solidFill>
                  <a:srgbClr val="1D4C72"/>
                </a:solidFill>
                <a:latin typeface="+mn-lt"/>
                <a:cs typeface="+mn-cs"/>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89E6838-BC77-4241-92B2-3686EF54167C}" type="slidenum">
              <a:rPr lang="he-IL" smtClean="0"/>
              <a:pPr fontAlgn="base">
                <a:spcBef>
                  <a:spcPct val="0"/>
                </a:spcBef>
                <a:spcAft>
                  <a:spcPct val="0"/>
                </a:spcAft>
                <a:defRPr/>
              </a:pPr>
              <a:t>25</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rPr>
              <a:t>הרחבה – </a:t>
            </a:r>
            <a:r>
              <a:rPr lang="he-IL" sz="1800" b="1" noProof="1" smtClean="0">
                <a:solidFill>
                  <a:srgbClr val="FF6600"/>
                </a:solidFill>
                <a:ea typeface="+mn-ea"/>
              </a:rPr>
              <a:t>השפעת סמים ואלכוהול על מערכת העצבים</a:t>
            </a:r>
            <a:endParaRPr lang="he-IL" sz="1800" b="1" dirty="0" smtClean="0">
              <a:solidFill>
                <a:srgbClr val="FF6600"/>
              </a:solidFill>
              <a:ea typeface="+mn-ea"/>
            </a:endParaRPr>
          </a:p>
        </p:txBody>
      </p:sp>
      <p:sp>
        <p:nvSpPr>
          <p:cNvPr id="8" name="TextBox 7"/>
          <p:cNvSpPr txBox="1"/>
          <p:nvPr/>
        </p:nvSpPr>
        <p:spPr bwMode="auto">
          <a:xfrm>
            <a:off x="285750" y="646113"/>
            <a:ext cx="8358188" cy="292576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b="1" dirty="0">
                <a:solidFill>
                  <a:srgbClr val="FF6600"/>
                </a:solidFill>
              </a:rPr>
              <a:t>(הרחבה מעבר לחומר הנדרש על פי הסילבוס)</a:t>
            </a:r>
            <a:endParaRPr lang="he-IL" dirty="0"/>
          </a:p>
          <a:p>
            <a:pPr algn="just" fontAlgn="auto">
              <a:spcBef>
                <a:spcPts val="0"/>
              </a:spcBef>
              <a:spcAft>
                <a:spcPts val="0"/>
              </a:spcAft>
              <a:defRPr/>
            </a:pPr>
            <a:endParaRPr lang="he-IL" dirty="0"/>
          </a:p>
          <a:p>
            <a:pPr algn="just" fontAlgn="auto">
              <a:spcBef>
                <a:spcPts val="0"/>
              </a:spcBef>
              <a:spcAft>
                <a:spcPts val="0"/>
              </a:spcAft>
              <a:defRPr/>
            </a:pPr>
            <a:r>
              <a:rPr lang="he-IL" dirty="0"/>
              <a:t>במערכת העצבים יש סוגים שונים של סינפסות שפועלים בהן </a:t>
            </a:r>
            <a:r>
              <a:rPr lang="he-IL" noProof="1"/>
              <a:t>נוירוטרנסמיטרים</a:t>
            </a:r>
            <a:r>
              <a:rPr lang="he-IL" dirty="0"/>
              <a:t> שונים. החומרים הפעילים בסמים וכן האלכוהול משפיעים על התהליכים בסינפסות בעזרת כמה מנגנונים:</a:t>
            </a:r>
            <a:endParaRPr lang="he-IL" b="1" noProof="1">
              <a:solidFill>
                <a:schemeClr val="accent6">
                  <a:lumMod val="75000"/>
                  <a:lumOff val="25000"/>
                </a:schemeClr>
              </a:solidFill>
            </a:endParaRPr>
          </a:p>
          <a:p>
            <a:pPr algn="just" fontAlgn="auto">
              <a:spcBef>
                <a:spcPts val="0"/>
              </a:spcBef>
              <a:spcAft>
                <a:spcPts val="0"/>
              </a:spcAft>
              <a:defRPr/>
            </a:pPr>
            <a:endParaRPr lang="he-IL" dirty="0"/>
          </a:p>
          <a:p>
            <a:pPr marL="342900" indent="-342900" algn="just" fontAlgn="auto">
              <a:spcBef>
                <a:spcPts val="0"/>
              </a:spcBef>
              <a:spcAft>
                <a:spcPts val="0"/>
              </a:spcAft>
              <a:buFontTx/>
              <a:buAutoNum type="arabicPeriod"/>
              <a:defRPr/>
            </a:pPr>
            <a:r>
              <a:rPr lang="he-IL" dirty="0"/>
              <a:t>מולקולות הסם דומות למולקולות הנוירוטרנסמיטר ו</a:t>
            </a:r>
            <a:r>
              <a:rPr lang="he-IL" u="sng" dirty="0"/>
              <a:t>מחקות</a:t>
            </a:r>
            <a:r>
              <a:rPr lang="he-IL" dirty="0"/>
              <a:t> את פעולתן –</a:t>
            </a:r>
          </a:p>
          <a:p>
            <a:pPr marL="342900" algn="just" fontAlgn="auto">
              <a:spcBef>
                <a:spcPts val="0"/>
              </a:spcBef>
              <a:spcAft>
                <a:spcPts val="0"/>
              </a:spcAft>
              <a:defRPr/>
            </a:pPr>
            <a:r>
              <a:rPr lang="he-IL" dirty="0"/>
              <a:t>מסוגלות להיקשר </a:t>
            </a:r>
            <a:r>
              <a:rPr lang="he-IL" noProof="1"/>
              <a:t>לקולטנים בתא האחר-סינפטי ו</a:t>
            </a:r>
            <a:r>
              <a:rPr lang="he-IL" u="sng" noProof="1"/>
              <a:t>לעורר</a:t>
            </a:r>
            <a:r>
              <a:rPr lang="he-IL" noProof="1"/>
              <a:t> תגובה גם כאשר אין שחרור של נוירוטרנסמיטר לסינפסה, או </a:t>
            </a:r>
            <a:r>
              <a:rPr lang="he-IL" u="sng" noProof="1"/>
              <a:t>להגביר</a:t>
            </a:r>
            <a:r>
              <a:rPr lang="he-IL" noProof="1"/>
              <a:t> תגובה קיימת.</a:t>
            </a:r>
          </a:p>
          <a:p>
            <a:pPr marL="342900" algn="just" fontAlgn="auto">
              <a:spcBef>
                <a:spcPts val="0"/>
              </a:spcBef>
              <a:spcAft>
                <a:spcPts val="0"/>
              </a:spcAft>
              <a:defRPr/>
            </a:pPr>
            <a:r>
              <a:rPr lang="he-IL" noProof="1"/>
              <a:t>לדוגמה: קנביס, הרואין, אופיום</a:t>
            </a:r>
            <a:r>
              <a:rPr lang="he-IL" dirty="0"/>
              <a:t>.</a:t>
            </a: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078F409-2547-40EF-B618-71EE39A0BBF2}" type="slidenum">
              <a:rPr lang="he-IL" smtClean="0"/>
              <a:pPr fontAlgn="base">
                <a:spcBef>
                  <a:spcPct val="0"/>
                </a:spcBef>
                <a:spcAft>
                  <a:spcPct val="0"/>
                </a:spcAft>
                <a:defRPr/>
              </a:pPr>
              <a:t>26</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rPr>
              <a:t>הרחבה – </a:t>
            </a:r>
            <a:r>
              <a:rPr lang="he-IL" sz="1800" b="1" noProof="1" smtClean="0">
                <a:solidFill>
                  <a:srgbClr val="FF6600"/>
                </a:solidFill>
                <a:ea typeface="+mn-ea"/>
              </a:rPr>
              <a:t>השפעת סמים ואלכוהול על מערכת העצבים</a:t>
            </a:r>
            <a:endParaRPr lang="he-IL" sz="1800" b="1" dirty="0" smtClean="0">
              <a:solidFill>
                <a:srgbClr val="FF6600"/>
              </a:solidFill>
              <a:ea typeface="+mn-ea"/>
            </a:endParaRPr>
          </a:p>
        </p:txBody>
      </p:sp>
      <p:sp>
        <p:nvSpPr>
          <p:cNvPr id="8" name="TextBox 7"/>
          <p:cNvSpPr txBox="1"/>
          <p:nvPr/>
        </p:nvSpPr>
        <p:spPr bwMode="auto">
          <a:xfrm>
            <a:off x="285750" y="646113"/>
            <a:ext cx="8358188" cy="18542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t>מנגנוני הפעולה של סמים ואלכוהול בסינפסות – המשך</a:t>
            </a:r>
            <a:endParaRPr lang="he-IL" dirty="0"/>
          </a:p>
          <a:p>
            <a:pPr marL="342900" indent="-342900" algn="just" fontAlgn="auto">
              <a:spcBef>
                <a:spcPts val="0"/>
              </a:spcBef>
              <a:spcAft>
                <a:spcPts val="0"/>
              </a:spcAft>
              <a:defRPr/>
            </a:pPr>
            <a:endParaRPr lang="he-IL" dirty="0"/>
          </a:p>
          <a:p>
            <a:pPr marL="342900" indent="-342900" algn="just" fontAlgn="auto">
              <a:spcBef>
                <a:spcPts val="0"/>
              </a:spcBef>
              <a:spcAft>
                <a:spcPts val="0"/>
              </a:spcAft>
              <a:defRPr/>
            </a:pPr>
            <a:r>
              <a:rPr lang="he-IL" dirty="0"/>
              <a:t>2. מולקולות הסם דומות למולקולות הנוירוטרנסמיטר ו</a:t>
            </a:r>
            <a:r>
              <a:rPr lang="he-IL" u="sng" dirty="0"/>
              <a:t>מעכבות</a:t>
            </a:r>
            <a:r>
              <a:rPr lang="he-IL" dirty="0"/>
              <a:t> את פעולתן –</a:t>
            </a:r>
          </a:p>
          <a:p>
            <a:pPr marL="342900" algn="just" fontAlgn="auto">
              <a:spcBef>
                <a:spcPts val="0"/>
              </a:spcBef>
              <a:spcAft>
                <a:spcPts val="0"/>
              </a:spcAft>
              <a:defRPr/>
            </a:pPr>
            <a:r>
              <a:rPr lang="he-IL" dirty="0"/>
              <a:t>הן מסוגלות להיקשר לקולטנים בתא </a:t>
            </a:r>
            <a:r>
              <a:rPr lang="he-IL" noProof="1"/>
              <a:t>האחר-סינפטי, </a:t>
            </a:r>
            <a:r>
              <a:rPr lang="he-IL" u="sng" noProof="1"/>
              <a:t>לעכב</a:t>
            </a:r>
            <a:r>
              <a:rPr lang="he-IL" noProof="1"/>
              <a:t> את התגובה ו</a:t>
            </a:r>
            <a:r>
              <a:rPr lang="he-IL" u="sng" noProof="1"/>
              <a:t>לחסום</a:t>
            </a:r>
            <a:r>
              <a:rPr lang="he-IL" noProof="1"/>
              <a:t> את קישור הנוירוטרנסמיטר הטבעי.</a:t>
            </a:r>
          </a:p>
          <a:p>
            <a:pPr marL="342900" algn="just" fontAlgn="auto">
              <a:spcBef>
                <a:spcPts val="0"/>
              </a:spcBef>
              <a:spcAft>
                <a:spcPts val="0"/>
              </a:spcAft>
              <a:defRPr/>
            </a:pPr>
            <a:r>
              <a:rPr lang="he-IL" noProof="1"/>
              <a:t>לדוגמה: קטאמינים.</a:t>
            </a:r>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64B3A31-CC8C-40C3-9137-053146908C14}" type="slidenum">
              <a:rPr lang="he-IL" smtClean="0"/>
              <a:pPr fontAlgn="base">
                <a:spcBef>
                  <a:spcPct val="0"/>
                </a:spcBef>
                <a:spcAft>
                  <a:spcPct val="0"/>
                </a:spcAft>
                <a:defRPr/>
              </a:pPr>
              <a:t>27</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rPr>
              <a:t>הרחבה – </a:t>
            </a:r>
            <a:r>
              <a:rPr lang="he-IL" sz="1800" b="1" noProof="1" smtClean="0">
                <a:solidFill>
                  <a:srgbClr val="FF6600"/>
                </a:solidFill>
                <a:ea typeface="+mn-ea"/>
              </a:rPr>
              <a:t>השפעת סמים ואלכוהול על מערכת העצבים</a:t>
            </a:r>
            <a:endParaRPr lang="he-IL" sz="1800" b="1" dirty="0" smtClean="0">
              <a:solidFill>
                <a:srgbClr val="FF6600"/>
              </a:solidFill>
              <a:ea typeface="+mn-ea"/>
            </a:endParaRPr>
          </a:p>
        </p:txBody>
      </p:sp>
      <p:sp>
        <p:nvSpPr>
          <p:cNvPr id="8" name="TextBox 7"/>
          <p:cNvSpPr txBox="1"/>
          <p:nvPr/>
        </p:nvSpPr>
        <p:spPr bwMode="auto">
          <a:xfrm>
            <a:off x="285750" y="646113"/>
            <a:ext cx="8358188" cy="1497012"/>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u="sng" dirty="0"/>
              <a:t>מנגנוני הפעולה של סמים ואלכוהול בסינפסות – המשך</a:t>
            </a:r>
            <a:endParaRPr lang="he-IL" dirty="0"/>
          </a:p>
          <a:p>
            <a:pPr marL="342900" indent="-342900" algn="just" fontAlgn="auto">
              <a:spcBef>
                <a:spcPts val="0"/>
              </a:spcBef>
              <a:spcAft>
                <a:spcPts val="0"/>
              </a:spcAft>
              <a:defRPr/>
            </a:pPr>
            <a:endParaRPr lang="he-IL" dirty="0"/>
          </a:p>
          <a:p>
            <a:pPr marL="342900" indent="-342900" algn="just" fontAlgn="auto">
              <a:spcBef>
                <a:spcPts val="0"/>
              </a:spcBef>
              <a:spcAft>
                <a:spcPts val="0"/>
              </a:spcAft>
              <a:defRPr/>
            </a:pPr>
            <a:r>
              <a:rPr lang="he-IL" dirty="0"/>
              <a:t>3. מולקולות הסם </a:t>
            </a:r>
            <a:r>
              <a:rPr lang="he-IL" u="sng" dirty="0"/>
              <a:t>מגבירות</a:t>
            </a:r>
            <a:r>
              <a:rPr lang="he-IL" dirty="0"/>
              <a:t> או </a:t>
            </a:r>
            <a:r>
              <a:rPr lang="he-IL" u="sng" dirty="0"/>
              <a:t>מפחיתות</a:t>
            </a:r>
            <a:r>
              <a:rPr lang="he-IL" dirty="0"/>
              <a:t> שחרור של נוירוטרנסמיטר מן השלפוחיות שבקצה האקסונים.</a:t>
            </a:r>
          </a:p>
          <a:p>
            <a:pPr marL="342900" algn="just" fontAlgn="auto">
              <a:spcBef>
                <a:spcPts val="0"/>
              </a:spcBef>
              <a:spcAft>
                <a:spcPts val="0"/>
              </a:spcAft>
              <a:defRPr/>
            </a:pPr>
            <a:r>
              <a:rPr lang="he-IL" dirty="0"/>
              <a:t>לדוגמה: אלכוהול, כדורים ממריצים ("ספיד").</a:t>
            </a:r>
            <a:endParaRPr lang="he-IL" b="1" dirty="0">
              <a:solidFill>
                <a:srgbClr val="FF6600"/>
              </a:solidFill>
            </a:endParaRPr>
          </a:p>
          <a:p>
            <a:pPr marL="342900" indent="-342900" algn="just" fontAlgn="auto">
              <a:spcBef>
                <a:spcPts val="0"/>
              </a:spcBef>
              <a:spcAft>
                <a:spcPts val="0"/>
              </a:spcAft>
              <a:defRPr/>
            </a:pPr>
            <a:endParaRPr lang="he-IL" b="1" dirty="0">
              <a:solidFill>
                <a:srgbClr val="FF6600"/>
              </a:solidFill>
            </a:endParaRPr>
          </a:p>
          <a:p>
            <a:pPr marL="342900" indent="-342900"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A85EDB9-DD34-4A8D-B042-52F64510DB4A}" type="slidenum">
              <a:rPr lang="he-IL" smtClean="0"/>
              <a:pPr fontAlgn="base">
                <a:spcBef>
                  <a:spcPct val="0"/>
                </a:spcBef>
                <a:spcAft>
                  <a:spcPct val="0"/>
                </a:spcAft>
                <a:defRPr/>
              </a:pPr>
              <a:t>28</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rPr>
              <a:t>הרחבה – </a:t>
            </a:r>
            <a:r>
              <a:rPr lang="he-IL" sz="1800" b="1" noProof="1" smtClean="0">
                <a:solidFill>
                  <a:srgbClr val="FF6600"/>
                </a:solidFill>
                <a:ea typeface="+mn-ea"/>
              </a:rPr>
              <a:t>השפעת סמים ואלכוהול על מערכת העצבים</a:t>
            </a:r>
            <a:endParaRPr lang="he-IL" sz="1800" b="1" dirty="0" smtClean="0">
              <a:solidFill>
                <a:srgbClr val="FF6600"/>
              </a:solidFill>
              <a:ea typeface="+mn-ea"/>
            </a:endParaRPr>
          </a:p>
        </p:txBody>
      </p:sp>
      <p:sp>
        <p:nvSpPr>
          <p:cNvPr id="8" name="TextBox 7"/>
          <p:cNvSpPr txBox="1"/>
          <p:nvPr/>
        </p:nvSpPr>
        <p:spPr bwMode="auto">
          <a:xfrm>
            <a:off x="285750" y="2214563"/>
            <a:ext cx="8358188" cy="428625"/>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latin typeface="+mj-lt"/>
              </a:rPr>
              <a:t>היכנסו לקישור הבא וצפו בהדמיה של מנגנוני הפעולה של סמים ואלכוהול בעכברי מעבדה:</a:t>
            </a:r>
          </a:p>
          <a:p>
            <a:pPr marL="342900" indent="-342900" algn="just" fontAlgn="auto">
              <a:spcBef>
                <a:spcPts val="0"/>
              </a:spcBef>
              <a:spcAft>
                <a:spcPts val="0"/>
              </a:spcAft>
              <a:defRPr/>
            </a:pPr>
            <a:endParaRPr lang="he-IL" dirty="0">
              <a:latin typeface="+mj-lt"/>
            </a:endParaRPr>
          </a:p>
          <a:p>
            <a:pPr marL="342900" indent="-342900" algn="just" fontAlgn="auto">
              <a:spcBef>
                <a:spcPts val="0"/>
              </a:spcBef>
              <a:spcAft>
                <a:spcPts val="0"/>
              </a:spcAft>
              <a:defRPr/>
            </a:pPr>
            <a:endParaRPr lang="he-IL" b="1" dirty="0">
              <a:solidFill>
                <a:srgbClr val="FF6600"/>
              </a:solidFill>
              <a:latin typeface="+mj-lt"/>
            </a:endParaRPr>
          </a:p>
          <a:p>
            <a:pPr marL="342900" indent="-342900" algn="just" fontAlgn="auto">
              <a:spcBef>
                <a:spcPts val="0"/>
              </a:spcBef>
              <a:spcAft>
                <a:spcPts val="0"/>
              </a:spcAft>
              <a:defRPr/>
            </a:pPr>
            <a:endParaRPr lang="he-IL" dirty="0">
              <a:latin typeface="+mj-lt"/>
            </a:endParaRPr>
          </a:p>
          <a:p>
            <a:pPr algn="just" fontAlgn="auto">
              <a:spcBef>
                <a:spcPts val="0"/>
              </a:spcBef>
              <a:spcAft>
                <a:spcPts val="0"/>
              </a:spcAft>
              <a:defRPr/>
            </a:pPr>
            <a:endParaRPr lang="he-IL" dirty="0">
              <a:latin typeface="+mj-lt"/>
            </a:endParaRPr>
          </a:p>
          <a:p>
            <a:pPr algn="just" fontAlgn="auto">
              <a:spcBef>
                <a:spcPts val="0"/>
              </a:spcBef>
              <a:spcAft>
                <a:spcPts val="0"/>
              </a:spcAft>
              <a:defRPr/>
            </a:pPr>
            <a:endParaRPr lang="he-IL" dirty="0">
              <a:latin typeface="+mj-lt"/>
            </a:endParaRPr>
          </a:p>
          <a:p>
            <a:pPr algn="just" fontAlgn="auto">
              <a:spcBef>
                <a:spcPts val="0"/>
              </a:spcBef>
              <a:spcAft>
                <a:spcPts val="0"/>
              </a:spcAft>
              <a:defRPr/>
            </a:pPr>
            <a:endParaRPr lang="he-IL" dirty="0">
              <a:latin typeface="+mj-lt"/>
            </a:endParaRPr>
          </a:p>
          <a:p>
            <a:pPr algn="just" fontAlgn="auto">
              <a:spcBef>
                <a:spcPts val="0"/>
              </a:spcBef>
              <a:spcAft>
                <a:spcPts val="0"/>
              </a:spcAft>
              <a:defRPr/>
            </a:pPr>
            <a:endParaRPr lang="he-IL" dirty="0">
              <a:latin typeface="+mj-lt"/>
              <a:cs typeface="+mn-cs"/>
            </a:endParaRPr>
          </a:p>
          <a:p>
            <a:pPr algn="just" fontAlgn="auto">
              <a:spcBef>
                <a:spcPts val="0"/>
              </a:spcBef>
              <a:spcAft>
                <a:spcPts val="0"/>
              </a:spcAft>
              <a:defRPr/>
            </a:pPr>
            <a:endParaRPr lang="he-IL" dirty="0">
              <a:latin typeface="+mj-lt"/>
              <a:cs typeface="+mn-cs"/>
            </a:endParaRPr>
          </a:p>
          <a:p>
            <a:pPr algn="just" fontAlgn="auto">
              <a:spcBef>
                <a:spcPts val="0"/>
              </a:spcBef>
              <a:spcAft>
                <a:spcPts val="0"/>
              </a:spcAft>
              <a:defRPr/>
            </a:pPr>
            <a:endParaRPr lang="he-IL" b="1" dirty="0">
              <a:solidFill>
                <a:srgbClr val="FF6600"/>
              </a:solidFill>
              <a:latin typeface="+mj-lt"/>
              <a:cs typeface="+mn-cs"/>
            </a:endParaRPr>
          </a:p>
          <a:p>
            <a:pPr algn="just" fontAlgn="auto">
              <a:spcBef>
                <a:spcPts val="0"/>
              </a:spcBef>
              <a:spcAft>
                <a:spcPts val="0"/>
              </a:spcAft>
              <a:defRPr/>
            </a:pPr>
            <a:endParaRPr lang="he-IL" dirty="0">
              <a:latin typeface="+mj-lt"/>
              <a:cs typeface="+mn-cs"/>
            </a:endParaRPr>
          </a:p>
          <a:p>
            <a:pPr algn="just" fontAlgn="auto">
              <a:spcBef>
                <a:spcPts val="0"/>
              </a:spcBef>
              <a:spcAft>
                <a:spcPts val="0"/>
              </a:spcAft>
              <a:defRPr/>
            </a:pPr>
            <a:endParaRPr lang="he-IL" dirty="0">
              <a:latin typeface="+mj-lt"/>
              <a:cs typeface="+mn-cs"/>
            </a:endParaRPr>
          </a:p>
          <a:p>
            <a:pPr algn="just" fontAlgn="auto">
              <a:spcBef>
                <a:spcPts val="0"/>
              </a:spcBef>
              <a:spcAft>
                <a:spcPts val="0"/>
              </a:spcAft>
              <a:defRPr/>
            </a:pPr>
            <a:endParaRPr lang="he-IL" dirty="0">
              <a:latin typeface="+mj-lt"/>
            </a:endParaRPr>
          </a:p>
          <a:p>
            <a:pPr algn="just" fontAlgn="auto">
              <a:spcBef>
                <a:spcPts val="0"/>
              </a:spcBef>
              <a:spcAft>
                <a:spcPts val="0"/>
              </a:spcAft>
              <a:defRPr/>
            </a:pPr>
            <a:endParaRPr lang="he-IL" dirty="0">
              <a:latin typeface="+mj-lt"/>
            </a:endParaRPr>
          </a:p>
          <a:p>
            <a:pPr algn="just" fontAlgn="auto">
              <a:spcBef>
                <a:spcPts val="0"/>
              </a:spcBef>
              <a:spcAft>
                <a:spcPts val="0"/>
              </a:spcAft>
              <a:defRPr/>
            </a:pPr>
            <a:endParaRPr lang="he-IL" dirty="0">
              <a:latin typeface="+mj-lt"/>
            </a:endParaRPr>
          </a:p>
          <a:p>
            <a:pPr algn="just" fontAlgn="auto">
              <a:spcBef>
                <a:spcPts val="0"/>
              </a:spcBef>
              <a:spcAft>
                <a:spcPts val="0"/>
              </a:spcAft>
              <a:defRPr/>
            </a:pPr>
            <a:endParaRPr lang="he-IL" dirty="0">
              <a:latin typeface="+mj-lt"/>
              <a:cs typeface="+mn-cs"/>
            </a:endParaRPr>
          </a:p>
          <a:p>
            <a:pPr algn="just" fontAlgn="auto">
              <a:spcBef>
                <a:spcPts val="0"/>
              </a:spcBef>
              <a:spcAft>
                <a:spcPts val="0"/>
              </a:spcAft>
              <a:defRPr/>
            </a:pPr>
            <a:endParaRPr lang="he-IL" dirty="0">
              <a:latin typeface="+mj-lt"/>
              <a:cs typeface="+mn-cs"/>
            </a:endParaRPr>
          </a:p>
          <a:p>
            <a:pPr algn="just" fontAlgn="auto">
              <a:spcBef>
                <a:spcPts val="0"/>
              </a:spcBef>
              <a:spcAft>
                <a:spcPts val="0"/>
              </a:spcAft>
              <a:defRPr/>
            </a:pPr>
            <a:endParaRPr lang="he-IL" dirty="0">
              <a:latin typeface="+mj-lt"/>
              <a:cs typeface="+mn-cs"/>
            </a:endParaRPr>
          </a:p>
        </p:txBody>
      </p:sp>
      <p:sp>
        <p:nvSpPr>
          <p:cNvPr id="9" name="TextBox 8"/>
          <p:cNvSpPr txBox="1"/>
          <p:nvPr/>
        </p:nvSpPr>
        <p:spPr bwMode="auto">
          <a:xfrm>
            <a:off x="428625" y="714375"/>
            <a:ext cx="8286750" cy="1143000"/>
          </a:xfrm>
          <a:prstGeom prst="rect">
            <a:avLst/>
          </a:prstGeom>
          <a:noFill/>
          <a:ln w="25400">
            <a:solidFill>
              <a:srgbClr val="1D4C72"/>
            </a:solidFill>
          </a:ln>
          <a:effectLst/>
        </p:spPr>
        <p:txBody>
          <a:bodyPr rtlCol="1"/>
          <a:lstStyle/>
          <a:p>
            <a:pPr algn="just" fontAlgn="auto">
              <a:lnSpc>
                <a:spcPct val="130000"/>
              </a:lnSpc>
              <a:spcBef>
                <a:spcPts val="0"/>
              </a:spcBef>
              <a:spcAft>
                <a:spcPts val="0"/>
              </a:spcAft>
              <a:defRPr/>
            </a:pPr>
            <a:r>
              <a:rPr lang="he-IL" b="1" dirty="0">
                <a:solidFill>
                  <a:srgbClr val="FF6600"/>
                </a:solidFill>
              </a:rPr>
              <a:t>סמים ואלכוהול פוגעים במערכת העצבים מפני שהם מגיעים אל הסינפסות ואל תאי העצב. הם חוסמים או מעוררים מעבר של גירויים, וכך משבשים את פעילות הסינפסות.</a:t>
            </a:r>
          </a:p>
          <a:p>
            <a:pPr marL="342900" indent="-342900" algn="just" fontAlgn="auto">
              <a:lnSpc>
                <a:spcPct val="130000"/>
              </a:lnSpc>
              <a:spcBef>
                <a:spcPts val="0"/>
              </a:spcBef>
              <a:spcAft>
                <a:spcPts val="0"/>
              </a:spcAft>
              <a:defRPr/>
            </a:pPr>
            <a:r>
              <a:rPr lang="he-IL" b="1" dirty="0">
                <a:solidFill>
                  <a:srgbClr val="FF6600"/>
                </a:solidFill>
              </a:rPr>
              <a:t>התוצאה היא נזק ושינויים בלתי הפיכים בסינפסות ובתאי עצב רבים!</a:t>
            </a: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pic>
        <p:nvPicPr>
          <p:cNvPr id="33799"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2451" t="18555" r="12109" b="6250"/>
          <a:stretch>
            <a:fillRect/>
          </a:stretch>
        </p:blipFill>
        <p:spPr bwMode="auto">
          <a:xfrm>
            <a:off x="2500313" y="2728913"/>
            <a:ext cx="4500562" cy="336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500313" y="6086475"/>
            <a:ext cx="4500562" cy="414338"/>
          </a:xfrm>
          <a:prstGeom prst="rect">
            <a:avLst/>
          </a:prstGeom>
          <a:noFill/>
          <a:ln w="12700">
            <a:solidFill>
              <a:schemeClr val="tx1"/>
            </a:solidFill>
          </a:ln>
          <a:effectLst/>
        </p:spPr>
        <p:txBody>
          <a:bodyPr wrap="none" rtlCol="1" anchor="ctr">
            <a:normAutofit/>
          </a:bodyPr>
          <a:lstStyle/>
          <a:p>
            <a:pPr algn="ctr" fontAlgn="auto">
              <a:spcBef>
                <a:spcPts val="0"/>
              </a:spcBef>
              <a:spcAft>
                <a:spcPts val="0"/>
              </a:spcAft>
              <a:defRPr/>
            </a:pPr>
            <a:r>
              <a:rPr lang="he-IL" sz="1400" dirty="0"/>
              <a:t>מתוך האתר  </a:t>
            </a:r>
            <a:r>
              <a:rPr lang="en-US" sz="1400" dirty="0"/>
              <a:t>Learn Genetics™</a:t>
            </a:r>
            <a:r>
              <a:rPr lang="he-IL" sz="1400" dirty="0"/>
              <a:t> של אוניברסיטת יוטה ©</a:t>
            </a:r>
            <a:endParaRPr lang="he-IL" sz="1400" dirty="0">
              <a:solidFill>
                <a:schemeClr val="tx1">
                  <a:lumMod val="50000"/>
                  <a:lumOff val="50000"/>
                </a:schemeClr>
              </a:solidFill>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BE10A44-231A-4427-9706-3506F33E9293}" type="slidenum">
              <a:rPr lang="he-IL" sz="1800" smtClean="0"/>
              <a:pPr fontAlgn="base">
                <a:spcBef>
                  <a:spcPct val="0"/>
                </a:spcBef>
                <a:spcAft>
                  <a:spcPct val="0"/>
                </a:spcAft>
                <a:defRPr/>
              </a:pPr>
              <a:t>29</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rPr>
              <a:t>הרחבה – </a:t>
            </a:r>
            <a:r>
              <a:rPr lang="he-IL" sz="1800" b="1" dirty="0" smtClean="0">
                <a:solidFill>
                  <a:srgbClr val="FF6600"/>
                </a:solidFill>
                <a:ea typeface="+mn-ea"/>
              </a:rPr>
              <a:t>שאלה 8</a:t>
            </a:r>
            <a:endParaRPr lang="he-IL" sz="1800" dirty="0" smtClean="0"/>
          </a:p>
        </p:txBody>
      </p:sp>
      <p:sp>
        <p:nvSpPr>
          <p:cNvPr id="7" name="TextBox 6"/>
          <p:cNvSpPr txBox="1"/>
          <p:nvPr/>
        </p:nvSpPr>
        <p:spPr>
          <a:xfrm>
            <a:off x="142875" y="584200"/>
            <a:ext cx="8501063" cy="40814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8:</a:t>
            </a:r>
            <a:endParaRPr lang="en-US" b="1" dirty="0">
              <a:solidFill>
                <a:srgbClr val="1D4C72"/>
              </a:solidFill>
              <a:latin typeface="+mn-lt"/>
              <a:cs typeface="+mn-cs"/>
            </a:endParaRPr>
          </a:p>
          <a:p>
            <a:pPr>
              <a:defRPr/>
            </a:pPr>
            <a:r>
              <a:rPr lang="en-US" noProof="1">
                <a:solidFill>
                  <a:srgbClr val="1D4C72"/>
                </a:solidFill>
              </a:rPr>
              <a:t>אנדורפינים הם נוירוטרנסמיטרים הפועלים בגוף בעיקר לשיכוך כאב ולהרגעה ומשתחררים</a:t>
            </a:r>
            <a:r>
              <a:rPr lang="he-IL" noProof="1">
                <a:solidFill>
                  <a:srgbClr val="1D4C72"/>
                </a:solidFill>
              </a:rPr>
              <a:t>,</a:t>
            </a:r>
            <a:r>
              <a:rPr lang="en-US" noProof="1">
                <a:solidFill>
                  <a:srgbClr val="1D4C72"/>
                </a:solidFill>
              </a:rPr>
              <a:t> בין היתר</a:t>
            </a:r>
            <a:r>
              <a:rPr lang="he-IL" noProof="1">
                <a:solidFill>
                  <a:srgbClr val="1D4C72"/>
                </a:solidFill>
              </a:rPr>
              <a:t>,</a:t>
            </a:r>
            <a:r>
              <a:rPr lang="en-US" noProof="1">
                <a:solidFill>
                  <a:srgbClr val="1D4C72"/>
                </a:solidFill>
              </a:rPr>
              <a:t> לאחר פעילות גופנית</a:t>
            </a:r>
            <a:r>
              <a:rPr lang="he-IL" noProof="1">
                <a:solidFill>
                  <a:srgbClr val="1D4C72"/>
                </a:solidFill>
              </a:rPr>
              <a:t>, א</a:t>
            </a:r>
            <a:r>
              <a:rPr lang="en-US" noProof="1">
                <a:solidFill>
                  <a:srgbClr val="1D4C72"/>
                </a:solidFill>
              </a:rPr>
              <a:t>כילת שוקולד ומתוקים</a:t>
            </a:r>
            <a:r>
              <a:rPr lang="he-IL" noProof="1">
                <a:solidFill>
                  <a:srgbClr val="1D4C72"/>
                </a:solidFill>
              </a:rPr>
              <a:t>. </a:t>
            </a:r>
            <a:r>
              <a:rPr lang="en-US" noProof="1">
                <a:solidFill>
                  <a:srgbClr val="1D4C72"/>
                </a:solidFill>
              </a:rPr>
              <a:t>מולקולות ההרואין</a:t>
            </a:r>
            <a:r>
              <a:rPr lang="he-IL" noProof="1">
                <a:solidFill>
                  <a:srgbClr val="1D4C72"/>
                </a:solidFill>
              </a:rPr>
              <a:t>, </a:t>
            </a:r>
            <a:r>
              <a:rPr lang="en-US" noProof="1">
                <a:solidFill>
                  <a:srgbClr val="1D4C72"/>
                </a:solidFill>
              </a:rPr>
              <a:t>סם השייך לקבוצת הסמים ה"מדכאים</a:t>
            </a:r>
            <a:r>
              <a:rPr lang="he-IL" noProof="1">
                <a:solidFill>
                  <a:srgbClr val="1D4C72"/>
                </a:solidFill>
              </a:rPr>
              <a:t>", </a:t>
            </a:r>
            <a:r>
              <a:rPr lang="en-US" noProof="1">
                <a:solidFill>
                  <a:srgbClr val="1D4C72"/>
                </a:solidFill>
              </a:rPr>
              <a:t>מחקות את פעולתם של האנדורפינים הטבעיים.</a:t>
            </a:r>
          </a:p>
          <a:p>
            <a:pPr>
              <a:lnSpc>
                <a:spcPct val="130000"/>
              </a:lnSpc>
              <a:defRPr/>
            </a:pPr>
            <a:r>
              <a:rPr lang="en-US" noProof="1">
                <a:solidFill>
                  <a:srgbClr val="1D4C72"/>
                </a:solidFill>
                <a:latin typeface="+mn-lt"/>
                <a:cs typeface="+mn-cs"/>
              </a:rPr>
              <a:t>מה התרחש במערכת העצבים של אדם אשר השתמש במנת הרואין: </a:t>
            </a:r>
          </a:p>
          <a:p>
            <a:pPr marL="10800" indent="-216000">
              <a:lnSpc>
                <a:spcPct val="130000"/>
              </a:lnSpc>
              <a:tabLst>
                <a:tab pos="216000" algn="l"/>
              </a:tabLst>
              <a:defRPr/>
            </a:pPr>
            <a:r>
              <a:rPr lang="he-IL" noProof="1">
                <a:solidFill>
                  <a:srgbClr val="1D4C72"/>
                </a:solidFill>
              </a:rPr>
              <a:t>א. </a:t>
            </a:r>
            <a:r>
              <a:rPr lang="en-US" noProof="1">
                <a:solidFill>
                  <a:srgbClr val="1D4C72"/>
                </a:solidFill>
              </a:rPr>
              <a:t>מולקולות ההרואין מנעו את השחרור של האנדורפינים מהשלפוחיות בתאים האחר-סינפטיים.</a:t>
            </a:r>
          </a:p>
          <a:p>
            <a:pPr marL="10800" indent="-216000">
              <a:lnSpc>
                <a:spcPct val="130000"/>
              </a:lnSpc>
              <a:tabLst>
                <a:tab pos="216000" algn="l"/>
              </a:tabLst>
              <a:defRPr/>
            </a:pPr>
            <a:r>
              <a:rPr lang="he-IL" noProof="1">
                <a:solidFill>
                  <a:srgbClr val="1D4C72"/>
                </a:solidFill>
              </a:rPr>
              <a:t>ב. </a:t>
            </a:r>
            <a:r>
              <a:rPr lang="en-US" noProof="1">
                <a:solidFill>
                  <a:srgbClr val="1D4C72"/>
                </a:solidFill>
              </a:rPr>
              <a:t>מולקולות ההרואין נקשרו אל הקולטנים שבתאים קדם-סינפטיים וע</a:t>
            </a:r>
            <a:r>
              <a:rPr lang="he-IL" noProof="1">
                <a:solidFill>
                  <a:srgbClr val="1D4C72"/>
                </a:solidFill>
              </a:rPr>
              <a:t>י</a:t>
            </a:r>
            <a:r>
              <a:rPr lang="en-US" noProof="1">
                <a:solidFill>
                  <a:srgbClr val="1D4C72"/>
                </a:solidFill>
              </a:rPr>
              <a:t>כבו את הולכת הגירוי העצבי באקסון של התא הקדם-סינפטי.</a:t>
            </a:r>
          </a:p>
          <a:p>
            <a:pPr marL="10800" indent="-216000">
              <a:lnSpc>
                <a:spcPct val="130000"/>
              </a:lnSpc>
              <a:tabLst>
                <a:tab pos="216000" algn="l"/>
              </a:tabLst>
              <a:defRPr/>
            </a:pPr>
            <a:r>
              <a:rPr lang="he-IL" noProof="1">
                <a:solidFill>
                  <a:srgbClr val="1D4C72"/>
                </a:solidFill>
              </a:rPr>
              <a:t>ג. </a:t>
            </a:r>
            <a:r>
              <a:rPr lang="en-US" noProof="1">
                <a:solidFill>
                  <a:srgbClr val="1D4C72"/>
                </a:solidFill>
              </a:rPr>
              <a:t>מולקולות ההרואין נקשרו אל הקולטנים שבתאי מטרה אחר-סינפטיים וע</a:t>
            </a:r>
            <a:r>
              <a:rPr lang="he-IL" noProof="1">
                <a:solidFill>
                  <a:srgbClr val="1D4C72"/>
                </a:solidFill>
              </a:rPr>
              <a:t>י</a:t>
            </a:r>
            <a:r>
              <a:rPr lang="en-US" noProof="1">
                <a:solidFill>
                  <a:srgbClr val="1D4C72"/>
                </a:solidFill>
              </a:rPr>
              <a:t>כבו את התגובה  בתאים.</a:t>
            </a:r>
            <a:endParaRPr lang="en-US" noProof="1">
              <a:solidFill>
                <a:srgbClr val="1D4C72"/>
              </a:solidFill>
              <a:latin typeface="+mn-lt"/>
              <a:cs typeface="+mn-cs"/>
            </a:endParaRPr>
          </a:p>
          <a:p>
            <a:pPr marL="10800" indent="-216000">
              <a:lnSpc>
                <a:spcPct val="130000"/>
              </a:lnSpc>
              <a:tabLst>
                <a:tab pos="216000" algn="l"/>
              </a:tabLst>
              <a:defRPr/>
            </a:pPr>
            <a:r>
              <a:rPr lang="he-IL" noProof="1">
                <a:solidFill>
                  <a:srgbClr val="1D4C72"/>
                </a:solidFill>
                <a:latin typeface="+mn-lt"/>
                <a:cs typeface="+mn-cs"/>
              </a:rPr>
              <a:t>ד. </a:t>
            </a:r>
            <a:r>
              <a:rPr lang="en-US" noProof="1">
                <a:solidFill>
                  <a:srgbClr val="1D4C72"/>
                </a:solidFill>
                <a:latin typeface="+mn-lt"/>
                <a:cs typeface="+mn-cs"/>
              </a:rPr>
              <a:t>מולקולות ההרואין נקשרו אל הקולטנים שבתאי מטרה אחר-סינפטיים ועוררו תגובה  מוגברת בתאים.</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2C8CEFE-30D5-4663-8F7F-EE0B67F5EEBB}" type="slidenum">
              <a:rPr lang="he-IL" smtClean="0"/>
              <a:pPr fontAlgn="base">
                <a:spcBef>
                  <a:spcPct val="0"/>
                </a:spcBef>
                <a:spcAft>
                  <a:spcPct val="0"/>
                </a:spcAft>
                <a:defRPr/>
              </a:pPr>
              <a:t>3</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מערכת העצבים – תפקידיה וחלקיה</a:t>
            </a:r>
            <a:endParaRPr lang="he-IL" sz="1800" dirty="0" smtClean="0"/>
          </a:p>
        </p:txBody>
      </p:sp>
      <p:sp>
        <p:nvSpPr>
          <p:cNvPr id="8" name="TextBox 7"/>
          <p:cNvSpPr txBox="1"/>
          <p:nvPr/>
        </p:nvSpPr>
        <p:spPr>
          <a:xfrm>
            <a:off x="258763" y="5715000"/>
            <a:ext cx="8501062" cy="64293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t>שתי המערכות מקיימות ביניהן יחסי גומלין: מערכת העצבים ההיקפית מספקת למערכת העצבים המרכזית מידע בדמות גירויים מן הסביבה ומוציאה לפועל את ההוראות שנתקבלו ממנה.</a:t>
            </a:r>
          </a:p>
        </p:txBody>
      </p:sp>
      <p:grpSp>
        <p:nvGrpSpPr>
          <p:cNvPr id="8198" name="קבוצה 11"/>
          <p:cNvGrpSpPr>
            <a:grpSpLocks/>
          </p:cNvGrpSpPr>
          <p:nvPr/>
        </p:nvGrpSpPr>
        <p:grpSpPr bwMode="auto">
          <a:xfrm>
            <a:off x="330200" y="4786313"/>
            <a:ext cx="8286750" cy="714375"/>
            <a:chOff x="357188" y="3929063"/>
            <a:chExt cx="8286750" cy="714375"/>
          </a:xfrm>
        </p:grpSpPr>
        <p:sp>
          <p:nvSpPr>
            <p:cNvPr id="10" name="TextBox 9"/>
            <p:cNvSpPr txBox="1"/>
            <p:nvPr/>
          </p:nvSpPr>
          <p:spPr>
            <a:xfrm>
              <a:off x="5715001" y="3929063"/>
              <a:ext cx="2928937" cy="714375"/>
            </a:xfrm>
            <a:prstGeom prst="rect">
              <a:avLst/>
            </a:prstGeom>
            <a:noFill/>
            <a:ln w="25400">
              <a:solidFill>
                <a:srgbClr val="1D4C72"/>
              </a:solidFill>
            </a:ln>
            <a:effectLst/>
          </p:spPr>
          <p:txBody>
            <a:bodyPr rtlCol="1"/>
            <a:lstStyle/>
            <a:p>
              <a:pPr fontAlgn="auto">
                <a:spcBef>
                  <a:spcPts val="0"/>
                </a:spcBef>
                <a:spcAft>
                  <a:spcPts val="0"/>
                </a:spcAft>
                <a:defRPr/>
              </a:pPr>
              <a:r>
                <a:rPr lang="he-IL" sz="2000" dirty="0"/>
                <a:t>מערכת העצבים </a:t>
              </a:r>
              <a:r>
                <a:rPr lang="he-IL" sz="2000" b="1" dirty="0">
                  <a:solidFill>
                    <a:srgbClr val="FF6600"/>
                  </a:solidFill>
                </a:rPr>
                <a:t>המרכזית</a:t>
              </a:r>
            </a:p>
            <a:p>
              <a:pPr fontAlgn="auto">
                <a:spcBef>
                  <a:spcPts val="0"/>
                </a:spcBef>
                <a:spcAft>
                  <a:spcPts val="0"/>
                </a:spcAft>
                <a:defRPr/>
              </a:pPr>
              <a:r>
                <a:rPr lang="he-IL" sz="1600" dirty="0"/>
                <a:t>כוללת את ה</a:t>
              </a:r>
              <a:r>
                <a:rPr lang="he-IL" sz="1600" b="1" dirty="0">
                  <a:solidFill>
                    <a:srgbClr val="FF6600"/>
                  </a:solidFill>
                </a:rPr>
                <a:t>מוח</a:t>
              </a:r>
              <a:r>
                <a:rPr lang="he-IL" sz="1600" dirty="0"/>
                <a:t> ואת </a:t>
              </a:r>
              <a:r>
                <a:rPr lang="he-IL" sz="1600" b="1" dirty="0">
                  <a:solidFill>
                    <a:srgbClr val="FF6600"/>
                  </a:solidFill>
                </a:rPr>
                <a:t>חוט השדרה</a:t>
              </a:r>
              <a:endParaRPr lang="he-IL" sz="1600" dirty="0">
                <a:latin typeface="+mn-lt"/>
                <a:cs typeface="+mn-cs"/>
              </a:endParaRPr>
            </a:p>
          </p:txBody>
        </p:sp>
        <p:sp>
          <p:nvSpPr>
            <p:cNvPr id="11" name="TextBox 10"/>
            <p:cNvSpPr txBox="1"/>
            <p:nvPr/>
          </p:nvSpPr>
          <p:spPr>
            <a:xfrm>
              <a:off x="357188" y="3929063"/>
              <a:ext cx="3643313" cy="714375"/>
            </a:xfrm>
            <a:prstGeom prst="rect">
              <a:avLst/>
            </a:prstGeom>
            <a:noFill/>
            <a:ln w="25400">
              <a:solidFill>
                <a:srgbClr val="1D4C72"/>
              </a:solidFill>
            </a:ln>
            <a:effectLst/>
          </p:spPr>
          <p:txBody>
            <a:bodyPr rtlCol="1"/>
            <a:lstStyle/>
            <a:p>
              <a:pPr fontAlgn="auto">
                <a:spcBef>
                  <a:spcPts val="0"/>
                </a:spcBef>
                <a:spcAft>
                  <a:spcPts val="0"/>
                </a:spcAft>
                <a:defRPr/>
              </a:pPr>
              <a:r>
                <a:rPr lang="he-IL" sz="2000" dirty="0"/>
                <a:t>מערכת העצבים </a:t>
              </a:r>
              <a:r>
                <a:rPr lang="he-IL" sz="2000" b="1" dirty="0">
                  <a:solidFill>
                    <a:srgbClr val="FF6600"/>
                  </a:solidFill>
                </a:rPr>
                <a:t>ההיקפית</a:t>
              </a:r>
              <a:r>
                <a:rPr lang="he-IL" sz="2000" dirty="0"/>
                <a:t> </a:t>
              </a:r>
              <a:endParaRPr lang="he-IL" sz="2000" b="1" dirty="0">
                <a:solidFill>
                  <a:srgbClr val="FF6600"/>
                </a:solidFill>
              </a:endParaRPr>
            </a:p>
            <a:p>
              <a:pPr fontAlgn="auto">
                <a:spcBef>
                  <a:spcPts val="0"/>
                </a:spcBef>
                <a:spcAft>
                  <a:spcPts val="0"/>
                </a:spcAft>
                <a:defRPr/>
              </a:pPr>
              <a:r>
                <a:rPr lang="he-IL" sz="1600" dirty="0"/>
                <a:t>כוללת את ה</a:t>
              </a:r>
              <a:r>
                <a:rPr lang="he-IL" sz="1600" b="1" dirty="0">
                  <a:solidFill>
                    <a:srgbClr val="FF6600"/>
                  </a:solidFill>
                </a:rPr>
                <a:t>עצבים</a:t>
              </a:r>
              <a:r>
                <a:rPr lang="he-IL" sz="1600" dirty="0"/>
                <a:t> המגיעים לכל מקום בגוף</a:t>
              </a:r>
              <a:endParaRPr lang="he-IL" sz="1600" dirty="0">
                <a:latin typeface="+mn-lt"/>
                <a:cs typeface="+mn-cs"/>
              </a:endParaRPr>
            </a:p>
          </p:txBody>
        </p:sp>
        <p:cxnSp>
          <p:nvCxnSpPr>
            <p:cNvPr id="17" name="מחבר חץ ישר 16"/>
            <p:cNvCxnSpPr/>
            <p:nvPr/>
          </p:nvCxnSpPr>
          <p:spPr>
            <a:xfrm>
              <a:off x="4214813" y="4071938"/>
              <a:ext cx="1285875" cy="1587"/>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חץ ישר 18"/>
            <p:cNvCxnSpPr/>
            <p:nvPr/>
          </p:nvCxnSpPr>
          <p:spPr>
            <a:xfrm rot="10800000">
              <a:off x="4214813" y="4427538"/>
              <a:ext cx="1285875" cy="1587"/>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grpSp>
      <p:pic>
        <p:nvPicPr>
          <p:cNvPr id="8199" name="Picture 13" descr="File:Nervous system diagram (dumb).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688" y="642938"/>
            <a:ext cx="2424112"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089650" y="4311650"/>
            <a:ext cx="2482850" cy="403225"/>
          </a:xfrm>
          <a:prstGeom prst="rect">
            <a:avLst/>
          </a:prstGeom>
          <a:noFill/>
          <a:ln w="22225">
            <a:noFill/>
          </a:ln>
          <a:effectLst>
            <a:outerShdw sx="101000" sy="101000" algn="ctr" rotWithShape="0">
              <a:schemeClr val="bg1">
                <a:lumMod val="75000"/>
              </a:schemeClr>
            </a:outerShdw>
          </a:effectLst>
        </p:spPr>
        <p:txBody>
          <a:bodyPr/>
          <a:lstStyle/>
          <a:p>
            <a:pPr algn="l">
              <a:defRPr/>
            </a:pPr>
            <a:r>
              <a:rPr lang="en-US" sz="1200" dirty="0">
                <a:hlinkClick r:id="rId5"/>
              </a:rPr>
              <a:t>© </a:t>
            </a:r>
            <a:r>
              <a:rPr lang="en-US" sz="1200" dirty="0" err="1">
                <a:hlinkClick r:id="rId5"/>
              </a:rPr>
              <a:t>Grm</a:t>
            </a:r>
            <a:r>
              <a:rPr lang="en-US" sz="1200" dirty="0">
                <a:hlinkClick r:id="rId5"/>
              </a:rPr>
              <a:t> </a:t>
            </a:r>
            <a:r>
              <a:rPr lang="en-US" sz="1200" dirty="0" err="1">
                <a:hlinkClick r:id="rId5"/>
              </a:rPr>
              <a:t>wnr</a:t>
            </a:r>
            <a:r>
              <a:rPr lang="en-US" sz="1200" dirty="0">
                <a:hlinkClick r:id="rId5"/>
              </a:rPr>
              <a:t>, Wikimedia commons</a:t>
            </a:r>
            <a:endParaRPr lang="en-US" sz="1200" dirty="0"/>
          </a:p>
        </p:txBody>
      </p:sp>
      <p:grpSp>
        <p:nvGrpSpPr>
          <p:cNvPr id="8201" name="קבוצה 37"/>
          <p:cNvGrpSpPr>
            <a:grpSpLocks/>
          </p:cNvGrpSpPr>
          <p:nvPr/>
        </p:nvGrpSpPr>
        <p:grpSpPr bwMode="auto">
          <a:xfrm>
            <a:off x="6008688" y="571500"/>
            <a:ext cx="2420937" cy="3713163"/>
            <a:chOff x="6009425" y="571479"/>
            <a:chExt cx="2420227" cy="3712847"/>
          </a:xfrm>
        </p:grpSpPr>
        <p:pic>
          <p:nvPicPr>
            <p:cNvPr id="8204" name="Picture 9" descr="http://upload.wikimedia.org/wikipedia/commons/thumb/0/0f/Central_nervous_system.svg/1000px-Central_nervous_system.sv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9425" y="571479"/>
              <a:ext cx="2420227" cy="3712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cxnSp>
          <p:nvCxnSpPr>
            <p:cNvPr id="20" name="מחבר ישר 19"/>
            <p:cNvCxnSpPr/>
            <p:nvPr/>
          </p:nvCxnSpPr>
          <p:spPr>
            <a:xfrm rot="10800000" flipV="1">
              <a:off x="6514102" y="1619140"/>
              <a:ext cx="677663" cy="380968"/>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מחבר ישר 24"/>
            <p:cNvCxnSpPr/>
            <p:nvPr/>
          </p:nvCxnSpPr>
          <p:spPr>
            <a:xfrm>
              <a:off x="6341115" y="2071539"/>
              <a:ext cx="1571164" cy="428589"/>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אליפסה 31"/>
            <p:cNvSpPr/>
            <p:nvPr/>
          </p:nvSpPr>
          <p:spPr>
            <a:xfrm>
              <a:off x="6242719" y="1955661"/>
              <a:ext cx="285666" cy="285726"/>
            </a:xfrm>
            <a:prstGeom prst="ellipse">
              <a:avLst/>
            </a:prstGeom>
            <a:solidFill>
              <a:schemeClr val="bg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grpSp>
          <p:nvGrpSpPr>
            <p:cNvPr id="8208" name="קבוצה 36"/>
            <p:cNvGrpSpPr>
              <a:grpSpLocks/>
            </p:cNvGrpSpPr>
            <p:nvPr/>
          </p:nvGrpSpPr>
          <p:grpSpPr bwMode="auto">
            <a:xfrm>
              <a:off x="6246424" y="2786058"/>
              <a:ext cx="295346" cy="302598"/>
              <a:chOff x="6246424" y="2786058"/>
              <a:chExt cx="295346" cy="302598"/>
            </a:xfrm>
          </p:grpSpPr>
          <p:sp>
            <p:nvSpPr>
              <p:cNvPr id="33" name="אליפסה 32"/>
              <p:cNvSpPr/>
              <p:nvPr/>
            </p:nvSpPr>
            <p:spPr>
              <a:xfrm>
                <a:off x="6245892" y="2803315"/>
                <a:ext cx="285666" cy="2857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sp>
            <p:nvSpPr>
              <p:cNvPr id="35" name="TextBox 34"/>
              <p:cNvSpPr txBox="1"/>
              <p:nvPr/>
            </p:nvSpPr>
            <p:spPr>
              <a:xfrm>
                <a:off x="6326831" y="2785854"/>
                <a:ext cx="214249" cy="285725"/>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sz="1600" b="1" dirty="0">
                    <a:latin typeface="Tahoma" pitchFamily="34" charset="0"/>
                    <a:cs typeface="Tahoma" pitchFamily="34" charset="0"/>
                  </a:rPr>
                  <a:t>2</a:t>
                </a:r>
              </a:p>
            </p:txBody>
          </p:sp>
        </p:grpSp>
      </p:grpSp>
      <p:sp>
        <p:nvSpPr>
          <p:cNvPr id="39" name="TextBox 38"/>
          <p:cNvSpPr txBox="1"/>
          <p:nvPr/>
        </p:nvSpPr>
        <p:spPr bwMode="auto">
          <a:xfrm>
            <a:off x="2309813" y="738188"/>
            <a:ext cx="1733550" cy="285750"/>
          </a:xfrm>
          <a:prstGeom prst="rect">
            <a:avLst/>
          </a:prstGeom>
          <a:noFill/>
          <a:ln w="22225">
            <a:noFill/>
          </a:ln>
          <a:effectLst/>
        </p:spPr>
        <p:txBody>
          <a:bodyPr rtlCol="1"/>
          <a:lstStyle/>
          <a:p>
            <a:pPr fontAlgn="auto">
              <a:spcBef>
                <a:spcPts val="0"/>
              </a:spcBef>
              <a:spcAft>
                <a:spcPts val="0"/>
              </a:spcAft>
              <a:defRPr/>
            </a:pPr>
            <a:r>
              <a:rPr lang="he-IL" sz="1200" b="1" dirty="0">
                <a:solidFill>
                  <a:srgbClr val="FF0000"/>
                </a:solidFill>
                <a:latin typeface="+mn-lt"/>
                <a:cs typeface="+mn-cs"/>
              </a:rPr>
              <a:t>מערכת העצבים המרכזית</a:t>
            </a:r>
          </a:p>
        </p:txBody>
      </p:sp>
      <p:sp>
        <p:nvSpPr>
          <p:cNvPr id="40" name="TextBox 39"/>
          <p:cNvSpPr txBox="1"/>
          <p:nvPr/>
        </p:nvSpPr>
        <p:spPr bwMode="auto">
          <a:xfrm>
            <a:off x="2786063" y="1476375"/>
            <a:ext cx="1733550" cy="285750"/>
          </a:xfrm>
          <a:prstGeom prst="rect">
            <a:avLst/>
          </a:prstGeom>
          <a:noFill/>
          <a:ln w="22225">
            <a:noFill/>
          </a:ln>
          <a:effectLst/>
        </p:spPr>
        <p:txBody>
          <a:bodyPr rtlCol="1"/>
          <a:lstStyle/>
          <a:p>
            <a:pPr fontAlgn="auto">
              <a:spcBef>
                <a:spcPts val="0"/>
              </a:spcBef>
              <a:spcAft>
                <a:spcPts val="0"/>
              </a:spcAft>
              <a:defRPr/>
            </a:pPr>
            <a:r>
              <a:rPr lang="he-IL" sz="1200" b="1" dirty="0">
                <a:solidFill>
                  <a:srgbClr val="038EED"/>
                </a:solidFill>
                <a:latin typeface="+mn-lt"/>
                <a:cs typeface="+mn-cs"/>
              </a:rPr>
              <a:t>מערכת העצבים ההיקפית</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423D7F2-CF52-4CCD-BA08-D6C851978717}" type="slidenum">
              <a:rPr lang="he-IL" sz="1800" smtClean="0"/>
              <a:pPr fontAlgn="base">
                <a:spcBef>
                  <a:spcPct val="0"/>
                </a:spcBef>
                <a:spcAft>
                  <a:spcPct val="0"/>
                </a:spcAft>
                <a:defRPr/>
              </a:pPr>
              <a:t>30</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rPr>
              <a:t>הרחבה – </a:t>
            </a:r>
            <a:r>
              <a:rPr lang="he-IL" sz="1800" b="1" dirty="0" smtClean="0">
                <a:solidFill>
                  <a:srgbClr val="FF6600"/>
                </a:solidFill>
                <a:ea typeface="+mn-ea"/>
              </a:rPr>
              <a:t>תשובה 8</a:t>
            </a:r>
            <a:endParaRPr lang="he-IL" sz="1800" dirty="0" smtClean="0"/>
          </a:p>
        </p:txBody>
      </p:sp>
      <p:sp>
        <p:nvSpPr>
          <p:cNvPr id="7" name="Rectangle 14"/>
          <p:cNvSpPr/>
          <p:nvPr/>
        </p:nvSpPr>
        <p:spPr>
          <a:xfrm>
            <a:off x="285750" y="4714875"/>
            <a:ext cx="8358188" cy="192881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התשובה הנכונה היא </a:t>
            </a:r>
            <a:r>
              <a:rPr lang="he-IL" b="1" dirty="0">
                <a:solidFill>
                  <a:schemeClr val="tx1"/>
                </a:solidFill>
              </a:rPr>
              <a:t>ד'</a:t>
            </a:r>
          </a:p>
          <a:p>
            <a:pPr fontAlgn="auto">
              <a:spcBef>
                <a:spcPts val="0"/>
              </a:spcBef>
              <a:spcAft>
                <a:spcPts val="0"/>
              </a:spcAft>
              <a:defRPr/>
            </a:pPr>
            <a:endParaRPr lang="he-IL" sz="1000" b="1" dirty="0">
              <a:solidFill>
                <a:schemeClr val="tx1"/>
              </a:solidFill>
            </a:endParaRPr>
          </a:p>
          <a:p>
            <a:pPr fontAlgn="auto">
              <a:spcBef>
                <a:spcPts val="0"/>
              </a:spcBef>
              <a:spcAft>
                <a:spcPts val="0"/>
              </a:spcAft>
              <a:defRPr/>
            </a:pPr>
            <a:r>
              <a:rPr lang="he-IL" dirty="0">
                <a:solidFill>
                  <a:schemeClr val="tx1"/>
                </a:solidFill>
              </a:rPr>
              <a:t>משפט </a:t>
            </a:r>
            <a:r>
              <a:rPr lang="he-IL" b="1" dirty="0">
                <a:solidFill>
                  <a:schemeClr val="tx1"/>
                </a:solidFill>
              </a:rPr>
              <a:t>א' + ג' </a:t>
            </a:r>
            <a:r>
              <a:rPr lang="he-IL" u="sng" dirty="0">
                <a:solidFill>
                  <a:schemeClr val="tx1"/>
                </a:solidFill>
              </a:rPr>
              <a:t>אינם נכונים</a:t>
            </a:r>
            <a:r>
              <a:rPr lang="he-IL" dirty="0">
                <a:solidFill>
                  <a:schemeClr val="tx1"/>
                </a:solidFill>
              </a:rPr>
              <a:t> – אלו אינם מנגנוני הפעולה של סם </a:t>
            </a:r>
            <a:r>
              <a:rPr lang="he-IL" b="1" dirty="0">
                <a:solidFill>
                  <a:schemeClr val="tx1"/>
                </a:solidFill>
              </a:rPr>
              <a:t>המחקה</a:t>
            </a:r>
            <a:r>
              <a:rPr lang="he-IL" dirty="0">
                <a:solidFill>
                  <a:schemeClr val="tx1"/>
                </a:solidFill>
              </a:rPr>
              <a:t> את פעילותו של נוירוטרנסמיטר טבעי.</a:t>
            </a:r>
          </a:p>
          <a:p>
            <a:pPr fontAlgn="auto">
              <a:spcBef>
                <a:spcPts val="0"/>
              </a:spcBef>
              <a:spcAft>
                <a:spcPts val="0"/>
              </a:spcAft>
              <a:defRPr/>
            </a:pPr>
            <a:r>
              <a:rPr lang="he-IL" dirty="0">
                <a:solidFill>
                  <a:schemeClr val="tx1"/>
                </a:solidFill>
              </a:rPr>
              <a:t>משפט </a:t>
            </a:r>
            <a:r>
              <a:rPr lang="he-IL" b="1" dirty="0">
                <a:solidFill>
                  <a:schemeClr val="tx1"/>
                </a:solidFill>
              </a:rPr>
              <a:t>ב'</a:t>
            </a:r>
            <a:r>
              <a:rPr lang="he-IL" dirty="0">
                <a:solidFill>
                  <a:schemeClr val="tx1"/>
                </a:solidFill>
              </a:rPr>
              <a:t> </a:t>
            </a:r>
            <a:r>
              <a:rPr lang="he-IL" u="sng" dirty="0">
                <a:solidFill>
                  <a:schemeClr val="tx1"/>
                </a:solidFill>
              </a:rPr>
              <a:t>אינו נכון</a:t>
            </a:r>
            <a:r>
              <a:rPr lang="he-IL" dirty="0">
                <a:solidFill>
                  <a:schemeClr val="tx1"/>
                </a:solidFill>
              </a:rPr>
              <a:t> – ההרואין אינו נקשר לקולטנים בתאים קדם-</a:t>
            </a:r>
            <a:r>
              <a:rPr lang="he-IL" noProof="1">
                <a:solidFill>
                  <a:schemeClr val="tx1"/>
                </a:solidFill>
              </a:rPr>
              <a:t>סינפטיים</a:t>
            </a:r>
            <a:r>
              <a:rPr lang="he-IL" dirty="0">
                <a:solidFill>
                  <a:schemeClr val="tx1"/>
                </a:solidFill>
              </a:rPr>
              <a:t> ואינו משפיע על הגירוי העצבי בהם, אלא נקשר לקולטנים בתאים אחר-</a:t>
            </a:r>
            <a:r>
              <a:rPr lang="he-IL" noProof="1">
                <a:solidFill>
                  <a:schemeClr val="tx1"/>
                </a:solidFill>
              </a:rPr>
              <a:t>סינפטיים</a:t>
            </a:r>
            <a:r>
              <a:rPr lang="he-IL" dirty="0">
                <a:solidFill>
                  <a:schemeClr val="tx1"/>
                </a:solidFill>
              </a:rPr>
              <a:t>.</a:t>
            </a:r>
          </a:p>
        </p:txBody>
      </p:sp>
      <p:sp>
        <p:nvSpPr>
          <p:cNvPr id="10" name="TextBox 9"/>
          <p:cNvSpPr txBox="1"/>
          <p:nvPr/>
        </p:nvSpPr>
        <p:spPr>
          <a:xfrm>
            <a:off x="142875" y="557213"/>
            <a:ext cx="8501063" cy="4079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8:</a:t>
            </a:r>
            <a:endParaRPr lang="en-US" b="1" dirty="0">
              <a:solidFill>
                <a:srgbClr val="1D4C72"/>
              </a:solidFill>
              <a:latin typeface="+mn-lt"/>
              <a:cs typeface="+mn-cs"/>
            </a:endParaRPr>
          </a:p>
          <a:p>
            <a:pPr>
              <a:defRPr/>
            </a:pPr>
            <a:r>
              <a:rPr lang="en-US" noProof="1">
                <a:solidFill>
                  <a:srgbClr val="1D4C72"/>
                </a:solidFill>
              </a:rPr>
              <a:t>אנדורפינים הם נוירוטרנסמיטרים הפועלים בגוף בעיקר לשיכוך כאב ולהרגעה ומשתחררים</a:t>
            </a:r>
            <a:r>
              <a:rPr lang="he-IL" noProof="1">
                <a:solidFill>
                  <a:srgbClr val="1D4C72"/>
                </a:solidFill>
              </a:rPr>
              <a:t>,</a:t>
            </a:r>
            <a:r>
              <a:rPr lang="en-US" noProof="1">
                <a:solidFill>
                  <a:srgbClr val="1D4C72"/>
                </a:solidFill>
              </a:rPr>
              <a:t> בין היתר</a:t>
            </a:r>
            <a:r>
              <a:rPr lang="he-IL" noProof="1">
                <a:solidFill>
                  <a:srgbClr val="1D4C72"/>
                </a:solidFill>
              </a:rPr>
              <a:t>,</a:t>
            </a:r>
            <a:r>
              <a:rPr lang="en-US" noProof="1">
                <a:solidFill>
                  <a:srgbClr val="1D4C72"/>
                </a:solidFill>
              </a:rPr>
              <a:t> לאחר פעילות גופנית</a:t>
            </a:r>
            <a:r>
              <a:rPr lang="he-IL" noProof="1">
                <a:solidFill>
                  <a:srgbClr val="1D4C72"/>
                </a:solidFill>
              </a:rPr>
              <a:t>, א</a:t>
            </a:r>
            <a:r>
              <a:rPr lang="en-US" noProof="1">
                <a:solidFill>
                  <a:srgbClr val="1D4C72"/>
                </a:solidFill>
              </a:rPr>
              <a:t>כילת שוקולד ומתוקים</a:t>
            </a:r>
            <a:r>
              <a:rPr lang="he-IL" noProof="1">
                <a:solidFill>
                  <a:srgbClr val="1D4C72"/>
                </a:solidFill>
              </a:rPr>
              <a:t>. </a:t>
            </a:r>
            <a:r>
              <a:rPr lang="en-US" noProof="1">
                <a:solidFill>
                  <a:srgbClr val="1D4C72"/>
                </a:solidFill>
              </a:rPr>
              <a:t>מולקולות ההרואין</a:t>
            </a:r>
            <a:r>
              <a:rPr lang="he-IL" noProof="1">
                <a:solidFill>
                  <a:srgbClr val="1D4C72"/>
                </a:solidFill>
              </a:rPr>
              <a:t>, </a:t>
            </a:r>
            <a:r>
              <a:rPr lang="en-US" noProof="1">
                <a:solidFill>
                  <a:srgbClr val="1D4C72"/>
                </a:solidFill>
              </a:rPr>
              <a:t>סם השייך לקבוצת הסמים ה"מדכאים</a:t>
            </a:r>
            <a:r>
              <a:rPr lang="he-IL" noProof="1">
                <a:solidFill>
                  <a:srgbClr val="1D4C72"/>
                </a:solidFill>
              </a:rPr>
              <a:t>", </a:t>
            </a:r>
            <a:r>
              <a:rPr lang="en-US" noProof="1">
                <a:solidFill>
                  <a:srgbClr val="1D4C72"/>
                </a:solidFill>
              </a:rPr>
              <a:t>מחקות את פעולתם של האנדורפינים הטבעיים.</a:t>
            </a:r>
          </a:p>
          <a:p>
            <a:pPr>
              <a:lnSpc>
                <a:spcPct val="130000"/>
              </a:lnSpc>
              <a:defRPr/>
            </a:pPr>
            <a:r>
              <a:rPr lang="en-US" noProof="1">
                <a:solidFill>
                  <a:srgbClr val="1D4C72"/>
                </a:solidFill>
                <a:latin typeface="+mn-lt"/>
                <a:cs typeface="+mn-cs"/>
              </a:rPr>
              <a:t>מה התרחש במערכת העצבים של אדם אשר השתמש במנת הרואין: </a:t>
            </a:r>
          </a:p>
          <a:p>
            <a:pPr marL="10800" indent="-216000">
              <a:lnSpc>
                <a:spcPct val="130000"/>
              </a:lnSpc>
              <a:tabLst>
                <a:tab pos="216000" algn="l"/>
              </a:tabLst>
              <a:defRPr/>
            </a:pPr>
            <a:r>
              <a:rPr lang="he-IL" noProof="1">
                <a:solidFill>
                  <a:srgbClr val="1D4C72"/>
                </a:solidFill>
              </a:rPr>
              <a:t>א. </a:t>
            </a:r>
            <a:r>
              <a:rPr lang="en-US" noProof="1">
                <a:solidFill>
                  <a:srgbClr val="1D4C72"/>
                </a:solidFill>
              </a:rPr>
              <a:t>מולקולות ההרואין מנעו את השחרור של האנדורפינים מהשלפוחיות בתאים האחר-סינפטיים.</a:t>
            </a:r>
          </a:p>
          <a:p>
            <a:pPr marL="10800" indent="-216000">
              <a:lnSpc>
                <a:spcPct val="130000"/>
              </a:lnSpc>
              <a:tabLst>
                <a:tab pos="216000" algn="l"/>
              </a:tabLst>
              <a:defRPr/>
            </a:pPr>
            <a:r>
              <a:rPr lang="he-IL" noProof="1">
                <a:solidFill>
                  <a:srgbClr val="1D4C72"/>
                </a:solidFill>
              </a:rPr>
              <a:t>ב. </a:t>
            </a:r>
            <a:r>
              <a:rPr lang="en-US" noProof="1">
                <a:solidFill>
                  <a:srgbClr val="1D4C72"/>
                </a:solidFill>
              </a:rPr>
              <a:t>מולקולות ההרואין נקשרו אל הקולטנים שבתאים קדם-סינפטיים וע</a:t>
            </a:r>
            <a:r>
              <a:rPr lang="he-IL" noProof="1">
                <a:solidFill>
                  <a:srgbClr val="1D4C72"/>
                </a:solidFill>
              </a:rPr>
              <a:t>י</a:t>
            </a:r>
            <a:r>
              <a:rPr lang="en-US" noProof="1">
                <a:solidFill>
                  <a:srgbClr val="1D4C72"/>
                </a:solidFill>
              </a:rPr>
              <a:t>כבו את הולכת הגירוי העצבי באקסון של התא הקדם-סינפטי.</a:t>
            </a:r>
          </a:p>
          <a:p>
            <a:pPr marL="10800" indent="-216000">
              <a:lnSpc>
                <a:spcPct val="130000"/>
              </a:lnSpc>
              <a:tabLst>
                <a:tab pos="216000" algn="l"/>
              </a:tabLst>
              <a:defRPr/>
            </a:pPr>
            <a:r>
              <a:rPr lang="he-IL" noProof="1">
                <a:solidFill>
                  <a:srgbClr val="1D4C72"/>
                </a:solidFill>
              </a:rPr>
              <a:t>ג. </a:t>
            </a:r>
            <a:r>
              <a:rPr lang="en-US" noProof="1">
                <a:solidFill>
                  <a:srgbClr val="1D4C72"/>
                </a:solidFill>
              </a:rPr>
              <a:t>מולקולות ההרואין נקשרו אל הקולטנים שבתאי מטרה אחר-סינפטיים וע</a:t>
            </a:r>
            <a:r>
              <a:rPr lang="he-IL" noProof="1">
                <a:solidFill>
                  <a:srgbClr val="1D4C72"/>
                </a:solidFill>
              </a:rPr>
              <a:t>י</a:t>
            </a:r>
            <a:r>
              <a:rPr lang="en-US" noProof="1">
                <a:solidFill>
                  <a:srgbClr val="1D4C72"/>
                </a:solidFill>
              </a:rPr>
              <a:t>כבו את התגובה  בתאים.</a:t>
            </a:r>
            <a:endParaRPr lang="en-US" noProof="1">
              <a:solidFill>
                <a:srgbClr val="1D4C72"/>
              </a:solidFill>
              <a:latin typeface="+mn-lt"/>
              <a:cs typeface="+mn-cs"/>
            </a:endParaRPr>
          </a:p>
          <a:p>
            <a:pPr marL="10800" indent="-216000">
              <a:lnSpc>
                <a:spcPct val="130000"/>
              </a:lnSpc>
              <a:tabLst>
                <a:tab pos="216000" algn="l"/>
              </a:tabLst>
              <a:defRPr/>
            </a:pPr>
            <a:r>
              <a:rPr lang="he-IL" noProof="1">
                <a:solidFill>
                  <a:srgbClr val="1D4C72"/>
                </a:solidFill>
                <a:latin typeface="+mn-lt"/>
                <a:cs typeface="+mn-cs"/>
              </a:rPr>
              <a:t>ד. </a:t>
            </a:r>
            <a:r>
              <a:rPr lang="en-US" noProof="1">
                <a:solidFill>
                  <a:srgbClr val="1D4C72"/>
                </a:solidFill>
                <a:latin typeface="+mn-lt"/>
                <a:cs typeface="+mn-cs"/>
              </a:rPr>
              <a:t>מולקולות ההרואין נקשרו אל הקולטנים שבתאי מטרה אחר-סינפטיים ועוררו תגובה  מוגברת בתאים.</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08870A4-E706-4995-AE94-8758596077D6}" type="slidenum">
              <a:rPr lang="he-IL" smtClean="0"/>
              <a:pPr fontAlgn="base">
                <a:spcBef>
                  <a:spcPct val="0"/>
                </a:spcBef>
                <a:spcAft>
                  <a:spcPct val="0"/>
                </a:spcAft>
                <a:defRPr/>
              </a:pPr>
              <a:t>31</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rPr>
              <a:t>הרחבה – </a:t>
            </a:r>
            <a:r>
              <a:rPr lang="he-IL" sz="1800" b="1" dirty="0" smtClean="0">
                <a:solidFill>
                  <a:srgbClr val="FF6600"/>
                </a:solidFill>
                <a:ea typeface="+mn-ea"/>
              </a:rPr>
              <a:t>שאלה 9</a:t>
            </a:r>
            <a:endParaRPr lang="he-IL" sz="1800" dirty="0" smtClean="0"/>
          </a:p>
        </p:txBody>
      </p:sp>
      <p:sp>
        <p:nvSpPr>
          <p:cNvPr id="9" name="TextBox 8"/>
          <p:cNvSpPr txBox="1"/>
          <p:nvPr/>
        </p:nvSpPr>
        <p:spPr>
          <a:xfrm>
            <a:off x="285750" y="650875"/>
            <a:ext cx="8358188"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9:</a:t>
            </a:r>
          </a:p>
          <a:p>
            <a:pPr>
              <a:defRPr/>
            </a:pPr>
            <a:r>
              <a:rPr lang="he-IL" b="1" dirty="0">
                <a:solidFill>
                  <a:srgbClr val="1D4C72"/>
                </a:solidFill>
              </a:rPr>
              <a:t>א. מחלת פרקינסון </a:t>
            </a:r>
            <a:r>
              <a:rPr lang="he-IL" dirty="0">
                <a:solidFill>
                  <a:srgbClr val="1D4C72"/>
                </a:solidFill>
              </a:rPr>
              <a:t>היא מחלה קשה המאופיינת בהפרעות בתנועה. תסמיניה הם: האטה וירידה ‏בתנועה העלולה להגיע עד כדי שיתוק, נוקשות שרירים ורעד בלתי רצוני. המחלה נגרמת עקב ירידה בכמות נוירוטרנסמיטר הקרוי דופאמין, שמשתחרר מתאי עצב באזור מסוים במוח. הציעו פתרון תרופתי שיעזור לחולים במחלה זו.</a:t>
            </a:r>
          </a:p>
          <a:p>
            <a:pPr>
              <a:defRPr/>
            </a:pPr>
            <a:endParaRPr lang="he-IL" dirty="0">
              <a:solidFill>
                <a:srgbClr val="1D4C72"/>
              </a:solidFill>
            </a:endParaRPr>
          </a:p>
          <a:p>
            <a:pPr algn="just" fontAlgn="auto">
              <a:spcBef>
                <a:spcPts val="0"/>
              </a:spcBef>
              <a:spcAft>
                <a:spcPts val="0"/>
              </a:spcAft>
              <a:defRPr/>
            </a:pPr>
            <a:r>
              <a:rPr lang="he-IL" b="1" dirty="0">
                <a:solidFill>
                  <a:srgbClr val="1D4C72"/>
                </a:solidFill>
              </a:rPr>
              <a:t>ב. סכיזופרניה</a:t>
            </a:r>
            <a:r>
              <a:rPr lang="he-IL" dirty="0">
                <a:solidFill>
                  <a:srgbClr val="1D4C72"/>
                </a:solidFill>
              </a:rPr>
              <a:t> היא מחלה שיש בה שחרור מוגבר של הנוירוטרנסמיטר דופאמין באזור אחר במוח. כיצד אפשר לעזור לחולים במחלה זו?</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106FD24-A626-4692-BF0B-3E3821A27B20}" type="slidenum">
              <a:rPr lang="he-IL" smtClean="0"/>
              <a:pPr fontAlgn="base">
                <a:spcBef>
                  <a:spcPct val="0"/>
                </a:spcBef>
                <a:spcAft>
                  <a:spcPct val="0"/>
                </a:spcAft>
                <a:defRPr/>
              </a:pPr>
              <a:t>32</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rPr>
              <a:t>הרחבה – </a:t>
            </a:r>
            <a:r>
              <a:rPr lang="he-IL" sz="1800" b="1" dirty="0" smtClean="0">
                <a:solidFill>
                  <a:srgbClr val="FF6600"/>
                </a:solidFill>
                <a:ea typeface="+mn-ea"/>
              </a:rPr>
              <a:t>תשובה 9</a:t>
            </a:r>
            <a:endParaRPr lang="he-IL" sz="1800" dirty="0" smtClean="0"/>
          </a:p>
        </p:txBody>
      </p:sp>
      <p:sp>
        <p:nvSpPr>
          <p:cNvPr id="18" name="Rectangle 14"/>
          <p:cNvSpPr/>
          <p:nvPr/>
        </p:nvSpPr>
        <p:spPr>
          <a:xfrm>
            <a:off x="285750" y="3143250"/>
            <a:ext cx="8358188" cy="34290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b="1" dirty="0">
                <a:solidFill>
                  <a:schemeClr val="tx1"/>
                </a:solidFill>
              </a:rPr>
              <a:t>א.</a:t>
            </a:r>
            <a:endParaRPr lang="he-IL" dirty="0">
              <a:solidFill>
                <a:schemeClr val="tx1"/>
              </a:solidFill>
            </a:endParaRPr>
          </a:p>
          <a:p>
            <a:pPr fontAlgn="auto">
              <a:spcBef>
                <a:spcPts val="0"/>
              </a:spcBef>
              <a:spcAft>
                <a:spcPts val="0"/>
              </a:spcAft>
              <a:buFont typeface="Arial" pitchFamily="34" charset="0"/>
              <a:buChar char="•"/>
              <a:defRPr/>
            </a:pPr>
            <a:r>
              <a:rPr lang="he-IL" b="1" dirty="0">
                <a:solidFill>
                  <a:schemeClr val="tx1"/>
                </a:solidFill>
              </a:rPr>
              <a:t> תרופה שמחקה את פעולת הדופאמין </a:t>
            </a:r>
            <a:r>
              <a:rPr lang="he-IL" dirty="0">
                <a:solidFill>
                  <a:schemeClr val="tx1"/>
                </a:solidFill>
              </a:rPr>
              <a:t>(המולקולות של התרופה דומות למולקולות הדופאמין, נקשרות לקולטנים בתא האחר-</a:t>
            </a:r>
            <a:r>
              <a:rPr lang="he-IL" noProof="1">
                <a:solidFill>
                  <a:schemeClr val="tx1"/>
                </a:solidFill>
              </a:rPr>
              <a:t>סינפטי</a:t>
            </a:r>
            <a:r>
              <a:rPr lang="he-IL" dirty="0">
                <a:solidFill>
                  <a:schemeClr val="tx1"/>
                </a:solidFill>
              </a:rPr>
              <a:t> ומעוררות תגובה).</a:t>
            </a:r>
          </a:p>
          <a:p>
            <a:pPr fontAlgn="auto">
              <a:spcBef>
                <a:spcPts val="0"/>
              </a:spcBef>
              <a:spcAft>
                <a:spcPts val="0"/>
              </a:spcAft>
              <a:buFont typeface="Arial" pitchFamily="34" charset="0"/>
              <a:buChar char="•"/>
              <a:defRPr/>
            </a:pPr>
            <a:r>
              <a:rPr lang="he-IL" b="1" dirty="0">
                <a:solidFill>
                  <a:schemeClr val="tx1"/>
                </a:solidFill>
              </a:rPr>
              <a:t> תרופה שמגבירה את שחרור הדופאמין מן השלפוחיות </a:t>
            </a:r>
            <a:r>
              <a:rPr lang="he-IL" dirty="0">
                <a:solidFill>
                  <a:schemeClr val="tx1"/>
                </a:solidFill>
              </a:rPr>
              <a:t>שבקצה האקסון (יותר דופאמין יופרש למרווח ה</a:t>
            </a:r>
            <a:r>
              <a:rPr lang="he-IL" noProof="1">
                <a:solidFill>
                  <a:schemeClr val="tx1"/>
                </a:solidFill>
              </a:rPr>
              <a:t>סינפטי</a:t>
            </a:r>
            <a:r>
              <a:rPr lang="he-IL" dirty="0">
                <a:solidFill>
                  <a:schemeClr val="tx1"/>
                </a:solidFill>
              </a:rPr>
              <a:t> </a:t>
            </a:r>
            <a:r>
              <a:rPr lang="he-IL" noProof="1">
                <a:solidFill>
                  <a:schemeClr val="tx1"/>
                </a:solidFill>
              </a:rPr>
              <a:t>וייקשר </a:t>
            </a:r>
            <a:r>
              <a:rPr lang="he-IL" dirty="0">
                <a:solidFill>
                  <a:schemeClr val="tx1"/>
                </a:solidFill>
              </a:rPr>
              <a:t>לקולטנים).</a:t>
            </a:r>
          </a:p>
          <a:p>
            <a:pPr fontAlgn="auto">
              <a:spcBef>
                <a:spcPts val="0"/>
              </a:spcBef>
              <a:spcAft>
                <a:spcPts val="0"/>
              </a:spcAft>
              <a:defRPr/>
            </a:pPr>
            <a:endParaRPr lang="he-IL" dirty="0">
              <a:solidFill>
                <a:schemeClr val="tx1"/>
              </a:solidFill>
            </a:endParaRPr>
          </a:p>
          <a:p>
            <a:pPr fontAlgn="auto">
              <a:spcBef>
                <a:spcPts val="0"/>
              </a:spcBef>
              <a:spcAft>
                <a:spcPts val="0"/>
              </a:spcAft>
              <a:defRPr/>
            </a:pPr>
            <a:r>
              <a:rPr lang="he-IL" b="1" dirty="0">
                <a:solidFill>
                  <a:schemeClr val="tx1"/>
                </a:solidFill>
              </a:rPr>
              <a:t>ב. </a:t>
            </a:r>
          </a:p>
          <a:p>
            <a:pPr fontAlgn="auto">
              <a:spcBef>
                <a:spcPts val="0"/>
              </a:spcBef>
              <a:spcAft>
                <a:spcPts val="0"/>
              </a:spcAft>
              <a:buFont typeface="Arial" pitchFamily="34" charset="0"/>
              <a:buChar char="•"/>
              <a:defRPr/>
            </a:pPr>
            <a:r>
              <a:rPr lang="he-IL" b="1" dirty="0">
                <a:solidFill>
                  <a:schemeClr val="tx1"/>
                </a:solidFill>
              </a:rPr>
              <a:t> תרופה שמעכבת את פעולת הדופאמין</a:t>
            </a:r>
            <a:r>
              <a:rPr lang="he-IL" dirty="0">
                <a:solidFill>
                  <a:schemeClr val="tx1"/>
                </a:solidFill>
              </a:rPr>
              <a:t> (המולקולות של התרופה נקשרות לקולטנים בתא האחר-</a:t>
            </a:r>
            <a:r>
              <a:rPr lang="he-IL" noProof="1">
                <a:solidFill>
                  <a:schemeClr val="tx1"/>
                </a:solidFill>
              </a:rPr>
              <a:t>סינפטי</a:t>
            </a:r>
            <a:r>
              <a:rPr lang="he-IL" dirty="0">
                <a:solidFill>
                  <a:schemeClr val="tx1"/>
                </a:solidFill>
              </a:rPr>
              <a:t>, חוסמות את קישור הדופאמין אליהם ומעכבות את התגובה).</a:t>
            </a:r>
          </a:p>
          <a:p>
            <a:pPr fontAlgn="auto">
              <a:spcBef>
                <a:spcPts val="0"/>
              </a:spcBef>
              <a:spcAft>
                <a:spcPts val="0"/>
              </a:spcAft>
              <a:buFont typeface="Arial" pitchFamily="34" charset="0"/>
              <a:buChar char="•"/>
              <a:defRPr/>
            </a:pPr>
            <a:r>
              <a:rPr lang="he-IL" b="1" dirty="0">
                <a:solidFill>
                  <a:schemeClr val="tx1"/>
                </a:solidFill>
              </a:rPr>
              <a:t> תרופה שמפחיתה את שחרור הדופאמין מן השלפוחיות </a:t>
            </a:r>
            <a:r>
              <a:rPr lang="he-IL" dirty="0">
                <a:solidFill>
                  <a:schemeClr val="tx1"/>
                </a:solidFill>
              </a:rPr>
              <a:t>שבקצה האקסון (פחות דופאמין יופרש למרווח </a:t>
            </a:r>
            <a:r>
              <a:rPr lang="he-IL" noProof="1">
                <a:solidFill>
                  <a:schemeClr val="tx1"/>
                </a:solidFill>
              </a:rPr>
              <a:t>הסינפטי וייקשר לקולטנים</a:t>
            </a:r>
            <a:r>
              <a:rPr lang="he-IL" dirty="0">
                <a:solidFill>
                  <a:schemeClr val="tx1"/>
                </a:solidFill>
              </a:rPr>
              <a:t>).</a:t>
            </a:r>
          </a:p>
        </p:txBody>
      </p:sp>
      <p:sp>
        <p:nvSpPr>
          <p:cNvPr id="8" name="TextBox 7"/>
          <p:cNvSpPr txBox="1"/>
          <p:nvPr/>
        </p:nvSpPr>
        <p:spPr>
          <a:xfrm>
            <a:off x="285750" y="598488"/>
            <a:ext cx="8358188"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9:</a:t>
            </a:r>
          </a:p>
          <a:p>
            <a:pPr>
              <a:defRPr/>
            </a:pPr>
            <a:r>
              <a:rPr lang="he-IL" b="1" dirty="0">
                <a:solidFill>
                  <a:srgbClr val="1D4C72"/>
                </a:solidFill>
              </a:rPr>
              <a:t>א. מחלת פרקינסון </a:t>
            </a:r>
            <a:r>
              <a:rPr lang="he-IL" dirty="0">
                <a:solidFill>
                  <a:srgbClr val="1D4C72"/>
                </a:solidFill>
              </a:rPr>
              <a:t>היא מחלה קשה המאופיינת בהפרעות בתנועה. תסמיניה הם: האטה וירידה ‏בתנועה העלולה להגיע עד כדי שיתוק, נוקשות שרירים ורעד בלתי רצוני. המחלה נגרמת עקב ירידה בכמות נוירוטרנסמיטר הקרוי דופאמין, שמשתחרר מתאי עצב באזור מסוים במוח. הציעו פתרון תרופתי שיעזור לחולים במחלה זו.</a:t>
            </a:r>
          </a:p>
          <a:p>
            <a:pPr>
              <a:defRPr/>
            </a:pPr>
            <a:endParaRPr lang="he-IL" dirty="0">
              <a:solidFill>
                <a:srgbClr val="1D4C72"/>
              </a:solidFill>
            </a:endParaRPr>
          </a:p>
          <a:p>
            <a:pPr algn="just" fontAlgn="auto">
              <a:spcBef>
                <a:spcPts val="0"/>
              </a:spcBef>
              <a:spcAft>
                <a:spcPts val="0"/>
              </a:spcAft>
              <a:defRPr/>
            </a:pPr>
            <a:r>
              <a:rPr lang="he-IL" b="1" dirty="0">
                <a:solidFill>
                  <a:srgbClr val="1D4C72"/>
                </a:solidFill>
              </a:rPr>
              <a:t>ב. סכיזופרניה</a:t>
            </a:r>
            <a:r>
              <a:rPr lang="he-IL" dirty="0">
                <a:solidFill>
                  <a:srgbClr val="1D4C72"/>
                </a:solidFill>
              </a:rPr>
              <a:t> היא מחלה שיש בה שחרור מוגבר של הנוירוטרנסמיטר דופאמין באזור אחר במוח. כיצד אפשר לעזור לחולים במחלה זו?</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7117B9F-1B23-4687-BF5C-B1F549B472DB}" type="slidenum">
              <a:rPr lang="he-IL" smtClean="0"/>
              <a:pPr fontAlgn="base">
                <a:spcBef>
                  <a:spcPct val="0"/>
                </a:spcBef>
                <a:spcAft>
                  <a:spcPct val="0"/>
                </a:spcAft>
                <a:defRPr/>
              </a:pPr>
              <a:t>33</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רפלקס</a:t>
            </a:r>
            <a:r>
              <a:rPr lang="he-IL" sz="1800" dirty="0" smtClean="0"/>
              <a:t/>
            </a:r>
            <a:br>
              <a:rPr lang="he-IL" sz="1800" dirty="0" smtClean="0"/>
            </a:br>
            <a:endParaRPr lang="he-IL" dirty="0"/>
          </a:p>
        </p:txBody>
      </p:sp>
      <p:sp>
        <p:nvSpPr>
          <p:cNvPr id="11" name="TextBox 10"/>
          <p:cNvSpPr txBox="1"/>
          <p:nvPr/>
        </p:nvSpPr>
        <p:spPr bwMode="auto">
          <a:xfrm>
            <a:off x="244475" y="642938"/>
            <a:ext cx="8429625" cy="5643562"/>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a:t>לרוב, מסלולי העברת המידע במערכת העצבים מורכבים מאוד – הם עוברים דרך המוח וכוללים תאי עצב רבים וסינפסות רבות.</a:t>
            </a:r>
          </a:p>
          <a:p>
            <a:pPr algn="just">
              <a:defRPr/>
            </a:pPr>
            <a:endParaRPr lang="he-IL" dirty="0"/>
          </a:p>
          <a:p>
            <a:pPr algn="just">
              <a:defRPr/>
            </a:pPr>
            <a:r>
              <a:rPr lang="he-IL" dirty="0"/>
              <a:t>ואולם, במערכת העצבים קיימים גם מסלולים פחות מורכבים. צורת הפעולה הפשוטה ביותר של מערכת העצבים נקראת </a:t>
            </a:r>
            <a:r>
              <a:rPr lang="he-IL" b="1" dirty="0">
                <a:solidFill>
                  <a:srgbClr val="FF6600"/>
                </a:solidFill>
              </a:rPr>
              <a:t>רפלקס</a:t>
            </a:r>
            <a:r>
              <a:rPr lang="he-IL" dirty="0"/>
              <a:t>.</a:t>
            </a:r>
          </a:p>
          <a:p>
            <a:pPr algn="just">
              <a:defRPr/>
            </a:pPr>
            <a:endParaRPr lang="he-IL" dirty="0"/>
          </a:p>
          <a:p>
            <a:pPr algn="just">
              <a:buFontTx/>
              <a:buBlip>
                <a:blip r:embed="rId3"/>
              </a:buBlip>
              <a:defRPr/>
            </a:pPr>
            <a:r>
              <a:rPr lang="he-IL" dirty="0"/>
              <a:t> כאשר אדם נוגע באצבעו בחפץ חם, מיד ידו נרתעת לאחור.</a:t>
            </a:r>
          </a:p>
          <a:p>
            <a:pPr marL="360000" indent="-180000" algn="just">
              <a:defRPr/>
            </a:pPr>
            <a:r>
              <a:rPr lang="he-IL" dirty="0"/>
              <a:t>מה התהליך שגרם לרתיעת היד?</a:t>
            </a:r>
          </a:p>
          <a:p>
            <a:pPr algn="just">
              <a:defRPr/>
            </a:pPr>
            <a:endParaRPr lang="he-IL" dirty="0"/>
          </a:p>
          <a:p>
            <a:pPr algn="just">
              <a:defRPr/>
            </a:pPr>
            <a:r>
              <a:rPr lang="he-IL" b="1" dirty="0">
                <a:solidFill>
                  <a:srgbClr val="FF6600"/>
                </a:solidFill>
              </a:rPr>
              <a:t>1. </a:t>
            </a:r>
            <a:r>
              <a:rPr lang="he-IL" dirty="0"/>
              <a:t>הטמפרטורה הגבוהה נקלטה בתאי העצב שבין תאי העור של האצבע</a:t>
            </a:r>
          </a:p>
          <a:p>
            <a:pPr algn="just">
              <a:defRPr/>
            </a:pPr>
            <a:endParaRPr lang="he-IL" dirty="0"/>
          </a:p>
          <a:p>
            <a:pPr algn="just">
              <a:defRPr/>
            </a:pPr>
            <a:endParaRPr lang="he-IL" dirty="0"/>
          </a:p>
          <a:p>
            <a:pPr algn="just">
              <a:defRPr/>
            </a:pPr>
            <a:r>
              <a:rPr lang="he-IL" b="1" dirty="0">
                <a:solidFill>
                  <a:srgbClr val="FF6600"/>
                </a:solidFill>
              </a:rPr>
              <a:t>2. </a:t>
            </a:r>
            <a:r>
              <a:rPr lang="he-IL" dirty="0"/>
              <a:t>הגירוי העצבי הועבר לתאי עצב אחרים, המצויים בחוט השדרה</a:t>
            </a:r>
          </a:p>
          <a:p>
            <a:pPr algn="just">
              <a:defRPr/>
            </a:pPr>
            <a:endParaRPr lang="he-IL" dirty="0"/>
          </a:p>
          <a:p>
            <a:pPr algn="just">
              <a:defRPr/>
            </a:pPr>
            <a:endParaRPr lang="he-IL" dirty="0"/>
          </a:p>
          <a:p>
            <a:pPr algn="just">
              <a:defRPr/>
            </a:pPr>
            <a:r>
              <a:rPr lang="he-IL" b="1" dirty="0">
                <a:solidFill>
                  <a:srgbClr val="FF6600"/>
                </a:solidFill>
              </a:rPr>
              <a:t>3. </a:t>
            </a:r>
            <a:r>
              <a:rPr lang="he-IL" dirty="0"/>
              <a:t>הגירוי העצבי הגיע אל תאי השריר של היד וגרם להם להתכווץ</a:t>
            </a:r>
          </a:p>
          <a:p>
            <a:pPr algn="just">
              <a:defRPr/>
            </a:pPr>
            <a:endParaRPr lang="he-IL" dirty="0"/>
          </a:p>
          <a:p>
            <a:pPr algn="just">
              <a:defRPr/>
            </a:pPr>
            <a:endParaRPr lang="he-IL" dirty="0"/>
          </a:p>
          <a:p>
            <a:pPr algn="just">
              <a:defRPr/>
            </a:pPr>
            <a:r>
              <a:rPr lang="he-IL" b="1" dirty="0">
                <a:solidFill>
                  <a:srgbClr val="FF6600"/>
                </a:solidFill>
              </a:rPr>
              <a:t>בתגובת הרפלקס, רק שניים או שלושה תאי עצב משתתפים בתגובה, והיא אינה תלויה בהעברת המידע אל המוח – לכן היא מתרחשת במהירות.</a:t>
            </a:r>
          </a:p>
          <a:p>
            <a:pPr algn="just">
              <a:defRPr/>
            </a:pPr>
            <a:endParaRPr lang="he-IL" dirty="0"/>
          </a:p>
          <a:p>
            <a:pPr algn="just">
              <a:defRPr/>
            </a:pPr>
            <a:endParaRPr lang="he-IL" dirty="0"/>
          </a:p>
        </p:txBody>
      </p:sp>
      <p:cxnSp>
        <p:nvCxnSpPr>
          <p:cNvPr id="8" name="מחבר חץ ישר 7"/>
          <p:cNvCxnSpPr/>
          <p:nvPr/>
        </p:nvCxnSpPr>
        <p:spPr bwMode="auto">
          <a:xfrm rot="5400000">
            <a:off x="7636669" y="4563269"/>
            <a:ext cx="444500" cy="1588"/>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bwMode="auto">
          <a:xfrm rot="5400000">
            <a:off x="7634288" y="3705225"/>
            <a:ext cx="446088" cy="1587"/>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0DA0472-7485-4764-98FB-B4880255474D}" type="slidenum">
              <a:rPr lang="he-IL" smtClean="0"/>
              <a:pPr fontAlgn="base">
                <a:spcBef>
                  <a:spcPct val="0"/>
                </a:spcBef>
                <a:spcAft>
                  <a:spcPct val="0"/>
                </a:spcAft>
                <a:defRPr/>
              </a:pPr>
              <a:t>34</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רפלקס</a:t>
            </a:r>
            <a:r>
              <a:rPr lang="he-IL" sz="1800" dirty="0" smtClean="0"/>
              <a:t/>
            </a:r>
            <a:br>
              <a:rPr lang="he-IL" sz="1800" dirty="0" smtClean="0"/>
            </a:br>
            <a:endParaRPr lang="he-IL" dirty="0"/>
          </a:p>
        </p:txBody>
      </p:sp>
      <p:sp>
        <p:nvSpPr>
          <p:cNvPr id="11" name="TextBox 10"/>
          <p:cNvSpPr txBox="1"/>
          <p:nvPr/>
        </p:nvSpPr>
        <p:spPr>
          <a:xfrm>
            <a:off x="285750" y="666750"/>
            <a:ext cx="8358188" cy="5548313"/>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u="sng" dirty="0"/>
              <a:t>האם המוח משתתף בתגובת הרפלקס</a:t>
            </a:r>
            <a:r>
              <a:rPr lang="he-IL" dirty="0"/>
              <a:t>?</a:t>
            </a:r>
          </a:p>
          <a:p>
            <a:pPr algn="just">
              <a:defRPr/>
            </a:pPr>
            <a:r>
              <a:rPr lang="he-IL" dirty="0"/>
              <a:t>ברפלקס הרתיעה מחפץ חם, </a:t>
            </a:r>
            <a:r>
              <a:rPr lang="he-IL" dirty="0">
                <a:solidFill>
                  <a:srgbClr val="FF6600"/>
                </a:solidFill>
              </a:rPr>
              <a:t>הגירוי עובר ישירות מתא העצב הקולט אל תא העצב הבא</a:t>
            </a:r>
            <a:r>
              <a:rPr lang="he-IL" dirty="0"/>
              <a:t>, אשר מפעיל את תא השריר להתכווצות.</a:t>
            </a:r>
          </a:p>
          <a:p>
            <a:pPr algn="just">
              <a:defRPr/>
            </a:pPr>
            <a:r>
              <a:rPr lang="he-IL" dirty="0"/>
              <a:t>אף על פי שהתגובה אינה רצונית, </a:t>
            </a:r>
            <a:r>
              <a:rPr lang="he-IL" b="1" dirty="0"/>
              <a:t>אנו מודעים לתחושת החום באצבע</a:t>
            </a:r>
            <a:r>
              <a:rPr lang="he-IL" dirty="0"/>
              <a:t>, מכיוון שהגירוי מועבר גם אל המוח. העברת המידע אל תאי העצב במוח ועיבודו שם הם תהליכים מורכבים ופחות מהירים, מפני שסינפסות ותאי עצב רבים משתתפים בהם. </a:t>
            </a:r>
          </a:p>
          <a:p>
            <a:pPr algn="just">
              <a:defRPr/>
            </a:pPr>
            <a:r>
              <a:rPr lang="he-IL" dirty="0"/>
              <a:t>לעומת זאת, בתגובות רפלקס אחרות, לדוגמה "רפלקס זיע הברך", שבו הרגל קופצת בעקבות הקשה על נקודה מסוימת מתחת לברך, אין כלל מעורבות של המוח.</a:t>
            </a:r>
          </a:p>
          <a:p>
            <a:pPr algn="just">
              <a:defRPr/>
            </a:pPr>
            <a:endParaRPr lang="he-IL" dirty="0"/>
          </a:p>
          <a:p>
            <a:pPr algn="just">
              <a:defRPr/>
            </a:pPr>
            <a:r>
              <a:rPr lang="he-IL" u="sng" dirty="0"/>
              <a:t>עוד רפלקסים </a:t>
            </a:r>
            <a:r>
              <a:rPr lang="he-IL" dirty="0"/>
              <a:t>:</a:t>
            </a:r>
          </a:p>
          <a:p>
            <a:pPr algn="just">
              <a:buFontTx/>
              <a:buBlip>
                <a:blip r:embed="rId3"/>
              </a:buBlip>
              <a:defRPr/>
            </a:pPr>
            <a:r>
              <a:rPr lang="he-IL" dirty="0"/>
              <a:t> מצמוץ בעיניים כאשר רואים לפתע חפץ או תנועה סמוך מאוד לפנים.</a:t>
            </a:r>
          </a:p>
          <a:p>
            <a:pPr algn="just">
              <a:buFontTx/>
              <a:buBlip>
                <a:blip r:embed="rId3"/>
              </a:buBlip>
              <a:defRPr/>
            </a:pPr>
            <a:r>
              <a:rPr lang="he-IL" dirty="0"/>
              <a:t> כאשר מושיטים אצבע או יד לתינוק הוא תופס בה בכפות ידיו ונאחז בה.</a:t>
            </a:r>
          </a:p>
          <a:p>
            <a:pPr algn="just">
              <a:defRPr/>
            </a:pPr>
            <a:endParaRPr lang="he-IL" b="1" dirty="0">
              <a:solidFill>
                <a:srgbClr val="1D4C72"/>
              </a:solidFill>
            </a:endParaRPr>
          </a:p>
          <a:p>
            <a:pPr algn="just">
              <a:defRPr/>
            </a:pPr>
            <a:endParaRPr lang="he-IL" b="1" dirty="0">
              <a:solidFill>
                <a:srgbClr val="1D4C72"/>
              </a:solidFill>
            </a:endParaRPr>
          </a:p>
          <a:p>
            <a:pPr algn="just">
              <a:defRPr/>
            </a:pPr>
            <a:endParaRPr lang="he-IL" b="1" dirty="0">
              <a:solidFill>
                <a:srgbClr val="1D4C72"/>
              </a:solidFill>
            </a:endParaRPr>
          </a:p>
          <a:p>
            <a:pPr algn="just">
              <a:defRPr/>
            </a:pPr>
            <a:r>
              <a:rPr lang="he-IL" b="1" dirty="0">
                <a:solidFill>
                  <a:srgbClr val="1D4C72"/>
                </a:solidFill>
              </a:rPr>
              <a:t>שאלה 10:</a:t>
            </a:r>
          </a:p>
          <a:p>
            <a:pPr algn="just">
              <a:defRPr/>
            </a:pPr>
            <a:r>
              <a:rPr lang="he-IL" dirty="0">
                <a:solidFill>
                  <a:srgbClr val="1D4C72"/>
                </a:solidFill>
              </a:rPr>
              <a:t>איזה יתרון יש לתגובת רפלקס מהירה מאוד, כמעט אוטומטית?</a:t>
            </a:r>
          </a:p>
          <a:p>
            <a:pPr algn="just">
              <a:defRPr/>
            </a:pPr>
            <a:endParaRPr lang="he-IL" dirty="0">
              <a:solidFill>
                <a:srgbClr val="1D4C72"/>
              </a:solidFill>
            </a:endParaRPr>
          </a:p>
          <a:p>
            <a:pPr algn="just">
              <a:defRPr/>
            </a:pPr>
            <a:r>
              <a:rPr lang="he-IL" b="1" dirty="0">
                <a:solidFill>
                  <a:srgbClr val="717171"/>
                </a:solidFill>
              </a:rPr>
              <a:t>רמז: </a:t>
            </a:r>
            <a:r>
              <a:rPr lang="he-IL" dirty="0">
                <a:solidFill>
                  <a:srgbClr val="717171"/>
                </a:solidFill>
              </a:rPr>
              <a:t>מה עלול לקרות אם לא נרחיק את היד מן התנור החם? מה עלול לקרות אם לא נמצמץ בעיניים כאשר נקלוט לפתע כי משהו מתקרב אל פנינו?</a:t>
            </a:r>
          </a:p>
          <a:p>
            <a:pPr algn="just">
              <a:defRPr/>
            </a:pPr>
            <a:endParaRPr lang="he-IL" dirty="0"/>
          </a:p>
          <a:p>
            <a:pPr algn="just">
              <a:defRPr/>
            </a:pPr>
            <a:endParaRPr lang="he-IL"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97BC97E8-217C-4BD5-9A5B-381E2C1EF320}" type="slidenum">
              <a:rPr lang="he-IL" smtClean="0"/>
              <a:pPr fontAlgn="base">
                <a:spcBef>
                  <a:spcPct val="0"/>
                </a:spcBef>
                <a:spcAft>
                  <a:spcPct val="0"/>
                </a:spcAft>
                <a:defRPr/>
              </a:pPr>
              <a:t>35</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10</a:t>
            </a:r>
            <a:r>
              <a:rPr lang="he-IL" sz="1800" dirty="0" smtClean="0"/>
              <a:t/>
            </a:r>
            <a:br>
              <a:rPr lang="he-IL" sz="1800" dirty="0" smtClean="0"/>
            </a:br>
            <a:endParaRPr lang="he-IL" dirty="0"/>
          </a:p>
        </p:txBody>
      </p:sp>
      <p:sp>
        <p:nvSpPr>
          <p:cNvPr id="11" name="TextBox 10"/>
          <p:cNvSpPr txBox="1"/>
          <p:nvPr/>
        </p:nvSpPr>
        <p:spPr>
          <a:xfrm>
            <a:off x="285750" y="1571625"/>
            <a:ext cx="8358188" cy="1785938"/>
          </a:xfrm>
          <a:prstGeom prst="rect">
            <a:avLst/>
          </a:prstGeom>
          <a:noFill/>
          <a:ln w="22225">
            <a:noFill/>
          </a:ln>
          <a:effectLst>
            <a:outerShdw sx="101000" sy="101000" algn="ctr" rotWithShape="0">
              <a:schemeClr val="bg1">
                <a:lumMod val="75000"/>
              </a:schemeClr>
            </a:outerShdw>
          </a:effectLst>
        </p:spPr>
        <p:txBody>
          <a:bodyPr/>
          <a:lstStyle/>
          <a:p>
            <a:pPr algn="just">
              <a:defRPr/>
            </a:pPr>
            <a:endParaRPr lang="he-IL" dirty="0"/>
          </a:p>
          <a:p>
            <a:pPr algn="just">
              <a:defRPr/>
            </a:pPr>
            <a:endParaRPr lang="he-IL" dirty="0"/>
          </a:p>
        </p:txBody>
      </p:sp>
      <p:sp>
        <p:nvSpPr>
          <p:cNvPr id="6" name="TextBox 5"/>
          <p:cNvSpPr txBox="1"/>
          <p:nvPr/>
        </p:nvSpPr>
        <p:spPr>
          <a:xfrm>
            <a:off x="285750" y="638175"/>
            <a:ext cx="8358188" cy="14779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just">
              <a:defRPr/>
            </a:pPr>
            <a:r>
              <a:rPr lang="he-IL" b="1" dirty="0">
                <a:solidFill>
                  <a:srgbClr val="1D4C72"/>
                </a:solidFill>
              </a:rPr>
              <a:t>שאלה 10:</a:t>
            </a:r>
          </a:p>
          <a:p>
            <a:pPr algn="just">
              <a:defRPr/>
            </a:pPr>
            <a:r>
              <a:rPr lang="he-IL" dirty="0">
                <a:solidFill>
                  <a:srgbClr val="1D4C72"/>
                </a:solidFill>
              </a:rPr>
              <a:t>איזה יתרון יש לתגובת רפלקס מהירה מאוד, כמעט אוטומטית?</a:t>
            </a:r>
          </a:p>
          <a:p>
            <a:pPr algn="just">
              <a:defRPr/>
            </a:pPr>
            <a:endParaRPr lang="he-IL" dirty="0">
              <a:solidFill>
                <a:srgbClr val="1D4C72"/>
              </a:solidFill>
            </a:endParaRPr>
          </a:p>
          <a:p>
            <a:pPr algn="just">
              <a:defRPr/>
            </a:pPr>
            <a:r>
              <a:rPr lang="he-IL" b="1" dirty="0">
                <a:solidFill>
                  <a:srgbClr val="717171"/>
                </a:solidFill>
              </a:rPr>
              <a:t>רמז: </a:t>
            </a:r>
            <a:r>
              <a:rPr lang="he-IL" dirty="0">
                <a:solidFill>
                  <a:srgbClr val="717171"/>
                </a:solidFill>
              </a:rPr>
              <a:t>מה עלול לקרות אם לא נרחיק את היד מן התנור החם? מה עלול לקרות אם לא נמצמץ בעיניים כאשר נקלוט לפתע כי משהו מתקרב אל פנינו?</a:t>
            </a:r>
          </a:p>
        </p:txBody>
      </p:sp>
      <p:sp>
        <p:nvSpPr>
          <p:cNvPr id="7" name="Rectangle 14"/>
          <p:cNvSpPr/>
          <p:nvPr/>
        </p:nvSpPr>
        <p:spPr>
          <a:xfrm>
            <a:off x="285750" y="2786063"/>
            <a:ext cx="8358188" cy="1500187"/>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spcBef>
                <a:spcPts val="0"/>
              </a:spcBef>
              <a:spcAft>
                <a:spcPts val="0"/>
              </a:spcAft>
              <a:defRPr/>
            </a:pPr>
            <a:r>
              <a:rPr lang="he-IL" dirty="0">
                <a:solidFill>
                  <a:schemeClr val="tx1"/>
                </a:solidFill>
              </a:rPr>
              <a:t>תגובת הרפלקס המהירה היא מעין אמצעי הגנה על הגוף – הרחקת היד ממוקד החום תעזור למנוע נזק של כווייה קשה יותר, סגירת העפעפיים בעת מצמוץ תעזור להגן על העיניים מפגיעה.</a:t>
            </a:r>
          </a:p>
          <a:p>
            <a:pPr fontAlgn="auto">
              <a:spcBef>
                <a:spcPts val="0"/>
              </a:spcBef>
              <a:spcAft>
                <a:spcPts val="0"/>
              </a:spcAft>
              <a:defRPr/>
            </a:pPr>
            <a:r>
              <a:rPr lang="he-IL" dirty="0">
                <a:solidFill>
                  <a:schemeClr val="tx1"/>
                </a:solidFill>
              </a:rPr>
              <a:t>היתרון ברפלקס, שהוא מאפשר תגובה מיָּדית מהירה ביותר לגורם שעלול לגרום נזק לגוף.</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7AD8EA5-8D03-4828-A5A4-C519A39060AC}" type="slidenum">
              <a:rPr lang="he-IL" sz="1800" smtClean="0"/>
              <a:pPr fontAlgn="base">
                <a:spcBef>
                  <a:spcPct val="0"/>
                </a:spcBef>
                <a:spcAft>
                  <a:spcPct val="0"/>
                </a:spcAft>
                <a:defRPr/>
              </a:pPr>
              <a:t>36</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11</a:t>
            </a:r>
            <a:endParaRPr lang="he-IL" sz="1800" dirty="0" smtClean="0"/>
          </a:p>
        </p:txBody>
      </p:sp>
      <p:sp>
        <p:nvSpPr>
          <p:cNvPr id="8" name="TextBox 7"/>
          <p:cNvSpPr txBox="1"/>
          <p:nvPr/>
        </p:nvSpPr>
        <p:spPr>
          <a:xfrm>
            <a:off x="285750" y="638175"/>
            <a:ext cx="8358188"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11 (בגרות 2009):</a:t>
            </a:r>
            <a:endParaRPr lang="en-US" b="1" dirty="0">
              <a:solidFill>
                <a:srgbClr val="1D4C72"/>
              </a:solidFill>
              <a:latin typeface="+mn-lt"/>
              <a:cs typeface="+mn-cs"/>
            </a:endParaRPr>
          </a:p>
          <a:p>
            <a:pPr>
              <a:defRPr/>
            </a:pPr>
            <a:r>
              <a:rPr lang="he-IL" dirty="0">
                <a:solidFill>
                  <a:srgbClr val="1D4C72"/>
                </a:solidFill>
                <a:latin typeface="+mn-lt"/>
                <a:cs typeface="+mn-cs"/>
              </a:rPr>
              <a:t>ילד נגע בתנור לוהט. הילד הרחיק מיד את היד, ורק לאחר מכן צעק מכאב.</a:t>
            </a:r>
            <a:endParaRPr lang="en-US" dirty="0">
              <a:solidFill>
                <a:srgbClr val="1D4C72"/>
              </a:solidFill>
              <a:latin typeface="+mn-lt"/>
              <a:cs typeface="+mn-cs"/>
            </a:endParaRPr>
          </a:p>
          <a:p>
            <a:pPr>
              <a:defRPr/>
            </a:pPr>
            <a:r>
              <a:rPr lang="he-IL" dirty="0">
                <a:solidFill>
                  <a:srgbClr val="1D4C72"/>
                </a:solidFill>
                <a:latin typeface="+mn-lt"/>
                <a:cs typeface="+mn-cs"/>
              </a:rPr>
              <a:t>הסבר מדוע </a:t>
            </a:r>
            <a:r>
              <a:rPr lang="he-IL" noProof="1">
                <a:solidFill>
                  <a:srgbClr val="1D4C72"/>
                </a:solidFill>
                <a:latin typeface="+mn-lt"/>
                <a:cs typeface="+mn-cs"/>
              </a:rPr>
              <a:t>קָדְמָה </a:t>
            </a:r>
            <a:r>
              <a:rPr lang="he-IL" dirty="0">
                <a:solidFill>
                  <a:srgbClr val="1D4C72"/>
                </a:solidFill>
                <a:latin typeface="+mn-lt"/>
                <a:cs typeface="+mn-cs"/>
              </a:rPr>
              <a:t>הרחקת היד לצעקה.</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6" name="TextBox 5"/>
          <p:cNvSpPr txBox="1"/>
          <p:nvPr/>
        </p:nvSpPr>
        <p:spPr>
          <a:xfrm>
            <a:off x="285750" y="638175"/>
            <a:ext cx="8358188"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11 (בגרות 2009):</a:t>
            </a:r>
            <a:endParaRPr lang="en-US" b="1" dirty="0">
              <a:solidFill>
                <a:srgbClr val="1D4C72"/>
              </a:solidFill>
              <a:latin typeface="+mn-lt"/>
              <a:cs typeface="+mn-cs"/>
            </a:endParaRPr>
          </a:p>
          <a:p>
            <a:pPr>
              <a:defRPr/>
            </a:pPr>
            <a:r>
              <a:rPr lang="he-IL" dirty="0">
                <a:solidFill>
                  <a:srgbClr val="1D4C72"/>
                </a:solidFill>
              </a:rPr>
              <a:t>ילד נגע בתנור לוהט. הילד הרחיק מיד את היד, ורק לאחר מכן צעק מכאב.</a:t>
            </a:r>
            <a:endParaRPr lang="en-US" dirty="0">
              <a:solidFill>
                <a:srgbClr val="1D4C72"/>
              </a:solidFill>
            </a:endParaRPr>
          </a:p>
          <a:p>
            <a:pPr>
              <a:defRPr/>
            </a:pPr>
            <a:r>
              <a:rPr lang="he-IL" dirty="0">
                <a:solidFill>
                  <a:srgbClr val="1D4C72"/>
                </a:solidFill>
              </a:rPr>
              <a:t>הסבר מדוע </a:t>
            </a:r>
            <a:r>
              <a:rPr lang="he-IL" noProof="1">
                <a:solidFill>
                  <a:srgbClr val="1D4C72"/>
                </a:solidFill>
              </a:rPr>
              <a:t>קָדְמָה </a:t>
            </a:r>
            <a:r>
              <a:rPr lang="he-IL" dirty="0">
                <a:solidFill>
                  <a:srgbClr val="1D4C72"/>
                </a:solidFill>
              </a:rPr>
              <a:t>הרחקת היד לצעקה.</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50A42A7-DFA8-42DF-9FC2-1185A908641A}" type="slidenum">
              <a:rPr lang="he-IL" sz="1800" smtClean="0"/>
              <a:pPr fontAlgn="base">
                <a:spcBef>
                  <a:spcPct val="0"/>
                </a:spcBef>
                <a:spcAft>
                  <a:spcPct val="0"/>
                </a:spcAft>
                <a:defRPr/>
              </a:pPr>
              <a:t>37</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11</a:t>
            </a:r>
            <a:endParaRPr lang="he-IL" sz="1800" dirty="0" smtClean="0"/>
          </a:p>
        </p:txBody>
      </p:sp>
      <p:sp>
        <p:nvSpPr>
          <p:cNvPr id="7" name="Rectangle 14"/>
          <p:cNvSpPr/>
          <p:nvPr/>
        </p:nvSpPr>
        <p:spPr>
          <a:xfrm>
            <a:off x="285750" y="2571750"/>
            <a:ext cx="8429625" cy="28575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just" fontAlgn="auto">
              <a:spcBef>
                <a:spcPts val="0"/>
              </a:spcBef>
              <a:spcAft>
                <a:spcPts val="0"/>
              </a:spcAft>
              <a:defRPr/>
            </a:pPr>
            <a:r>
              <a:rPr lang="he-IL" b="1" dirty="0">
                <a:solidFill>
                  <a:schemeClr val="tx1"/>
                </a:solidFill>
              </a:rPr>
              <a:t>תשובה:</a:t>
            </a:r>
          </a:p>
          <a:p>
            <a:pPr algn="just" fontAlgn="auto">
              <a:spcBef>
                <a:spcPts val="0"/>
              </a:spcBef>
              <a:spcAft>
                <a:spcPts val="0"/>
              </a:spcAft>
              <a:defRPr/>
            </a:pPr>
            <a:endParaRPr lang="he-IL" u="sng" dirty="0">
              <a:solidFill>
                <a:schemeClr val="tx1"/>
              </a:solidFill>
            </a:endParaRPr>
          </a:p>
          <a:p>
            <a:pPr algn="just" fontAlgn="auto">
              <a:spcBef>
                <a:spcPts val="0"/>
              </a:spcBef>
              <a:spcAft>
                <a:spcPts val="0"/>
              </a:spcAft>
              <a:defRPr/>
            </a:pPr>
            <a:r>
              <a:rPr lang="he-IL" u="sng" dirty="0">
                <a:solidFill>
                  <a:schemeClr val="tx1"/>
                </a:solidFill>
              </a:rPr>
              <a:t>הרחקת היד מתנור חם</a:t>
            </a:r>
            <a:r>
              <a:rPr lang="he-IL" dirty="0">
                <a:solidFill>
                  <a:schemeClr val="tx1"/>
                </a:solidFill>
              </a:rPr>
              <a:t> היא תגובת רפלקס לא-רצונית, והיא תוצאה של </a:t>
            </a:r>
            <a:r>
              <a:rPr lang="he-IL" b="1" dirty="0">
                <a:solidFill>
                  <a:schemeClr val="tx1"/>
                </a:solidFill>
              </a:rPr>
              <a:t>מסלול שמשתתפים בו רק שני תאי עצב</a:t>
            </a:r>
            <a:r>
              <a:rPr lang="he-IL" dirty="0">
                <a:solidFill>
                  <a:schemeClr val="tx1"/>
                </a:solidFill>
              </a:rPr>
              <a:t> – תא העצב שבו נקלט גירוי החום ותא העצב הבא במסלול, שמעורר את תא השריר להתכווץ. המסלול שהגירוי העצבי עובר הוא </a:t>
            </a:r>
            <a:r>
              <a:rPr lang="he-IL" b="1" dirty="0">
                <a:solidFill>
                  <a:schemeClr val="tx1"/>
                </a:solidFill>
              </a:rPr>
              <a:t>פשוט</a:t>
            </a:r>
            <a:r>
              <a:rPr lang="he-IL" dirty="0">
                <a:solidFill>
                  <a:schemeClr val="tx1"/>
                </a:solidFill>
              </a:rPr>
              <a:t> וקצר (מן היד אל </a:t>
            </a:r>
            <a:r>
              <a:rPr lang="he-IL" noProof="1">
                <a:solidFill>
                  <a:schemeClr val="tx1"/>
                </a:solidFill>
              </a:rPr>
              <a:t>חוט השִׁדרה </a:t>
            </a:r>
            <a:r>
              <a:rPr lang="he-IL" dirty="0">
                <a:solidFill>
                  <a:schemeClr val="tx1"/>
                </a:solidFill>
              </a:rPr>
              <a:t>וחזרה אל היד, בלא מעבר דרך המוח) ולכן והתגובה </a:t>
            </a:r>
            <a:r>
              <a:rPr lang="he-IL" b="1" dirty="0">
                <a:solidFill>
                  <a:schemeClr val="tx1"/>
                </a:solidFill>
              </a:rPr>
              <a:t>מהירה מאוד</a:t>
            </a:r>
            <a:r>
              <a:rPr lang="he-IL" dirty="0">
                <a:solidFill>
                  <a:schemeClr val="tx1"/>
                </a:solidFill>
              </a:rPr>
              <a:t>, כמעט מידית.</a:t>
            </a:r>
          </a:p>
          <a:p>
            <a:pPr algn="just" fontAlgn="auto">
              <a:spcBef>
                <a:spcPts val="0"/>
              </a:spcBef>
              <a:spcAft>
                <a:spcPts val="0"/>
              </a:spcAft>
              <a:defRPr/>
            </a:pPr>
            <a:endParaRPr lang="he-IL" u="sng" dirty="0">
              <a:solidFill>
                <a:schemeClr val="tx1"/>
              </a:solidFill>
            </a:endParaRPr>
          </a:p>
          <a:p>
            <a:pPr algn="just" fontAlgn="auto">
              <a:spcBef>
                <a:spcPts val="0"/>
              </a:spcBef>
              <a:spcAft>
                <a:spcPts val="0"/>
              </a:spcAft>
              <a:defRPr/>
            </a:pPr>
            <a:r>
              <a:rPr lang="he-IL" dirty="0">
                <a:solidFill>
                  <a:schemeClr val="tx1"/>
                </a:solidFill>
              </a:rPr>
              <a:t>לעומת זאת, </a:t>
            </a:r>
            <a:r>
              <a:rPr lang="he-IL" u="sng" dirty="0">
                <a:solidFill>
                  <a:schemeClr val="tx1"/>
                </a:solidFill>
              </a:rPr>
              <a:t>הצעקה</a:t>
            </a:r>
            <a:r>
              <a:rPr lang="he-IL" dirty="0">
                <a:solidFill>
                  <a:schemeClr val="tx1"/>
                </a:solidFill>
              </a:rPr>
              <a:t> היא תגובה מודעת שנובעת מ</a:t>
            </a:r>
            <a:r>
              <a:rPr lang="he-IL" b="1" dirty="0">
                <a:solidFill>
                  <a:schemeClr val="tx1"/>
                </a:solidFill>
              </a:rPr>
              <a:t>העברת המידע לתאי העצב שבמוח</a:t>
            </a:r>
            <a:r>
              <a:rPr lang="he-IL" dirty="0">
                <a:solidFill>
                  <a:schemeClr val="tx1"/>
                </a:solidFill>
              </a:rPr>
              <a:t>, עיבוד המידע והעברתו לתאי עצב שמעוררים את מיתרי הקול להשמיע צעקה ואת שרירי הפה לפתוח את הפה. המסלול שהגירוי העצבי עובר </a:t>
            </a:r>
            <a:r>
              <a:rPr lang="he-IL" b="1" dirty="0">
                <a:solidFill>
                  <a:schemeClr val="tx1"/>
                </a:solidFill>
              </a:rPr>
              <a:t>מורכב יותר, </a:t>
            </a:r>
            <a:r>
              <a:rPr lang="he-IL" dirty="0">
                <a:solidFill>
                  <a:schemeClr val="tx1"/>
                </a:solidFill>
              </a:rPr>
              <a:t>ולכן תגובה זו </a:t>
            </a:r>
            <a:r>
              <a:rPr lang="he-IL" b="1" dirty="0">
                <a:solidFill>
                  <a:schemeClr val="tx1"/>
                </a:solidFill>
              </a:rPr>
              <a:t>מהירה פחות.</a:t>
            </a:r>
            <a:endParaRPr lang="he-IL" dirty="0">
              <a:solidFill>
                <a:schemeClr val="tx1"/>
              </a:solidFill>
            </a:endParaRPr>
          </a:p>
          <a:p>
            <a:pPr algn="just" fontAlgn="auto">
              <a:spcBef>
                <a:spcPts val="0"/>
              </a:spcBef>
              <a:spcAft>
                <a:spcPts val="0"/>
              </a:spcAft>
              <a:defRPr/>
            </a:pPr>
            <a:endParaRPr lang="he-IL" dirty="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5DA9907-3522-48B7-87DA-731BB55EF159}" type="slidenum">
              <a:rPr lang="he-IL" smtClean="0"/>
              <a:pPr fontAlgn="base">
                <a:spcBef>
                  <a:spcPct val="0"/>
                </a:spcBef>
                <a:spcAft>
                  <a:spcPct val="0"/>
                </a:spcAft>
                <a:defRPr/>
              </a:pPr>
              <a:t>38</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מערכת העצבים האוטונומית מסייעת לשמירה על </a:t>
            </a:r>
            <a:r>
              <a:rPr lang="he-IL" sz="1800" b="1" noProof="1" smtClean="0">
                <a:solidFill>
                  <a:srgbClr val="FF6600"/>
                </a:solidFill>
                <a:ea typeface="+mn-ea"/>
              </a:rPr>
              <a:t>ההומאוסטזיס </a:t>
            </a:r>
            <a:r>
              <a:rPr lang="he-IL" sz="1800" dirty="0" smtClean="0"/>
              <a:t/>
            </a:r>
            <a:br>
              <a:rPr lang="he-IL" sz="1800" dirty="0" smtClean="0"/>
            </a:br>
            <a:endParaRPr lang="he-IL" dirty="0"/>
          </a:p>
        </p:txBody>
      </p:sp>
      <p:sp>
        <p:nvSpPr>
          <p:cNvPr id="11" name="TextBox 10"/>
          <p:cNvSpPr txBox="1"/>
          <p:nvPr/>
        </p:nvSpPr>
        <p:spPr bwMode="auto">
          <a:xfrm>
            <a:off x="214313" y="625475"/>
            <a:ext cx="8501062" cy="5819775"/>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dirty="0"/>
              <a:t>אחת מתת-המערכות השייכות למערכת העצבים ההיקפית היא </a:t>
            </a:r>
            <a:r>
              <a:rPr lang="he-IL" dirty="0">
                <a:solidFill>
                  <a:srgbClr val="FF6600"/>
                </a:solidFill>
              </a:rPr>
              <a:t>מערכת העצבים האוטונומית, </a:t>
            </a:r>
            <a:r>
              <a:rPr lang="he-IL" dirty="0"/>
              <a:t>האחראית לפקח על פעולות הקשורות ל</a:t>
            </a:r>
            <a:r>
              <a:rPr lang="he-IL" dirty="0">
                <a:solidFill>
                  <a:srgbClr val="FF6600"/>
                </a:solidFill>
              </a:rPr>
              <a:t>שמירה על </a:t>
            </a:r>
            <a:r>
              <a:rPr lang="he-IL" noProof="1">
                <a:solidFill>
                  <a:srgbClr val="FF6600"/>
                </a:solidFill>
              </a:rPr>
              <a:t>ההומאוסטזיס</a:t>
            </a:r>
            <a:r>
              <a:rPr lang="he-IL" dirty="0">
                <a:solidFill>
                  <a:srgbClr val="FF6600"/>
                </a:solidFill>
              </a:rPr>
              <a:t> בגוף</a:t>
            </a:r>
            <a:r>
              <a:rPr lang="he-IL" dirty="0"/>
              <a:t>.</a:t>
            </a:r>
          </a:p>
          <a:p>
            <a:pPr algn="just">
              <a:defRPr/>
            </a:pPr>
            <a:r>
              <a:rPr lang="he-IL" dirty="0"/>
              <a:t>המערכת האוטונומית אחראית ל"תחזוקה השוטפת" של הגוף בעזרת ויסות פעולות לא-רצוניות, שמתרחשות בדרך בלתי-מודעת ואינן נתונות לשליטת התודעה (פעולות הנמשכות גם כאשר אדם ישן, כגון פעולת מערכת הנשימה).</a:t>
            </a:r>
          </a:p>
          <a:p>
            <a:pPr algn="just">
              <a:defRPr/>
            </a:pPr>
            <a:endParaRPr lang="he-IL" dirty="0"/>
          </a:p>
          <a:p>
            <a:pPr algn="just">
              <a:defRPr/>
            </a:pPr>
            <a:r>
              <a:rPr lang="he-IL" b="1" dirty="0">
                <a:solidFill>
                  <a:srgbClr val="FF6600"/>
                </a:solidFill>
              </a:rPr>
              <a:t>1. </a:t>
            </a:r>
            <a:r>
              <a:rPr lang="he-IL" dirty="0"/>
              <a:t>מערכת העצבים האוטונומית מקבלת מידע על שינוי בגורם כלשהו בגוף, לדוגמה – עלייה בריכוז הפחמן הדו-חמצני בדם.</a:t>
            </a:r>
          </a:p>
          <a:p>
            <a:pPr algn="just">
              <a:defRPr/>
            </a:pPr>
            <a:endParaRPr lang="he-IL" dirty="0"/>
          </a:p>
          <a:p>
            <a:pPr algn="just">
              <a:defRPr/>
            </a:pPr>
            <a:endParaRPr lang="he-IL" dirty="0"/>
          </a:p>
          <a:p>
            <a:pPr algn="just">
              <a:defRPr/>
            </a:pPr>
            <a:r>
              <a:rPr lang="he-IL" b="1" dirty="0">
                <a:solidFill>
                  <a:srgbClr val="FF6600"/>
                </a:solidFill>
              </a:rPr>
              <a:t>2. </a:t>
            </a:r>
            <a:r>
              <a:rPr lang="he-IL" dirty="0"/>
              <a:t>המידע מעובד במוח, ואז "מתקבלת החלטה לפעולה".</a:t>
            </a:r>
          </a:p>
          <a:p>
            <a:pPr algn="just">
              <a:defRPr/>
            </a:pPr>
            <a:endParaRPr lang="he-IL" dirty="0"/>
          </a:p>
          <a:p>
            <a:pPr algn="just">
              <a:defRPr/>
            </a:pPr>
            <a:endParaRPr lang="he-IL" dirty="0"/>
          </a:p>
          <a:p>
            <a:pPr algn="just">
              <a:defRPr/>
            </a:pPr>
            <a:r>
              <a:rPr lang="he-IL" b="1" dirty="0">
                <a:solidFill>
                  <a:srgbClr val="FF6600"/>
                </a:solidFill>
              </a:rPr>
              <a:t>3. </a:t>
            </a:r>
            <a:r>
              <a:rPr lang="he-IL" dirty="0"/>
              <a:t>מערכת העצבים האוטונומית מפעילה תגובה מתאימה, לדוגמה – הגברת קצב הנשימה.</a:t>
            </a:r>
          </a:p>
          <a:p>
            <a:pPr algn="just">
              <a:defRPr/>
            </a:pPr>
            <a:endParaRPr lang="he-IL" dirty="0"/>
          </a:p>
          <a:p>
            <a:pPr algn="just">
              <a:defRPr/>
            </a:pPr>
            <a:endParaRPr lang="he-IL" dirty="0"/>
          </a:p>
          <a:p>
            <a:pPr algn="just">
              <a:defRPr/>
            </a:pPr>
            <a:r>
              <a:rPr lang="he-IL" b="1" dirty="0">
                <a:solidFill>
                  <a:srgbClr val="FF6600"/>
                </a:solidFill>
              </a:rPr>
              <a:t>4. </a:t>
            </a:r>
            <a:r>
              <a:rPr lang="he-IL" dirty="0"/>
              <a:t>ריכוז הפחמן הדו-חמצני בדם יורד וריכוז החמצן בדם עולה.</a:t>
            </a:r>
          </a:p>
          <a:p>
            <a:pPr algn="just">
              <a:defRPr/>
            </a:pPr>
            <a:endParaRPr lang="he-IL" dirty="0"/>
          </a:p>
          <a:p>
            <a:pPr algn="just">
              <a:defRPr/>
            </a:pPr>
            <a:r>
              <a:rPr lang="he-IL" b="1" dirty="0">
                <a:solidFill>
                  <a:srgbClr val="1D4C72"/>
                </a:solidFill>
              </a:rPr>
              <a:t>שאלה 12:</a:t>
            </a:r>
          </a:p>
          <a:p>
            <a:pPr algn="just">
              <a:defRPr/>
            </a:pPr>
            <a:r>
              <a:rPr lang="he-IL" dirty="0">
                <a:solidFill>
                  <a:srgbClr val="1D4C72"/>
                </a:solidFill>
              </a:rPr>
              <a:t>על אילו מערכות בגוף מערכת העצבים האוטונומית מפקחת,</a:t>
            </a:r>
            <a:r>
              <a:rPr lang="he-IL" dirty="0">
                <a:solidFill>
                  <a:schemeClr val="accent6">
                    <a:lumMod val="50000"/>
                    <a:lumOff val="50000"/>
                  </a:schemeClr>
                </a:solidFill>
              </a:rPr>
              <a:t> </a:t>
            </a:r>
            <a:r>
              <a:rPr lang="he-IL" dirty="0">
                <a:solidFill>
                  <a:srgbClr val="1D4C72"/>
                </a:solidFill>
              </a:rPr>
              <a:t>ואילו פעולות היא מווסתת? תנו דוגמאות.</a:t>
            </a:r>
          </a:p>
          <a:p>
            <a:pPr algn="just">
              <a:defRPr/>
            </a:pPr>
            <a:endParaRPr lang="he-IL" dirty="0"/>
          </a:p>
          <a:p>
            <a:pPr algn="just">
              <a:defRPr/>
            </a:pPr>
            <a:endParaRPr lang="he-IL" dirty="0"/>
          </a:p>
          <a:p>
            <a:pPr algn="just">
              <a:defRPr/>
            </a:pPr>
            <a:endParaRPr lang="he-IL" dirty="0"/>
          </a:p>
          <a:p>
            <a:pPr algn="just">
              <a:defRPr/>
            </a:pPr>
            <a:endParaRPr lang="he-IL" dirty="0"/>
          </a:p>
          <a:p>
            <a:pPr algn="just">
              <a:defRPr/>
            </a:pPr>
            <a:endParaRPr lang="he-IL" dirty="0"/>
          </a:p>
          <a:p>
            <a:pPr algn="just">
              <a:defRPr/>
            </a:pPr>
            <a:endParaRPr lang="he-IL" dirty="0"/>
          </a:p>
          <a:p>
            <a:pPr algn="just">
              <a:defRPr/>
            </a:pPr>
            <a:endParaRPr lang="he-IL" dirty="0">
              <a:solidFill>
                <a:srgbClr val="7F7F7F"/>
              </a:solidFill>
            </a:endParaRPr>
          </a:p>
        </p:txBody>
      </p:sp>
      <p:cxnSp>
        <p:nvCxnSpPr>
          <p:cNvPr id="6" name="מחבר חץ ישר 5"/>
          <p:cNvCxnSpPr/>
          <p:nvPr/>
        </p:nvCxnSpPr>
        <p:spPr bwMode="auto">
          <a:xfrm rot="5400000">
            <a:off x="7850188" y="3990975"/>
            <a:ext cx="446088" cy="1587"/>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bwMode="auto">
          <a:xfrm rot="5400000">
            <a:off x="7851775" y="3133725"/>
            <a:ext cx="446088" cy="1588"/>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9" name="מחבר חץ ישר 8"/>
          <p:cNvCxnSpPr/>
          <p:nvPr/>
        </p:nvCxnSpPr>
        <p:spPr bwMode="auto">
          <a:xfrm rot="5400000">
            <a:off x="7850188" y="4833938"/>
            <a:ext cx="446087" cy="1587"/>
          </a:xfrm>
          <a:prstGeom prst="straightConnector1">
            <a:avLst/>
          </a:prstGeom>
          <a:ln w="3175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E6D8A29-611D-453C-99C8-6AC89B2C34A1}" type="slidenum">
              <a:rPr lang="he-IL" smtClean="0"/>
              <a:pPr fontAlgn="base">
                <a:spcBef>
                  <a:spcPct val="0"/>
                </a:spcBef>
                <a:spcAft>
                  <a:spcPct val="0"/>
                </a:spcAft>
                <a:defRPr/>
              </a:pPr>
              <a:t>39</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12</a:t>
            </a:r>
            <a:r>
              <a:rPr lang="he-IL" sz="1800" dirty="0" smtClean="0"/>
              <a:t/>
            </a:r>
            <a:br>
              <a:rPr lang="he-IL" sz="1800" dirty="0" smtClean="0"/>
            </a:br>
            <a:endParaRPr lang="he-IL" dirty="0"/>
          </a:p>
        </p:txBody>
      </p:sp>
      <p:sp>
        <p:nvSpPr>
          <p:cNvPr id="11" name="TextBox 10"/>
          <p:cNvSpPr txBox="1"/>
          <p:nvPr/>
        </p:nvSpPr>
        <p:spPr>
          <a:xfrm>
            <a:off x="214313" y="598488"/>
            <a:ext cx="8501062" cy="901700"/>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b="1" dirty="0">
                <a:solidFill>
                  <a:srgbClr val="1D4C72"/>
                </a:solidFill>
              </a:rPr>
              <a:t>שאלה 12:</a:t>
            </a:r>
          </a:p>
          <a:p>
            <a:pPr algn="just">
              <a:defRPr/>
            </a:pPr>
            <a:r>
              <a:rPr lang="he-IL" dirty="0">
                <a:solidFill>
                  <a:srgbClr val="1D4C72"/>
                </a:solidFill>
              </a:rPr>
              <a:t>על אילו מערכות בגוף מערכת העצבים האוטונומית מפקחת, ואילו פעולות היא מווסתת? תנו דוגמאות.</a:t>
            </a:r>
          </a:p>
          <a:p>
            <a:pPr algn="just">
              <a:defRPr/>
            </a:pPr>
            <a:endParaRPr lang="he-IL" dirty="0"/>
          </a:p>
          <a:p>
            <a:pPr algn="just">
              <a:defRPr/>
            </a:pPr>
            <a:endParaRPr lang="he-IL" dirty="0"/>
          </a:p>
          <a:p>
            <a:pPr algn="just">
              <a:defRPr/>
            </a:pPr>
            <a:endParaRPr lang="he-IL" dirty="0"/>
          </a:p>
          <a:p>
            <a:pPr algn="just">
              <a:defRPr/>
            </a:pPr>
            <a:endParaRPr lang="he-IL" dirty="0"/>
          </a:p>
          <a:p>
            <a:pPr algn="just">
              <a:defRPr/>
            </a:pPr>
            <a:endParaRPr lang="he-IL" dirty="0"/>
          </a:p>
          <a:p>
            <a:pPr algn="just">
              <a:defRPr/>
            </a:pPr>
            <a:endParaRPr lang="he-IL" dirty="0"/>
          </a:p>
          <a:p>
            <a:pPr algn="just">
              <a:defRPr/>
            </a:pPr>
            <a:endParaRPr lang="he-IL" dirty="0">
              <a:solidFill>
                <a:srgbClr val="7F7F7F"/>
              </a:solidFill>
            </a:endParaRPr>
          </a:p>
        </p:txBody>
      </p:sp>
      <p:sp>
        <p:nvSpPr>
          <p:cNvPr id="6" name="Rectangle 14"/>
          <p:cNvSpPr/>
          <p:nvPr/>
        </p:nvSpPr>
        <p:spPr>
          <a:xfrm>
            <a:off x="285750" y="1677988"/>
            <a:ext cx="8429625" cy="477520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just" fontAlgn="auto">
              <a:spcBef>
                <a:spcPts val="0"/>
              </a:spcBef>
              <a:spcAft>
                <a:spcPts val="0"/>
              </a:spcAft>
              <a:defRPr/>
            </a:pPr>
            <a:r>
              <a:rPr lang="he-IL" b="1" dirty="0">
                <a:solidFill>
                  <a:schemeClr val="tx1"/>
                </a:solidFill>
              </a:rPr>
              <a:t>תשובה:</a:t>
            </a:r>
          </a:p>
          <a:p>
            <a:pPr algn="just" fontAlgn="auto">
              <a:spcBef>
                <a:spcPts val="0"/>
              </a:spcBef>
              <a:spcAft>
                <a:spcPts val="0"/>
              </a:spcAft>
              <a:defRPr/>
            </a:pPr>
            <a:r>
              <a:rPr lang="he-IL" u="sng" dirty="0">
                <a:solidFill>
                  <a:schemeClr val="tx1"/>
                </a:solidFill>
              </a:rPr>
              <a:t>תפקידי המערכת האוטונומית והפעולות המווסתות באמצעותה הם:</a:t>
            </a:r>
            <a:endParaRPr lang="he-IL" dirty="0">
              <a:solidFill>
                <a:schemeClr val="tx1"/>
              </a:solidFill>
            </a:endParaRPr>
          </a:p>
          <a:p>
            <a:pPr algn="just">
              <a:defRPr/>
            </a:pPr>
            <a:endParaRPr lang="he-IL" b="1" dirty="0">
              <a:solidFill>
                <a:schemeClr val="tx1"/>
              </a:solidFill>
            </a:endParaRPr>
          </a:p>
          <a:p>
            <a:pPr algn="just">
              <a:defRPr/>
            </a:pPr>
            <a:r>
              <a:rPr lang="he-IL" dirty="0">
                <a:solidFill>
                  <a:srgbClr val="FF6600"/>
                </a:solidFill>
              </a:rPr>
              <a:t>בקרת פעילות הלב וכלי הדם </a:t>
            </a:r>
            <a:r>
              <a:rPr lang="he-IL" dirty="0">
                <a:solidFill>
                  <a:schemeClr val="tx1"/>
                </a:solidFill>
              </a:rPr>
              <a:t>– הרחבת כלי דם או הצרתם, ויסות קצב הלב.</a:t>
            </a:r>
          </a:p>
          <a:p>
            <a:pPr algn="just">
              <a:defRPr/>
            </a:pPr>
            <a:endParaRPr lang="he-IL" dirty="0">
              <a:solidFill>
                <a:schemeClr val="tx1"/>
              </a:solidFill>
            </a:endParaRPr>
          </a:p>
          <a:p>
            <a:pPr algn="just">
              <a:defRPr/>
            </a:pPr>
            <a:r>
              <a:rPr lang="he-IL" dirty="0">
                <a:solidFill>
                  <a:srgbClr val="FF6600"/>
                </a:solidFill>
              </a:rPr>
              <a:t>בקרת פעילות מערכת העיכול </a:t>
            </a:r>
            <a:r>
              <a:rPr lang="he-IL" dirty="0">
                <a:solidFill>
                  <a:schemeClr val="tx1"/>
                </a:solidFill>
              </a:rPr>
              <a:t>– כיווץ שרירים של דופן המעיים והקיבה או הרפיה שלהם, ויסות הפרשת אנזימי העיכול, פיקוח על הפרשת הרוק מבלוטות הרוק.</a:t>
            </a:r>
          </a:p>
          <a:p>
            <a:pPr algn="just">
              <a:defRPr/>
            </a:pPr>
            <a:endParaRPr lang="he-IL" dirty="0">
              <a:solidFill>
                <a:schemeClr val="tx1"/>
              </a:solidFill>
            </a:endParaRPr>
          </a:p>
          <a:p>
            <a:pPr algn="just">
              <a:defRPr/>
            </a:pPr>
            <a:r>
              <a:rPr lang="he-IL" dirty="0">
                <a:solidFill>
                  <a:srgbClr val="FF6600"/>
                </a:solidFill>
              </a:rPr>
              <a:t>בקרת פעילות מערכת הנשימה </a:t>
            </a:r>
            <a:r>
              <a:rPr lang="he-IL" dirty="0">
                <a:solidFill>
                  <a:schemeClr val="tx1"/>
                </a:solidFill>
              </a:rPr>
              <a:t>– ויסות קצב הנשימה, כיווץ שרירים הכרחיים לפעולת הנשימה (כמו הסרעפת) או הרפייתם.</a:t>
            </a:r>
          </a:p>
          <a:p>
            <a:pPr algn="just">
              <a:defRPr/>
            </a:pPr>
            <a:r>
              <a:rPr lang="he-IL" dirty="0">
                <a:solidFill>
                  <a:schemeClr val="tx1"/>
                </a:solidFill>
              </a:rPr>
              <a:t> </a:t>
            </a:r>
          </a:p>
          <a:p>
            <a:pPr algn="just">
              <a:defRPr/>
            </a:pPr>
            <a:r>
              <a:rPr lang="he-IL" dirty="0">
                <a:solidFill>
                  <a:srgbClr val="FF6600"/>
                </a:solidFill>
              </a:rPr>
              <a:t>השפעה על פעילות מערכת ההפרשה </a:t>
            </a:r>
            <a:r>
              <a:rPr lang="he-IL" dirty="0">
                <a:solidFill>
                  <a:schemeClr val="tx1"/>
                </a:solidFill>
              </a:rPr>
              <a:t>– כיווץ של שרירי שלפוחית השתן או הרפייתם, פיקוח על הפרשת ההורמונים המווסתים את כמות המים המופרשת בשתן.</a:t>
            </a:r>
          </a:p>
          <a:p>
            <a:pPr algn="just">
              <a:defRPr/>
            </a:pPr>
            <a:endParaRPr lang="he-IL" dirty="0">
              <a:solidFill>
                <a:schemeClr val="tx1"/>
              </a:solidFill>
            </a:endParaRPr>
          </a:p>
          <a:p>
            <a:pPr algn="just">
              <a:defRPr/>
            </a:pPr>
            <a:r>
              <a:rPr lang="he-IL" dirty="0">
                <a:solidFill>
                  <a:srgbClr val="FF6600"/>
                </a:solidFill>
              </a:rPr>
              <a:t>השפעה על בלוטות במערכת ההפרשה הפנימית </a:t>
            </a:r>
            <a:r>
              <a:rPr lang="he-IL" dirty="0">
                <a:solidFill>
                  <a:schemeClr val="tx1"/>
                </a:solidFill>
              </a:rPr>
              <a:t>– ויסות הפרשתם של הורמונים שונים לדם</a:t>
            </a:r>
          </a:p>
          <a:p>
            <a:pPr algn="just">
              <a:defRPr/>
            </a:pPr>
            <a:endParaRPr lang="he-IL" dirty="0">
              <a:solidFill>
                <a:schemeClr val="tx1"/>
              </a:solidFill>
            </a:endParaRPr>
          </a:p>
          <a:p>
            <a:pPr algn="just">
              <a:defRPr/>
            </a:pPr>
            <a:r>
              <a:rPr lang="he-IL" dirty="0">
                <a:solidFill>
                  <a:schemeClr val="tx1"/>
                </a:solidFill>
              </a:rPr>
              <a:t>וכן בקרה על פעילות בלוטת הזיעה ובלוטות החלב.</a:t>
            </a:r>
            <a:endParaRPr lang="he-IL" b="1" dirty="0">
              <a:solidFill>
                <a:schemeClr val="tx1"/>
              </a:solidFill>
            </a:endParaRPr>
          </a:p>
          <a:p>
            <a:pPr algn="just" fontAlgn="auto">
              <a:spcBef>
                <a:spcPts val="0"/>
              </a:spcBef>
              <a:spcAft>
                <a:spcPts val="0"/>
              </a:spcAft>
              <a:defRPr/>
            </a:pPr>
            <a:endParaRPr lang="he-IL" dirty="0">
              <a:solidFill>
                <a:schemeClr val="tx1"/>
              </a:solidFill>
            </a:endParaRPr>
          </a:p>
          <a:p>
            <a:pPr algn="just" fontAlgn="auto">
              <a:spcBef>
                <a:spcPts val="0"/>
              </a:spcBef>
              <a:spcAft>
                <a:spcPts val="0"/>
              </a:spcAft>
              <a:defRPr/>
            </a:pPr>
            <a:endParaRPr lang="he-IL"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782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6" name="TextBox 25"/>
          <p:cNvSpPr txBox="1"/>
          <p:nvPr/>
        </p:nvSpPr>
        <p:spPr>
          <a:xfrm>
            <a:off x="214313" y="479425"/>
            <a:ext cx="8429625" cy="259238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t>תאי העצב, הקרויים גם נוירונים, הם יחידות הפעולה הבסיסיות של מערכת העצבים.</a:t>
            </a:r>
          </a:p>
          <a:p>
            <a:pPr algn="just">
              <a:defRPr/>
            </a:pPr>
            <a:endParaRPr lang="he-IL" dirty="0"/>
          </a:p>
          <a:p>
            <a:pPr algn="just">
              <a:defRPr/>
            </a:pPr>
            <a:r>
              <a:rPr lang="he-IL" dirty="0"/>
              <a:t>המידע העובר במערכת העצבים שלנו, נקלט בתאי העצב של </a:t>
            </a:r>
            <a:r>
              <a:rPr lang="he-IL" b="1" dirty="0">
                <a:solidFill>
                  <a:srgbClr val="FF6600"/>
                </a:solidFill>
              </a:rPr>
              <a:t>מערכת העצבים ההיקפית</a:t>
            </a:r>
            <a:r>
              <a:rPr lang="he-IL" dirty="0"/>
              <a:t>,</a:t>
            </a:r>
            <a:r>
              <a:rPr lang="he-IL" b="1" dirty="0">
                <a:solidFill>
                  <a:srgbClr val="FF6600"/>
                </a:solidFill>
              </a:rPr>
              <a:t> </a:t>
            </a:r>
            <a:r>
              <a:rPr lang="he-IL" dirty="0"/>
              <a:t>וברוב המקרים, מועבר אל המוח, לתאי העצב של </a:t>
            </a:r>
            <a:r>
              <a:rPr lang="he-IL" b="1" dirty="0">
                <a:solidFill>
                  <a:srgbClr val="FF6600"/>
                </a:solidFill>
              </a:rPr>
              <a:t>מערכת העצבים המרכזית, </a:t>
            </a:r>
            <a:r>
              <a:rPr lang="he-IL" dirty="0"/>
              <a:t>שם הוא מעובד. מסלולי העברת המידע יכולים להכיל תאי עצב רבים – כל תא מקבל מידע מאלפי תאים ומעביר מידע אל אלפי תאים אחרים.</a:t>
            </a:r>
            <a:endParaRPr lang="he-IL" b="1" dirty="0">
              <a:solidFill>
                <a:schemeClr val="accent6">
                  <a:lumMod val="75000"/>
                  <a:lumOff val="25000"/>
                </a:schemeClr>
              </a:solidFill>
            </a:endParaRPr>
          </a:p>
          <a:p>
            <a:pPr algn="just">
              <a:defRPr/>
            </a:pPr>
            <a:r>
              <a:rPr lang="he-IL" dirty="0"/>
              <a:t>למעשה, מערכת העצבים היא מעין </a:t>
            </a:r>
            <a:r>
              <a:rPr lang="he-IL" b="1" dirty="0">
                <a:solidFill>
                  <a:srgbClr val="FF6600"/>
                </a:solidFill>
              </a:rPr>
              <a:t>רשת תקשורת מסועפת ומורכבת </a:t>
            </a:r>
            <a:r>
              <a:rPr lang="he-IL" dirty="0"/>
              <a:t>הבנויה מתאי עצב רבים שמעבירים אותות בין חלקי הגוף השונים.</a:t>
            </a:r>
          </a:p>
          <a:p>
            <a:pPr algn="just">
              <a:defRPr/>
            </a:pPr>
            <a:r>
              <a:rPr lang="he-IL" dirty="0"/>
              <a:t>בגוף האדם יש כ-100 מיליארד תאי עצב, רובם המכריע נמצא במוח!</a:t>
            </a: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62A8416-BABA-46F2-86C9-8D1F3EF9261F}" type="slidenum">
              <a:rPr lang="he-IL" smtClean="0"/>
              <a:pPr fontAlgn="base">
                <a:spcBef>
                  <a:spcPct val="0"/>
                </a:spcBef>
                <a:spcAft>
                  <a:spcPct val="0"/>
                </a:spcAft>
                <a:defRPr/>
              </a:pPr>
              <a:t>4</a:t>
            </a:fld>
            <a:endParaRPr lang="he-IL" smtClean="0"/>
          </a:p>
        </p:txBody>
      </p:sp>
      <p:sp>
        <p:nvSpPr>
          <p:cNvPr id="6" name="כותרת 5"/>
          <p:cNvSpPr>
            <a:spLocks noGrp="1"/>
          </p:cNvSpPr>
          <p:nvPr>
            <p:ph type="ctrTitle"/>
          </p:nvPr>
        </p:nvSpPr>
        <p:spPr>
          <a:xfrm>
            <a:off x="785813" y="30163"/>
            <a:ext cx="7772400" cy="441325"/>
          </a:xfrm>
        </p:spPr>
        <p:txBody>
          <a:bodyPr/>
          <a:lstStyle/>
          <a:p>
            <a:pPr fontAlgn="auto">
              <a:defRPr/>
            </a:pPr>
            <a:r>
              <a:rPr lang="he-IL" sz="1800" b="1" dirty="0" smtClean="0">
                <a:solidFill>
                  <a:srgbClr val="FF6600"/>
                </a:solidFill>
                <a:ea typeface="+mn-ea"/>
              </a:rPr>
              <a:t>תאי העצב (נוירונים)</a:t>
            </a:r>
            <a:endParaRPr lang="he-IL" sz="1800" dirty="0" smtClean="0"/>
          </a:p>
        </p:txBody>
      </p:sp>
      <p:pic>
        <p:nvPicPr>
          <p:cNvPr id="9222" name="Picture 21" descr="Neuron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3071813"/>
            <a:ext cx="3278188" cy="322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p:nvPr/>
        </p:nvSpPr>
        <p:spPr>
          <a:xfrm>
            <a:off x="303213" y="6267450"/>
            <a:ext cx="3268662" cy="403225"/>
          </a:xfrm>
          <a:prstGeom prst="rect">
            <a:avLst/>
          </a:prstGeom>
          <a:noFill/>
          <a:ln w="22225">
            <a:noFill/>
          </a:ln>
          <a:effectLst>
            <a:outerShdw sx="101000" sy="101000" algn="ctr" rotWithShape="0">
              <a:schemeClr val="bg1">
                <a:lumMod val="75000"/>
              </a:schemeClr>
            </a:outerShdw>
          </a:effectLst>
        </p:spPr>
        <p:txBody>
          <a:bodyPr/>
          <a:lstStyle/>
          <a:p>
            <a:pPr algn="ctr">
              <a:defRPr/>
            </a:pPr>
            <a:r>
              <a:rPr lang="he-IL" sz="1200" dirty="0"/>
              <a:t>תרבית תאי העצב שבתמונה הופקה וצולמה במעבדתו של ד"ר אברהם ירון, מכון ויצמן למדע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733AE79-5F7D-4831-8352-62787254885A}" type="slidenum">
              <a:rPr lang="he-IL" smtClean="0"/>
              <a:pPr fontAlgn="base">
                <a:spcBef>
                  <a:spcPct val="0"/>
                </a:spcBef>
                <a:spcAft>
                  <a:spcPct val="0"/>
                </a:spcAft>
                <a:defRPr/>
              </a:pPr>
              <a:t>40</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13</a:t>
            </a:r>
            <a:r>
              <a:rPr lang="he-IL" sz="1800" dirty="0" smtClean="0"/>
              <a:t/>
            </a:r>
            <a:br>
              <a:rPr lang="he-IL" sz="1800" dirty="0" smtClean="0"/>
            </a:br>
            <a:endParaRPr lang="he-IL" dirty="0"/>
          </a:p>
        </p:txBody>
      </p:sp>
      <p:sp>
        <p:nvSpPr>
          <p:cNvPr id="11" name="TextBox 10"/>
          <p:cNvSpPr txBox="1"/>
          <p:nvPr/>
        </p:nvSpPr>
        <p:spPr>
          <a:xfrm>
            <a:off x="2928938" y="642938"/>
            <a:ext cx="5786437" cy="3371850"/>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b="1" dirty="0">
                <a:solidFill>
                  <a:srgbClr val="1D4C72"/>
                </a:solidFill>
              </a:rPr>
              <a:t>שאלה 13:</a:t>
            </a:r>
          </a:p>
          <a:p>
            <a:pPr algn="just">
              <a:defRPr/>
            </a:pPr>
            <a:r>
              <a:rPr lang="he-IL" dirty="0">
                <a:solidFill>
                  <a:srgbClr val="1D4C72"/>
                </a:solidFill>
              </a:rPr>
              <a:t>לפניכם תמונה של אצנים רצים. כאשר אדם רץ, הוא משקיע מאמץ גופני גדול.</a:t>
            </a:r>
          </a:p>
          <a:p>
            <a:pPr algn="just">
              <a:defRPr/>
            </a:pPr>
            <a:r>
              <a:rPr lang="he-IL" b="1" dirty="0">
                <a:solidFill>
                  <a:srgbClr val="1D4C72"/>
                </a:solidFill>
              </a:rPr>
              <a:t>א.</a:t>
            </a:r>
            <a:r>
              <a:rPr lang="he-IL" dirty="0">
                <a:solidFill>
                  <a:srgbClr val="1D4C72"/>
                </a:solidFill>
              </a:rPr>
              <a:t> אילו הפרות של מצב ה</a:t>
            </a:r>
            <a:r>
              <a:rPr lang="he-IL" noProof="1">
                <a:solidFill>
                  <a:srgbClr val="1D4C72"/>
                </a:solidFill>
              </a:rPr>
              <a:t>הומאוסטזיס</a:t>
            </a:r>
            <a:r>
              <a:rPr lang="he-IL" dirty="0">
                <a:solidFill>
                  <a:srgbClr val="1D4C72"/>
                </a:solidFill>
              </a:rPr>
              <a:t> בגוף נגרמות עקב פעילות הריצה? בחרו בתשובה הנכונה.</a:t>
            </a:r>
          </a:p>
          <a:p>
            <a:pPr marL="342900" indent="-342900" algn="just">
              <a:defRPr/>
            </a:pPr>
            <a:r>
              <a:rPr lang="he-IL" dirty="0">
                <a:solidFill>
                  <a:srgbClr val="1D4C72"/>
                </a:solidFill>
              </a:rPr>
              <a:t>1. צריכת החמצן בתאי השרירים עולה / יורדת</a:t>
            </a:r>
          </a:p>
          <a:p>
            <a:pPr marL="342900" indent="-342900" algn="just">
              <a:defRPr/>
            </a:pPr>
            <a:r>
              <a:rPr lang="he-IL" dirty="0">
                <a:solidFill>
                  <a:srgbClr val="1D4C72"/>
                </a:solidFill>
              </a:rPr>
              <a:t>2. רמת הפחמן הדו-חמצני בדם עולה / יורדת</a:t>
            </a:r>
          </a:p>
          <a:p>
            <a:pPr marL="342900" indent="-342900" algn="just">
              <a:defRPr/>
            </a:pPr>
            <a:r>
              <a:rPr lang="he-IL" dirty="0">
                <a:solidFill>
                  <a:srgbClr val="1D4C72"/>
                </a:solidFill>
              </a:rPr>
              <a:t>3. טמפרטורת הגוף עולה / יורדת</a:t>
            </a:r>
          </a:p>
          <a:p>
            <a:pPr algn="just">
              <a:defRPr/>
            </a:pPr>
            <a:endParaRPr lang="he-IL" dirty="0">
              <a:solidFill>
                <a:srgbClr val="1D4C72"/>
              </a:solidFill>
            </a:endParaRPr>
          </a:p>
          <a:p>
            <a:pPr algn="just">
              <a:defRPr/>
            </a:pPr>
            <a:r>
              <a:rPr lang="he-IL" b="1" dirty="0">
                <a:solidFill>
                  <a:srgbClr val="1D4C72"/>
                </a:solidFill>
              </a:rPr>
              <a:t>ב. </a:t>
            </a:r>
            <a:r>
              <a:rPr lang="he-IL" dirty="0">
                <a:solidFill>
                  <a:srgbClr val="1D4C72"/>
                </a:solidFill>
              </a:rPr>
              <a:t>חשבו: אילו מנגנונים לשמירה על ה</a:t>
            </a:r>
            <a:r>
              <a:rPr lang="he-IL" noProof="1">
                <a:solidFill>
                  <a:srgbClr val="1D4C72"/>
                </a:solidFill>
              </a:rPr>
              <a:t>הומאוסטזיס</a:t>
            </a:r>
            <a:r>
              <a:rPr lang="he-IL" dirty="0">
                <a:solidFill>
                  <a:srgbClr val="1D4C72"/>
                </a:solidFill>
              </a:rPr>
              <a:t> מופעלים על ידי מערכת העצבים האוטונומית במצב זה?</a:t>
            </a:r>
          </a:p>
          <a:p>
            <a:pPr algn="just">
              <a:defRPr/>
            </a:pPr>
            <a:endParaRPr lang="he-IL" b="1" dirty="0">
              <a:solidFill>
                <a:srgbClr val="1D4C72"/>
              </a:solidFill>
            </a:endParaRPr>
          </a:p>
          <a:p>
            <a:pPr algn="just">
              <a:defRPr/>
            </a:pPr>
            <a:endParaRPr lang="he-IL" dirty="0"/>
          </a:p>
          <a:p>
            <a:pPr algn="just">
              <a:defRPr/>
            </a:pPr>
            <a:endParaRPr lang="he-IL" dirty="0">
              <a:solidFill>
                <a:srgbClr val="7F7F7F"/>
              </a:solidFill>
            </a:endParaRPr>
          </a:p>
        </p:txBody>
      </p:sp>
      <p:sp>
        <p:nvSpPr>
          <p:cNvPr id="7" name="Rectangle 14"/>
          <p:cNvSpPr/>
          <p:nvPr/>
        </p:nvSpPr>
        <p:spPr>
          <a:xfrm>
            <a:off x="217488" y="4286250"/>
            <a:ext cx="2568575" cy="3571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l" fontAlgn="auto">
              <a:spcBef>
                <a:spcPts val="0"/>
              </a:spcBef>
              <a:spcAft>
                <a:spcPts val="0"/>
              </a:spcAft>
              <a:defRPr/>
            </a:pPr>
            <a:r>
              <a:rPr lang="en-US" sz="1200" dirty="0">
                <a:solidFill>
                  <a:schemeClr val="tx1"/>
                </a:solidFill>
                <a:hlinkClick r:id="rId3"/>
              </a:rPr>
              <a:t>© 143man, Wikimedia commons</a:t>
            </a:r>
            <a:endParaRPr lang="en-US" sz="1200" dirty="0">
              <a:solidFill>
                <a:schemeClr val="tx1"/>
              </a:solidFill>
            </a:endParaRPr>
          </a:p>
        </p:txBody>
      </p:sp>
      <p:pic>
        <p:nvPicPr>
          <p:cNvPr id="46087" name="Picture 9" descr="File:World Championships 2005 (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714375"/>
            <a:ext cx="24685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43F294B-1197-4199-9C7F-90F2ED7E7751}" type="slidenum">
              <a:rPr lang="he-IL" smtClean="0"/>
              <a:pPr fontAlgn="base">
                <a:spcBef>
                  <a:spcPct val="0"/>
                </a:spcBef>
                <a:spcAft>
                  <a:spcPct val="0"/>
                </a:spcAft>
                <a:defRPr/>
              </a:pPr>
              <a:t>41</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13</a:t>
            </a:r>
            <a:r>
              <a:rPr lang="he-IL" sz="1800" dirty="0" smtClean="0"/>
              <a:t/>
            </a:r>
            <a:br>
              <a:rPr lang="he-IL" sz="1800" dirty="0" smtClean="0"/>
            </a:br>
            <a:endParaRPr lang="he-IL" dirty="0"/>
          </a:p>
        </p:txBody>
      </p:sp>
      <p:sp>
        <p:nvSpPr>
          <p:cNvPr id="11" name="TextBox 10"/>
          <p:cNvSpPr txBox="1"/>
          <p:nvPr/>
        </p:nvSpPr>
        <p:spPr>
          <a:xfrm>
            <a:off x="2928938" y="642938"/>
            <a:ext cx="5786437" cy="3429000"/>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b="1" dirty="0">
                <a:solidFill>
                  <a:srgbClr val="1D4C72"/>
                </a:solidFill>
              </a:rPr>
              <a:t>שאלה 13:</a:t>
            </a:r>
          </a:p>
          <a:p>
            <a:pPr algn="just">
              <a:defRPr/>
            </a:pPr>
            <a:r>
              <a:rPr lang="he-IL" dirty="0">
                <a:solidFill>
                  <a:srgbClr val="1D4C72"/>
                </a:solidFill>
              </a:rPr>
              <a:t>לפניכם תמונה של אצנים רצים. כאשר אדם רץ, הוא משקיע מאמץ גופני גדול.</a:t>
            </a:r>
          </a:p>
          <a:p>
            <a:pPr algn="just">
              <a:defRPr/>
            </a:pPr>
            <a:r>
              <a:rPr lang="he-IL" b="1" dirty="0">
                <a:solidFill>
                  <a:srgbClr val="1D4C72"/>
                </a:solidFill>
              </a:rPr>
              <a:t>א.</a:t>
            </a:r>
            <a:r>
              <a:rPr lang="he-IL" dirty="0">
                <a:solidFill>
                  <a:srgbClr val="1D4C72"/>
                </a:solidFill>
              </a:rPr>
              <a:t> אילו הפרות של מצב ה</a:t>
            </a:r>
            <a:r>
              <a:rPr lang="he-IL" noProof="1">
                <a:solidFill>
                  <a:srgbClr val="1D4C72"/>
                </a:solidFill>
              </a:rPr>
              <a:t>הומאוסטזיס</a:t>
            </a:r>
            <a:r>
              <a:rPr lang="he-IL" dirty="0">
                <a:solidFill>
                  <a:srgbClr val="1D4C72"/>
                </a:solidFill>
              </a:rPr>
              <a:t> בגוף נגרמות עקב פעילות הריצה? בחרו בתשובה הנכונה.</a:t>
            </a:r>
          </a:p>
          <a:p>
            <a:pPr marL="342900" indent="-342900" algn="just">
              <a:defRPr/>
            </a:pPr>
            <a:r>
              <a:rPr lang="he-IL" dirty="0">
                <a:solidFill>
                  <a:srgbClr val="1D4C72"/>
                </a:solidFill>
              </a:rPr>
              <a:t>1. צריכת החמצן בתאי השרירים עולה / יורדת</a:t>
            </a:r>
          </a:p>
          <a:p>
            <a:pPr marL="342900" indent="-342900" algn="just">
              <a:defRPr/>
            </a:pPr>
            <a:r>
              <a:rPr lang="he-IL" dirty="0">
                <a:solidFill>
                  <a:srgbClr val="1D4C72"/>
                </a:solidFill>
              </a:rPr>
              <a:t>2. רמת הפחמן הדו-חמצני בדם עולה / יורדת</a:t>
            </a:r>
          </a:p>
          <a:p>
            <a:pPr marL="342900" indent="-342900" algn="just">
              <a:defRPr/>
            </a:pPr>
            <a:r>
              <a:rPr lang="he-IL" dirty="0">
                <a:solidFill>
                  <a:srgbClr val="1D4C72"/>
                </a:solidFill>
              </a:rPr>
              <a:t>3. טמפרטורת הגוף עולה / יורדת</a:t>
            </a:r>
          </a:p>
          <a:p>
            <a:pPr algn="just">
              <a:defRPr/>
            </a:pPr>
            <a:endParaRPr lang="he-IL" dirty="0">
              <a:solidFill>
                <a:srgbClr val="1D4C72"/>
              </a:solidFill>
            </a:endParaRPr>
          </a:p>
          <a:p>
            <a:pPr algn="just">
              <a:defRPr/>
            </a:pPr>
            <a:r>
              <a:rPr lang="he-IL" b="1" dirty="0">
                <a:solidFill>
                  <a:srgbClr val="1D4C72"/>
                </a:solidFill>
              </a:rPr>
              <a:t>ב. </a:t>
            </a:r>
            <a:r>
              <a:rPr lang="he-IL" dirty="0">
                <a:solidFill>
                  <a:srgbClr val="1D4C72"/>
                </a:solidFill>
              </a:rPr>
              <a:t>חשבו: אילו מנגנונים לשמירה על ה</a:t>
            </a:r>
            <a:r>
              <a:rPr lang="he-IL" noProof="1">
                <a:solidFill>
                  <a:srgbClr val="1D4C72"/>
                </a:solidFill>
              </a:rPr>
              <a:t>הומאוסטזיס</a:t>
            </a:r>
            <a:r>
              <a:rPr lang="he-IL" dirty="0">
                <a:solidFill>
                  <a:srgbClr val="1D4C72"/>
                </a:solidFill>
              </a:rPr>
              <a:t> מופעלים על ידי מערכת העצבים האוטונומית במצב זה?</a:t>
            </a:r>
          </a:p>
          <a:p>
            <a:pPr algn="just">
              <a:defRPr/>
            </a:pPr>
            <a:endParaRPr lang="he-IL" b="1" dirty="0">
              <a:solidFill>
                <a:srgbClr val="1D4C72"/>
              </a:solidFill>
            </a:endParaRPr>
          </a:p>
          <a:p>
            <a:pPr algn="just">
              <a:defRPr/>
            </a:pPr>
            <a:endParaRPr lang="he-IL" dirty="0"/>
          </a:p>
          <a:p>
            <a:pPr algn="just">
              <a:defRPr/>
            </a:pPr>
            <a:endParaRPr lang="he-IL" dirty="0">
              <a:solidFill>
                <a:srgbClr val="7F7F7F"/>
              </a:solidFill>
            </a:endParaRPr>
          </a:p>
        </p:txBody>
      </p:sp>
      <p:sp>
        <p:nvSpPr>
          <p:cNvPr id="7" name="Rectangle 14"/>
          <p:cNvSpPr/>
          <p:nvPr/>
        </p:nvSpPr>
        <p:spPr>
          <a:xfrm>
            <a:off x="217488" y="4191000"/>
            <a:ext cx="2568575" cy="3571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l" fontAlgn="auto">
              <a:spcBef>
                <a:spcPts val="0"/>
              </a:spcBef>
              <a:spcAft>
                <a:spcPts val="0"/>
              </a:spcAft>
              <a:defRPr/>
            </a:pPr>
            <a:r>
              <a:rPr lang="en-US" sz="1200" dirty="0">
                <a:solidFill>
                  <a:schemeClr val="tx1"/>
                </a:solidFill>
                <a:hlinkClick r:id="rId3"/>
              </a:rPr>
              <a:t>© 143man, Wikimedia commons</a:t>
            </a:r>
            <a:endParaRPr lang="en-US" sz="1200" dirty="0">
              <a:solidFill>
                <a:schemeClr val="tx1"/>
              </a:solidFill>
            </a:endParaRPr>
          </a:p>
        </p:txBody>
      </p:sp>
      <p:pic>
        <p:nvPicPr>
          <p:cNvPr id="47111" name="Picture 9" descr="File:World Championships 2005 (2).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0" y="619125"/>
            <a:ext cx="2468563"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p:nvPr/>
        </p:nvSpPr>
        <p:spPr>
          <a:xfrm>
            <a:off x="285750" y="4652963"/>
            <a:ext cx="8429625" cy="17589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just">
              <a:defRPr/>
            </a:pPr>
            <a:r>
              <a:rPr lang="he-IL" b="1" dirty="0">
                <a:solidFill>
                  <a:schemeClr val="tx1"/>
                </a:solidFill>
              </a:rPr>
              <a:t>תשובה:</a:t>
            </a:r>
          </a:p>
          <a:p>
            <a:pPr algn="just">
              <a:defRPr/>
            </a:pPr>
            <a:r>
              <a:rPr lang="he-IL" b="1" dirty="0">
                <a:solidFill>
                  <a:schemeClr val="tx1"/>
                </a:solidFill>
              </a:rPr>
              <a:t>א.</a:t>
            </a:r>
            <a:endParaRPr lang="he-IL" dirty="0">
              <a:solidFill>
                <a:schemeClr val="tx1"/>
              </a:solidFill>
            </a:endParaRPr>
          </a:p>
          <a:p>
            <a:pPr algn="just">
              <a:defRPr/>
            </a:pPr>
            <a:r>
              <a:rPr lang="he-IL" dirty="0">
                <a:solidFill>
                  <a:schemeClr val="tx1"/>
                </a:solidFill>
              </a:rPr>
              <a:t>1) תאי השרירים שברגליו צריכים להפיק יותר אנרגיה בתהליך הנשימה התאית ולכן צריכת החמצן עולה.</a:t>
            </a:r>
          </a:p>
          <a:p>
            <a:pPr algn="just">
              <a:defRPr/>
            </a:pPr>
            <a:r>
              <a:rPr lang="he-IL" dirty="0">
                <a:solidFill>
                  <a:schemeClr val="tx1"/>
                </a:solidFill>
              </a:rPr>
              <a:t>2) מפני שקצב הנשימה התאית בתאי השרירים גובר, יותר פחמן דו-חמצני נפלט מהם אל הדם.</a:t>
            </a:r>
          </a:p>
          <a:p>
            <a:pPr algn="just">
              <a:defRPr/>
            </a:pPr>
            <a:r>
              <a:rPr lang="he-IL" dirty="0">
                <a:solidFill>
                  <a:schemeClr val="tx1"/>
                </a:solidFill>
              </a:rPr>
              <a:t>3) בתהליך הנשימה התאית מופק חום רב וטמפרטורת הגוף עולה.</a:t>
            </a:r>
            <a:endParaRPr lang="he-IL" dirty="0"/>
          </a:p>
          <a:p>
            <a:pPr algn="just">
              <a:defRPr/>
            </a:pPr>
            <a:endParaRPr lang="he-IL" dirty="0"/>
          </a:p>
          <a:p>
            <a:pPr algn="just">
              <a:defRPr/>
            </a:pPr>
            <a:endParaRPr lang="he-IL" dirty="0"/>
          </a:p>
          <a:p>
            <a:pPr algn="just">
              <a:defRPr/>
            </a:pPr>
            <a:endParaRPr lang="he-IL" dirty="0"/>
          </a:p>
          <a:p>
            <a:pPr algn="just" fontAlgn="auto">
              <a:spcBef>
                <a:spcPts val="0"/>
              </a:spcBef>
              <a:spcAft>
                <a:spcPts val="0"/>
              </a:spcAft>
              <a:defRPr/>
            </a:pPr>
            <a:endParaRPr lang="he-IL" b="1"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0ECB108-AD2E-4571-A15F-2F283A0B2E8C}" type="slidenum">
              <a:rPr lang="he-IL" smtClean="0"/>
              <a:pPr fontAlgn="base">
                <a:spcBef>
                  <a:spcPct val="0"/>
                </a:spcBef>
                <a:spcAft>
                  <a:spcPct val="0"/>
                </a:spcAft>
                <a:defRPr/>
              </a:pPr>
              <a:t>42</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13 – המשך...</a:t>
            </a:r>
            <a:r>
              <a:rPr lang="he-IL" sz="1800" dirty="0" smtClean="0"/>
              <a:t/>
            </a:r>
            <a:br>
              <a:rPr lang="he-IL" sz="1800" dirty="0" smtClean="0"/>
            </a:br>
            <a:endParaRPr lang="he-IL" dirty="0"/>
          </a:p>
        </p:txBody>
      </p:sp>
      <p:sp>
        <p:nvSpPr>
          <p:cNvPr id="8" name="Rectangle 14"/>
          <p:cNvSpPr/>
          <p:nvPr/>
        </p:nvSpPr>
        <p:spPr>
          <a:xfrm>
            <a:off x="285750" y="3875088"/>
            <a:ext cx="8358188" cy="26257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just">
              <a:defRPr/>
            </a:pPr>
            <a:r>
              <a:rPr lang="he-IL" b="1" dirty="0">
                <a:solidFill>
                  <a:schemeClr val="tx1"/>
                </a:solidFill>
              </a:rPr>
              <a:t>תשובה:</a:t>
            </a:r>
          </a:p>
          <a:p>
            <a:pPr algn="just">
              <a:defRPr/>
            </a:pPr>
            <a:r>
              <a:rPr lang="he-IL" b="1" dirty="0">
                <a:solidFill>
                  <a:schemeClr val="tx1"/>
                </a:solidFill>
              </a:rPr>
              <a:t>ב. </a:t>
            </a:r>
          </a:p>
          <a:p>
            <a:pPr algn="just">
              <a:defRPr/>
            </a:pPr>
            <a:r>
              <a:rPr lang="he-IL" dirty="0">
                <a:solidFill>
                  <a:srgbClr val="FF6600"/>
                </a:solidFill>
              </a:rPr>
              <a:t>מערכת העצבים האוטונומית גורמת להעלאת לחץ הדם ולהאצת קצב הלב </a:t>
            </a:r>
            <a:r>
              <a:rPr lang="he-IL" dirty="0">
                <a:solidFill>
                  <a:schemeClr val="tx1"/>
                </a:solidFill>
              </a:rPr>
              <a:t>– כך זרימת הדם לשרירים גוברת, יותר חמצן מגיע לתאי השריר ויותר פחמן דו-חמצני מפונה מהם.</a:t>
            </a:r>
          </a:p>
          <a:p>
            <a:pPr algn="just">
              <a:defRPr/>
            </a:pPr>
            <a:r>
              <a:rPr lang="he-IL" dirty="0">
                <a:solidFill>
                  <a:schemeClr val="tx1"/>
                </a:solidFill>
              </a:rPr>
              <a:t>בעקבות הגברת קצב הנשימה התאית בתאי השריר, נוצר חום רב בגוף ויש להיפטר ממנו, כדי שטמפרטורת הגוף לא תעלה יותר מדי. </a:t>
            </a:r>
            <a:r>
              <a:rPr lang="he-IL" dirty="0">
                <a:solidFill>
                  <a:srgbClr val="FF6600"/>
                </a:solidFill>
              </a:rPr>
              <a:t>מערכת העצבים האוטונומית מפעילה את בלוטות הזיעה וגורמת להרחבת כלי הדם הקטנטנים שבעור (על ידי הרפיית תאי השריר של דופנותיהם) ובכך להזרמת דם רב יותר בכלי דם אלה </a:t>
            </a:r>
            <a:r>
              <a:rPr lang="he-IL" dirty="0">
                <a:solidFill>
                  <a:schemeClr val="tx1"/>
                </a:solidFill>
              </a:rPr>
              <a:t>– בדרך זו החום מתנדף מן הגוף ביתר קלות. זו הסיבה שפניו של אדם מיוזעות ומאדימות בעת ביצוע פעילות גופנית מאומצת.</a:t>
            </a:r>
            <a:endParaRPr lang="he-IL" dirty="0"/>
          </a:p>
          <a:p>
            <a:pPr algn="just">
              <a:defRPr/>
            </a:pPr>
            <a:endParaRPr lang="he-IL" dirty="0"/>
          </a:p>
          <a:p>
            <a:pPr algn="just">
              <a:defRPr/>
            </a:pPr>
            <a:endParaRPr lang="he-IL" dirty="0"/>
          </a:p>
          <a:p>
            <a:pPr algn="just">
              <a:defRPr/>
            </a:pPr>
            <a:endParaRPr lang="he-IL" dirty="0"/>
          </a:p>
          <a:p>
            <a:pPr algn="just" fontAlgn="auto">
              <a:spcBef>
                <a:spcPts val="0"/>
              </a:spcBef>
              <a:spcAft>
                <a:spcPts val="0"/>
              </a:spcAft>
              <a:defRPr/>
            </a:pPr>
            <a:endParaRPr lang="he-IL" b="1" dirty="0">
              <a:solidFill>
                <a:schemeClr val="tx1"/>
              </a:solidFill>
            </a:endParaRPr>
          </a:p>
        </p:txBody>
      </p:sp>
      <p:sp>
        <p:nvSpPr>
          <p:cNvPr id="7" name="TextBox 6"/>
          <p:cNvSpPr txBox="1"/>
          <p:nvPr/>
        </p:nvSpPr>
        <p:spPr>
          <a:xfrm>
            <a:off x="2928938" y="571500"/>
            <a:ext cx="5786437" cy="3071813"/>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b="1" dirty="0">
                <a:solidFill>
                  <a:srgbClr val="1D4C72"/>
                </a:solidFill>
              </a:rPr>
              <a:t>שאלה 13:</a:t>
            </a:r>
          </a:p>
          <a:p>
            <a:pPr algn="just">
              <a:defRPr/>
            </a:pPr>
            <a:r>
              <a:rPr lang="he-IL" dirty="0">
                <a:solidFill>
                  <a:srgbClr val="1D4C72"/>
                </a:solidFill>
              </a:rPr>
              <a:t>לפניכם תמונה של אצנים רצים. כאשר אדם רץ, הוא משקיע מאמץ גופני גדול.</a:t>
            </a:r>
          </a:p>
          <a:p>
            <a:pPr algn="just">
              <a:defRPr/>
            </a:pPr>
            <a:r>
              <a:rPr lang="he-IL" b="1" dirty="0">
                <a:solidFill>
                  <a:srgbClr val="1D4C72"/>
                </a:solidFill>
              </a:rPr>
              <a:t>א.</a:t>
            </a:r>
            <a:r>
              <a:rPr lang="he-IL" dirty="0">
                <a:solidFill>
                  <a:srgbClr val="1D4C72"/>
                </a:solidFill>
              </a:rPr>
              <a:t> אילו הפרות של מצב ה</a:t>
            </a:r>
            <a:r>
              <a:rPr lang="he-IL" noProof="1">
                <a:solidFill>
                  <a:srgbClr val="1D4C72"/>
                </a:solidFill>
              </a:rPr>
              <a:t>הומאוסטזיס</a:t>
            </a:r>
            <a:r>
              <a:rPr lang="he-IL" dirty="0">
                <a:solidFill>
                  <a:srgbClr val="1D4C72"/>
                </a:solidFill>
              </a:rPr>
              <a:t> בגוף נגרמות עקב פעילות הריצה? בחרו בתשובה הנכונה.</a:t>
            </a:r>
          </a:p>
          <a:p>
            <a:pPr marL="342900" indent="-342900" algn="just">
              <a:defRPr/>
            </a:pPr>
            <a:r>
              <a:rPr lang="he-IL" dirty="0">
                <a:solidFill>
                  <a:srgbClr val="1D4C72"/>
                </a:solidFill>
              </a:rPr>
              <a:t>1. צריכת החמצן בתאי השרירים עולה / יורדת</a:t>
            </a:r>
          </a:p>
          <a:p>
            <a:pPr marL="342900" indent="-342900" algn="just">
              <a:defRPr/>
            </a:pPr>
            <a:r>
              <a:rPr lang="he-IL" dirty="0">
                <a:solidFill>
                  <a:srgbClr val="1D4C72"/>
                </a:solidFill>
              </a:rPr>
              <a:t>2. רמת הפחמן הדו-חמצני בדם עולה / יורדת</a:t>
            </a:r>
          </a:p>
          <a:p>
            <a:pPr marL="342900" indent="-342900" algn="just">
              <a:defRPr/>
            </a:pPr>
            <a:r>
              <a:rPr lang="he-IL" dirty="0">
                <a:solidFill>
                  <a:srgbClr val="1D4C72"/>
                </a:solidFill>
              </a:rPr>
              <a:t>3. טמפרטורת הגוף עולה / יורדת</a:t>
            </a:r>
          </a:p>
          <a:p>
            <a:pPr algn="just">
              <a:defRPr/>
            </a:pPr>
            <a:endParaRPr lang="he-IL" dirty="0">
              <a:solidFill>
                <a:srgbClr val="1D4C72"/>
              </a:solidFill>
            </a:endParaRPr>
          </a:p>
          <a:p>
            <a:pPr algn="just">
              <a:defRPr/>
            </a:pPr>
            <a:r>
              <a:rPr lang="he-IL" b="1" dirty="0">
                <a:solidFill>
                  <a:srgbClr val="1D4C72"/>
                </a:solidFill>
              </a:rPr>
              <a:t>ב. </a:t>
            </a:r>
            <a:r>
              <a:rPr lang="he-IL" dirty="0">
                <a:solidFill>
                  <a:srgbClr val="1D4C72"/>
                </a:solidFill>
              </a:rPr>
              <a:t>חשבו: אילו מנגנונים לשמירה על ה</a:t>
            </a:r>
            <a:r>
              <a:rPr lang="he-IL" noProof="1">
                <a:solidFill>
                  <a:srgbClr val="1D4C72"/>
                </a:solidFill>
              </a:rPr>
              <a:t>הומאוסטזיס</a:t>
            </a:r>
            <a:r>
              <a:rPr lang="he-IL" dirty="0">
                <a:solidFill>
                  <a:srgbClr val="1D4C72"/>
                </a:solidFill>
              </a:rPr>
              <a:t> מופעלים על ידי מערכת העצבים האוטונומית במצב זה?</a:t>
            </a:r>
          </a:p>
          <a:p>
            <a:pPr algn="just">
              <a:defRPr/>
            </a:pPr>
            <a:endParaRPr lang="he-IL" b="1" dirty="0">
              <a:solidFill>
                <a:srgbClr val="1D4C72"/>
              </a:solidFill>
            </a:endParaRPr>
          </a:p>
          <a:p>
            <a:pPr algn="just">
              <a:defRPr/>
            </a:pPr>
            <a:endParaRPr lang="he-IL" dirty="0"/>
          </a:p>
          <a:p>
            <a:pPr algn="just">
              <a:defRPr/>
            </a:pPr>
            <a:endParaRPr lang="he-IL" dirty="0">
              <a:solidFill>
                <a:srgbClr val="7F7F7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6" name="TextBox 5"/>
          <p:cNvSpPr txBox="1"/>
          <p:nvPr/>
        </p:nvSpPr>
        <p:spPr>
          <a:xfrm>
            <a:off x="203200" y="638175"/>
            <a:ext cx="8470900" cy="3416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14:</a:t>
            </a:r>
            <a:endParaRPr lang="en-US" dirty="0">
              <a:solidFill>
                <a:srgbClr val="1D4C72"/>
              </a:solidFill>
            </a:endParaRPr>
          </a:p>
          <a:p>
            <a:pPr>
              <a:defRPr/>
            </a:pPr>
            <a:r>
              <a:rPr lang="he-IL" dirty="0">
                <a:solidFill>
                  <a:srgbClr val="1D4C72"/>
                </a:solidFill>
              </a:rPr>
              <a:t>במצב של לחץ או מאמץ גופני, תאי העצב של מערכת העצבים האוטונומית גורמים לתאי השריר של דופנות כלי הדם הגדולים להתכווץ, ובעקבות זאת להצרת כלי הדם האלה. </a:t>
            </a:r>
            <a:endParaRPr lang="en-US" dirty="0">
              <a:solidFill>
                <a:srgbClr val="1D4C72"/>
              </a:solidFill>
            </a:endParaRPr>
          </a:p>
          <a:p>
            <a:pPr>
              <a:defRPr/>
            </a:pPr>
            <a:r>
              <a:rPr lang="he-IL" dirty="0">
                <a:solidFill>
                  <a:srgbClr val="1D4C72"/>
                </a:solidFill>
              </a:rPr>
              <a:t>מהי ההשפעה של הצרת כלי הדם הגדולים על לחץ הדם בגוף?</a:t>
            </a:r>
            <a:endParaRPr lang="en-US" dirty="0">
              <a:solidFill>
                <a:srgbClr val="1D4C72"/>
              </a:solidFill>
            </a:endParaRPr>
          </a:p>
          <a:p>
            <a:pPr>
              <a:defRPr/>
            </a:pPr>
            <a:r>
              <a:rPr lang="he-IL" dirty="0">
                <a:solidFill>
                  <a:srgbClr val="1D4C72"/>
                </a:solidFill>
              </a:rPr>
              <a:t>א. </a:t>
            </a:r>
            <a:r>
              <a:rPr lang="en-US" noProof="1">
                <a:solidFill>
                  <a:srgbClr val="1D4C72"/>
                </a:solidFill>
              </a:rPr>
              <a:t>הצרת כלי דם גדולים גורמת לירידה בלחץ הדם מכיוון שנפח הדם קָטֵן וגם כמות הדם בגוף קְטֵנָה.</a:t>
            </a:r>
          </a:p>
          <a:p>
            <a:pPr>
              <a:defRPr/>
            </a:pPr>
            <a:r>
              <a:rPr lang="en-US" noProof="1">
                <a:solidFill>
                  <a:srgbClr val="1D4C72"/>
                </a:solidFill>
              </a:rPr>
              <a:t>ב. הצרת כלי דם גדולים גורמת לירידה בלחץ הדם מכיוון שנפח הדם קָטֵן אך כמות הדם בגוף נשארת קבועה.</a:t>
            </a:r>
          </a:p>
          <a:p>
            <a:pPr>
              <a:defRPr/>
            </a:pPr>
            <a:r>
              <a:rPr lang="en-US" noProof="1">
                <a:solidFill>
                  <a:srgbClr val="1D4C72"/>
                </a:solidFill>
              </a:rPr>
              <a:t>ג. הצרת כלי דם גדולים גורמת לעלי</a:t>
            </a:r>
            <a:r>
              <a:rPr lang="he-IL" noProof="1">
                <a:solidFill>
                  <a:srgbClr val="1D4C72"/>
                </a:solidFill>
              </a:rPr>
              <a:t>י</a:t>
            </a:r>
            <a:r>
              <a:rPr lang="en-US" noProof="1">
                <a:solidFill>
                  <a:srgbClr val="1D4C72"/>
                </a:solidFill>
              </a:rPr>
              <a:t>ה בלחץ הדם מכיוון שנפח הדם גדל אך כמות הדם בגוף נשארת קבועה. </a:t>
            </a:r>
          </a:p>
          <a:p>
            <a:pPr>
              <a:defRPr/>
            </a:pPr>
            <a:r>
              <a:rPr lang="en-US" noProof="1">
                <a:solidFill>
                  <a:srgbClr val="1D4C72"/>
                </a:solidFill>
              </a:rPr>
              <a:t>ד. הצרת כלי דם גדולים גורמת לעלי</a:t>
            </a:r>
            <a:r>
              <a:rPr lang="he-IL" noProof="1">
                <a:solidFill>
                  <a:srgbClr val="1D4C72"/>
                </a:solidFill>
              </a:rPr>
              <a:t>י</a:t>
            </a:r>
            <a:r>
              <a:rPr lang="en-US" noProof="1">
                <a:solidFill>
                  <a:srgbClr val="1D4C72"/>
                </a:solidFill>
              </a:rPr>
              <a:t>ה בלחץ הדם מכיוון שנפח הדם קטן אך כמות הדם בגוף נשארת קבועה.</a:t>
            </a:r>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49C24C6-04D1-47D4-9154-37E106345EF0}" type="slidenum">
              <a:rPr lang="he-IL" sz="1800" smtClean="0"/>
              <a:pPr fontAlgn="base">
                <a:spcBef>
                  <a:spcPct val="0"/>
                </a:spcBef>
                <a:spcAft>
                  <a:spcPct val="0"/>
                </a:spcAft>
                <a:defRPr/>
              </a:pPr>
              <a:t>43</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שאלה 14</a:t>
            </a:r>
            <a:endParaRPr lang="he-IL" sz="1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1515" name="Slide Number Placeholder 15"/>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58FB1C2-DFFB-4B15-9B80-5CC2A4E06150}" type="slidenum">
              <a:rPr lang="he-IL" sz="1800" smtClean="0"/>
              <a:pPr fontAlgn="base">
                <a:spcBef>
                  <a:spcPct val="0"/>
                </a:spcBef>
                <a:spcAft>
                  <a:spcPct val="0"/>
                </a:spcAft>
                <a:defRPr/>
              </a:pPr>
              <a:t>44</a:t>
            </a:fld>
            <a:endParaRPr lang="he-IL" sz="1800" smtClean="0"/>
          </a:p>
        </p:txBody>
      </p:sp>
      <p:sp>
        <p:nvSpPr>
          <p:cNvPr id="9" name="כותרת 8"/>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תשובה 14</a:t>
            </a:r>
            <a:endParaRPr lang="he-IL" sz="1800" dirty="0" smtClean="0"/>
          </a:p>
        </p:txBody>
      </p:sp>
      <p:sp>
        <p:nvSpPr>
          <p:cNvPr id="7" name="Rectangle 14"/>
          <p:cNvSpPr/>
          <p:nvPr/>
        </p:nvSpPr>
        <p:spPr>
          <a:xfrm>
            <a:off x="217488" y="4357688"/>
            <a:ext cx="8470900" cy="19288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fontAlgn="auto">
              <a:lnSpc>
                <a:spcPct val="114000"/>
              </a:lnSpc>
              <a:spcBef>
                <a:spcPts val="0"/>
              </a:spcBef>
              <a:spcAft>
                <a:spcPts val="0"/>
              </a:spcAft>
              <a:defRPr/>
            </a:pPr>
            <a:r>
              <a:rPr lang="he-IL" dirty="0">
                <a:solidFill>
                  <a:schemeClr val="tx1"/>
                </a:solidFill>
              </a:rPr>
              <a:t>התשובה הנכונה היא </a:t>
            </a:r>
            <a:r>
              <a:rPr lang="he-IL" b="1" dirty="0">
                <a:solidFill>
                  <a:schemeClr val="tx1"/>
                </a:solidFill>
              </a:rPr>
              <a:t>ד' </a:t>
            </a:r>
            <a:r>
              <a:rPr lang="he-IL" dirty="0">
                <a:solidFill>
                  <a:schemeClr val="tx1"/>
                </a:solidFill>
              </a:rPr>
              <a:t>– כאשר מקטינים את גודלו של מְכַל כלשהו, מקטינים את נפח הנוזל שבו, אך מפני שכמות הנוזל נשארת קבועה, לחץ הנוזל גדל. כלומר, יש </a:t>
            </a:r>
            <a:r>
              <a:rPr lang="he-IL" dirty="0">
                <a:solidFill>
                  <a:srgbClr val="FF6600"/>
                </a:solidFill>
              </a:rPr>
              <a:t>יחס הפוך בין לחץ לנפח</a:t>
            </a:r>
            <a:r>
              <a:rPr lang="he-IL" dirty="0">
                <a:solidFill>
                  <a:schemeClr val="tx1"/>
                </a:solidFill>
              </a:rPr>
              <a:t>.</a:t>
            </a:r>
          </a:p>
          <a:p>
            <a:pPr fontAlgn="auto">
              <a:lnSpc>
                <a:spcPct val="114000"/>
              </a:lnSpc>
              <a:spcBef>
                <a:spcPts val="0"/>
              </a:spcBef>
              <a:spcAft>
                <a:spcPts val="0"/>
              </a:spcAft>
              <a:defRPr/>
            </a:pPr>
            <a:r>
              <a:rPr lang="he-IL" dirty="0">
                <a:solidFill>
                  <a:schemeClr val="tx1"/>
                </a:solidFill>
              </a:rPr>
              <a:t>כלי הדם הם כמו כלים המכילים את נוזל הדם. כיווץ תאי השריר של דופנות כלי הדם הגדולים גורם להצרת כלי הדם ובכך לירידה בנפח הדם. מאחר שבמצב תקין, כמות הדם בגוף אינה משתנה, </a:t>
            </a:r>
            <a:r>
              <a:rPr lang="he-IL" dirty="0">
                <a:solidFill>
                  <a:srgbClr val="FF6600"/>
                </a:solidFill>
              </a:rPr>
              <a:t>הצרת כלי הדם הגדולים גורמת לעלייה בלחץ הדם בגוף</a:t>
            </a:r>
            <a:r>
              <a:rPr lang="he-IL" dirty="0">
                <a:solidFill>
                  <a:schemeClr val="tx1"/>
                </a:solidFill>
              </a:rPr>
              <a:t>.</a:t>
            </a:r>
          </a:p>
          <a:p>
            <a:pPr fontAlgn="auto">
              <a:spcBef>
                <a:spcPts val="0"/>
              </a:spcBef>
              <a:spcAft>
                <a:spcPts val="0"/>
              </a:spcAft>
              <a:defRPr/>
            </a:pPr>
            <a:endParaRPr lang="he-IL" dirty="0">
              <a:solidFill>
                <a:schemeClr val="tx1"/>
              </a:solidFill>
            </a:endParaRPr>
          </a:p>
        </p:txBody>
      </p:sp>
      <p:sp>
        <p:nvSpPr>
          <p:cNvPr id="10" name="TextBox 9"/>
          <p:cNvSpPr txBox="1"/>
          <p:nvPr/>
        </p:nvSpPr>
        <p:spPr>
          <a:xfrm>
            <a:off x="203200" y="638175"/>
            <a:ext cx="8470900" cy="34163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14:</a:t>
            </a:r>
            <a:endParaRPr lang="en-US" dirty="0">
              <a:solidFill>
                <a:srgbClr val="1D4C72"/>
              </a:solidFill>
            </a:endParaRPr>
          </a:p>
          <a:p>
            <a:pPr>
              <a:defRPr/>
            </a:pPr>
            <a:r>
              <a:rPr lang="he-IL" dirty="0">
                <a:solidFill>
                  <a:srgbClr val="1D4C72"/>
                </a:solidFill>
              </a:rPr>
              <a:t>במצב של לחץ או מאמץ גופני, תאי העצב של מערכת העצבים האוטונומית גורמים לתאי השריר של דופנות כלי הדם הגדולים להתכווץ, ובעקבות זאת להצרת כלי הדם האלה. </a:t>
            </a:r>
            <a:endParaRPr lang="en-US" dirty="0">
              <a:solidFill>
                <a:srgbClr val="1D4C72"/>
              </a:solidFill>
            </a:endParaRPr>
          </a:p>
          <a:p>
            <a:pPr>
              <a:defRPr/>
            </a:pPr>
            <a:r>
              <a:rPr lang="he-IL" dirty="0">
                <a:solidFill>
                  <a:srgbClr val="1D4C72"/>
                </a:solidFill>
              </a:rPr>
              <a:t>מהי ההשפעה של הצרת כלי הדם הגדולים על לחץ הדם בגוף?</a:t>
            </a:r>
            <a:endParaRPr lang="en-US" dirty="0">
              <a:solidFill>
                <a:srgbClr val="1D4C72"/>
              </a:solidFill>
            </a:endParaRPr>
          </a:p>
          <a:p>
            <a:pPr>
              <a:defRPr/>
            </a:pPr>
            <a:r>
              <a:rPr lang="he-IL" dirty="0">
                <a:solidFill>
                  <a:srgbClr val="1D4C72"/>
                </a:solidFill>
              </a:rPr>
              <a:t>א. </a:t>
            </a:r>
            <a:r>
              <a:rPr lang="en-US" noProof="1">
                <a:solidFill>
                  <a:srgbClr val="1D4C72"/>
                </a:solidFill>
              </a:rPr>
              <a:t>הצרת כלי דם גדולים גורמת לירידה בלחץ הדם מכיוון שנפח הדם קָטֵן וגם כמות הדם בגוף קְטֵנָה.</a:t>
            </a:r>
          </a:p>
          <a:p>
            <a:pPr>
              <a:defRPr/>
            </a:pPr>
            <a:r>
              <a:rPr lang="en-US" noProof="1">
                <a:solidFill>
                  <a:srgbClr val="1D4C72"/>
                </a:solidFill>
              </a:rPr>
              <a:t>ב. הצרת כלי דם גדולים גורמת לירידה בלחץ הדם מכיוון שנפח הדם קָטֵן אך כמות הדם בגוף נשארת קבועה.</a:t>
            </a:r>
          </a:p>
          <a:p>
            <a:pPr>
              <a:defRPr/>
            </a:pPr>
            <a:r>
              <a:rPr lang="en-US" noProof="1">
                <a:solidFill>
                  <a:srgbClr val="1D4C72"/>
                </a:solidFill>
              </a:rPr>
              <a:t>ג. הצרת כלי דם גדולים גורמת לעלי</a:t>
            </a:r>
            <a:r>
              <a:rPr lang="he-IL" noProof="1">
                <a:solidFill>
                  <a:srgbClr val="1D4C72"/>
                </a:solidFill>
              </a:rPr>
              <a:t>י</a:t>
            </a:r>
            <a:r>
              <a:rPr lang="en-US" noProof="1">
                <a:solidFill>
                  <a:srgbClr val="1D4C72"/>
                </a:solidFill>
              </a:rPr>
              <a:t>ה בלחץ הדם מכיוון שנפח הדם גדל אך כמות הדם בגוף נשארת קבועה. </a:t>
            </a:r>
          </a:p>
          <a:p>
            <a:pPr>
              <a:defRPr/>
            </a:pPr>
            <a:r>
              <a:rPr lang="en-US" noProof="1">
                <a:solidFill>
                  <a:srgbClr val="1D4C72"/>
                </a:solidFill>
              </a:rPr>
              <a:t>ד. הצרת כלי דם גדולים גורמת לעלי</a:t>
            </a:r>
            <a:r>
              <a:rPr lang="he-IL" noProof="1">
                <a:solidFill>
                  <a:srgbClr val="1D4C72"/>
                </a:solidFill>
              </a:rPr>
              <a:t>י</a:t>
            </a:r>
            <a:r>
              <a:rPr lang="en-US" noProof="1">
                <a:solidFill>
                  <a:srgbClr val="1D4C72"/>
                </a:solidFill>
              </a:rPr>
              <a:t>ה בלחץ הדם מכיוון שנפח הדם קטן אך כמות הדם בגוף נשארת קבועה.</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43D587B-D594-41E4-B273-9AE6D82469F2}" type="slidenum">
              <a:rPr lang="he-IL" smtClean="0"/>
              <a:pPr fontAlgn="base">
                <a:spcBef>
                  <a:spcPct val="0"/>
                </a:spcBef>
                <a:spcAft>
                  <a:spcPct val="0"/>
                </a:spcAft>
                <a:defRPr/>
              </a:pPr>
              <a:t>45</a:t>
            </a:fld>
            <a:endParaRPr lang="he-IL" smtClean="0"/>
          </a:p>
        </p:txBody>
      </p:sp>
      <p:sp>
        <p:nvSpPr>
          <p:cNvPr id="51204" name="כותרת 9"/>
          <p:cNvSpPr>
            <a:spLocks noGrp="1"/>
          </p:cNvSpPr>
          <p:nvPr>
            <p:ph type="title"/>
          </p:nvPr>
        </p:nvSpPr>
        <p:spPr bwMode="auto">
          <a:xfrm>
            <a:off x="285750" y="71438"/>
            <a:ext cx="8229600" cy="439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smtClean="0">
                <a:solidFill>
                  <a:srgbClr val="FF6600"/>
                </a:solidFill>
              </a:rPr>
              <a:t>מערכת העצבים האוטונומית מסייעת לשמירה על </a:t>
            </a:r>
            <a:r>
              <a:rPr lang="he-IL" altLang="he-IL" sz="1800" b="1" noProof="1" smtClean="0">
                <a:solidFill>
                  <a:srgbClr val="FF6600"/>
                </a:solidFill>
              </a:rPr>
              <a:t>ההומאוסטזיס</a:t>
            </a:r>
            <a:endParaRPr lang="he-IL" altLang="he-IL" noProof="1" smtClean="0"/>
          </a:p>
        </p:txBody>
      </p:sp>
      <p:sp>
        <p:nvSpPr>
          <p:cNvPr id="6" name="Rectangle 14"/>
          <p:cNvSpPr/>
          <p:nvPr/>
        </p:nvSpPr>
        <p:spPr>
          <a:xfrm>
            <a:off x="285750" y="598488"/>
            <a:ext cx="8358188" cy="592931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just">
              <a:defRPr/>
            </a:pPr>
            <a:r>
              <a:rPr lang="he-IL" b="1" dirty="0">
                <a:solidFill>
                  <a:srgbClr val="1D4C72"/>
                </a:solidFill>
              </a:rPr>
              <a:t>לסיכום, מערכת העצבים האוטונומית עוזרת בשמירה על ה</a:t>
            </a:r>
            <a:r>
              <a:rPr lang="he-IL" b="1" noProof="1">
                <a:solidFill>
                  <a:srgbClr val="1D4C72"/>
                </a:solidFill>
              </a:rPr>
              <a:t>הומאוסטזיס</a:t>
            </a:r>
            <a:r>
              <a:rPr lang="he-IL" b="1" dirty="0">
                <a:solidFill>
                  <a:srgbClr val="1D4C72"/>
                </a:solidFill>
              </a:rPr>
              <a:t> בגופנו בשגרה ובמצבי לחץ גופני או נפשי וכן במצב של פעילות גופנית מאומצת.</a:t>
            </a:r>
          </a:p>
          <a:p>
            <a:pPr algn="just">
              <a:defRPr/>
            </a:pPr>
            <a:endParaRPr lang="he-IL" b="1" dirty="0">
              <a:solidFill>
                <a:srgbClr val="1D4C72"/>
              </a:solidFill>
            </a:endParaRPr>
          </a:p>
          <a:p>
            <a:pPr algn="just">
              <a:defRPr/>
            </a:pPr>
            <a:r>
              <a:rPr lang="he-IL" b="1" dirty="0">
                <a:solidFill>
                  <a:srgbClr val="1D4C72"/>
                </a:solidFill>
              </a:rPr>
              <a:t>כיצד?</a:t>
            </a:r>
          </a:p>
          <a:p>
            <a:pPr algn="just">
              <a:defRPr/>
            </a:pPr>
            <a:endParaRPr lang="he-IL" b="1" dirty="0">
              <a:solidFill>
                <a:schemeClr val="tx1"/>
              </a:solidFill>
            </a:endParaRPr>
          </a:p>
          <a:p>
            <a:pPr algn="just">
              <a:buFontTx/>
              <a:buBlip>
                <a:blip r:embed="rId3"/>
              </a:buBlip>
              <a:defRPr/>
            </a:pPr>
            <a:r>
              <a:rPr lang="he-IL" dirty="0">
                <a:solidFill>
                  <a:schemeClr val="tx1"/>
                </a:solidFill>
              </a:rPr>
              <a:t> </a:t>
            </a:r>
            <a:r>
              <a:rPr lang="he-IL" u="sng" dirty="0">
                <a:solidFill>
                  <a:schemeClr val="tx1"/>
                </a:solidFill>
              </a:rPr>
              <a:t>ויסות חום הגוף</a:t>
            </a:r>
            <a:r>
              <a:rPr lang="he-IL" dirty="0">
                <a:solidFill>
                  <a:schemeClr val="tx1"/>
                </a:solidFill>
              </a:rPr>
              <a:t> – על ידי הפעלת בלוטות הזיעה והגברה של זרימת הדם אל פני העור או הפחתתה (דרך הרחבה של כלי דם קטנטנים שבעור או הצרתם).</a:t>
            </a:r>
          </a:p>
          <a:p>
            <a:pPr algn="just">
              <a:defRPr/>
            </a:pPr>
            <a:endParaRPr lang="he-IL" dirty="0">
              <a:solidFill>
                <a:schemeClr val="tx1"/>
              </a:solidFill>
            </a:endParaRPr>
          </a:p>
          <a:p>
            <a:pPr algn="just">
              <a:buFontTx/>
              <a:buBlip>
                <a:blip r:embed="rId3"/>
              </a:buBlip>
              <a:defRPr/>
            </a:pPr>
            <a:r>
              <a:rPr lang="he-IL" dirty="0">
                <a:solidFill>
                  <a:schemeClr val="tx1"/>
                </a:solidFill>
              </a:rPr>
              <a:t> </a:t>
            </a:r>
            <a:r>
              <a:rPr lang="he-IL" u="sng" dirty="0">
                <a:solidFill>
                  <a:schemeClr val="tx1"/>
                </a:solidFill>
              </a:rPr>
              <a:t>שמירה על מאזן המים</a:t>
            </a:r>
            <a:r>
              <a:rPr lang="he-IL" dirty="0">
                <a:solidFill>
                  <a:schemeClr val="tx1"/>
                </a:solidFill>
              </a:rPr>
              <a:t> –</a:t>
            </a:r>
          </a:p>
          <a:p>
            <a:pPr marL="342900" indent="-342900" algn="just">
              <a:buFontTx/>
              <a:buAutoNum type="arabicPeriod"/>
              <a:defRPr/>
            </a:pPr>
            <a:r>
              <a:rPr lang="he-IL" dirty="0">
                <a:solidFill>
                  <a:schemeClr val="tx1"/>
                </a:solidFill>
              </a:rPr>
              <a:t>על ידי ויסות נפח הדם, דרך הרחבה של כלי הדם הגדולים או הצרתם (בהם נמצא רוב נפח הדם).</a:t>
            </a:r>
          </a:p>
          <a:p>
            <a:pPr marL="342900" indent="-342900" algn="just">
              <a:buFontTx/>
              <a:buAutoNum type="arabicPeriod"/>
              <a:defRPr/>
            </a:pPr>
            <a:r>
              <a:rPr lang="he-IL" dirty="0">
                <a:solidFill>
                  <a:schemeClr val="tx1"/>
                </a:solidFill>
              </a:rPr>
              <a:t>על ידי ויסות כמות המים המופרשת בשתן, דרך השפעה על ספיגת המים מן הדם שמתרחשת בכליה (יותר מים יֵצאו מן הדם לשתן &gt; נפח הדם </a:t>
            </a:r>
            <a:r>
              <a:rPr lang="he-IL" noProof="1">
                <a:solidFill>
                  <a:schemeClr val="tx1"/>
                </a:solidFill>
              </a:rPr>
              <a:t>יֵרֵד, </a:t>
            </a:r>
            <a:r>
              <a:rPr lang="he-IL" dirty="0">
                <a:solidFill>
                  <a:schemeClr val="tx1"/>
                </a:solidFill>
              </a:rPr>
              <a:t>ולהפך).</a:t>
            </a:r>
          </a:p>
          <a:p>
            <a:pPr marL="342900" indent="-342900" algn="just">
              <a:buFontTx/>
              <a:buAutoNum type="arabicPeriod"/>
              <a:defRPr/>
            </a:pPr>
            <a:r>
              <a:rPr lang="he-IL" dirty="0">
                <a:solidFill>
                  <a:schemeClr val="tx1"/>
                </a:solidFill>
              </a:rPr>
              <a:t>על ידי ויסות רמת ההזעה (דרך אידוי מים משטח פני העור).</a:t>
            </a:r>
          </a:p>
          <a:p>
            <a:pPr marL="342900" indent="-342900" algn="just">
              <a:defRPr/>
            </a:pPr>
            <a:endParaRPr lang="he-IL" dirty="0">
              <a:solidFill>
                <a:schemeClr val="tx1"/>
              </a:solidFill>
            </a:endParaRPr>
          </a:p>
          <a:p>
            <a:pPr algn="just">
              <a:buFontTx/>
              <a:buBlip>
                <a:blip r:embed="rId3"/>
              </a:buBlip>
              <a:defRPr/>
            </a:pPr>
            <a:r>
              <a:rPr lang="he-IL" dirty="0">
                <a:solidFill>
                  <a:schemeClr val="tx1"/>
                </a:solidFill>
              </a:rPr>
              <a:t> </a:t>
            </a:r>
            <a:r>
              <a:rPr lang="he-IL" u="sng" dirty="0">
                <a:solidFill>
                  <a:schemeClr val="tx1"/>
                </a:solidFill>
              </a:rPr>
              <a:t>ויסות פעילות מערכת הנשימה</a:t>
            </a:r>
            <a:r>
              <a:rPr lang="he-IL" dirty="0">
                <a:solidFill>
                  <a:schemeClr val="tx1"/>
                </a:solidFill>
              </a:rPr>
              <a:t> – כיווץ שרירים חיוניים בפעולת הנשימה או הרפייתם, בקרה על קצב הנשימה על פי הצורך.</a:t>
            </a:r>
          </a:p>
          <a:p>
            <a:pPr algn="just">
              <a:defRPr/>
            </a:pPr>
            <a:endParaRPr lang="he-IL" dirty="0">
              <a:solidFill>
                <a:schemeClr val="tx1"/>
              </a:solidFill>
            </a:endParaRPr>
          </a:p>
          <a:p>
            <a:pPr algn="just">
              <a:buFontTx/>
              <a:buBlip>
                <a:blip r:embed="rId3"/>
              </a:buBlip>
              <a:defRPr/>
            </a:pPr>
            <a:r>
              <a:rPr lang="he-IL" dirty="0">
                <a:solidFill>
                  <a:schemeClr val="tx1"/>
                </a:solidFill>
              </a:rPr>
              <a:t> </a:t>
            </a:r>
            <a:r>
              <a:rPr lang="he-IL" u="sng" dirty="0">
                <a:solidFill>
                  <a:schemeClr val="tx1"/>
                </a:solidFill>
              </a:rPr>
              <a:t>ויסות פעילות מערכת העיכול</a:t>
            </a:r>
            <a:r>
              <a:rPr lang="he-IL" dirty="0">
                <a:solidFill>
                  <a:schemeClr val="tx1"/>
                </a:solidFill>
              </a:rPr>
              <a:t> – בקרה על הפרשת אנזימי העיכול, הרחבה של כלי דם המוליכים דם לאיברי המערכת או הצרתם, כיווץ השרירים של דופן המעי והקיבה או הרפייתם. למעשה, השפעה על קצב העיכול.</a:t>
            </a:r>
          </a:p>
          <a:p>
            <a:pPr algn="just">
              <a:defRPr/>
            </a:pPr>
            <a:endParaRPr lang="he-IL" dirty="0"/>
          </a:p>
          <a:p>
            <a:pPr algn="just">
              <a:defRPr/>
            </a:pPr>
            <a:endParaRPr lang="he-IL" dirty="0"/>
          </a:p>
          <a:p>
            <a:pPr algn="just">
              <a:defRPr/>
            </a:pPr>
            <a:endParaRPr lang="he-IL" dirty="0"/>
          </a:p>
          <a:p>
            <a:pPr algn="just">
              <a:defRPr/>
            </a:pPr>
            <a:endParaRPr lang="he-IL" dirty="0"/>
          </a:p>
          <a:p>
            <a:pPr algn="just" fontAlgn="auto">
              <a:spcBef>
                <a:spcPts val="0"/>
              </a:spcBef>
              <a:spcAft>
                <a:spcPts val="0"/>
              </a:spcAft>
              <a:defRPr/>
            </a:pPr>
            <a:endParaRPr lang="he-IL" b="1"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AB8B62E-C542-4FD1-8E1B-62DC0707B3E7}" type="slidenum">
              <a:rPr lang="he-IL" smtClean="0"/>
              <a:pPr fontAlgn="base">
                <a:spcBef>
                  <a:spcPct val="0"/>
                </a:spcBef>
                <a:spcAft>
                  <a:spcPct val="0"/>
                </a:spcAft>
                <a:defRPr/>
              </a:pPr>
              <a:t>46</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הרחבה – מערכת העצבים האוטונומית מסייעת לשמירה על </a:t>
            </a:r>
            <a:r>
              <a:rPr lang="he-IL" sz="1800" b="1" noProof="1" smtClean="0">
                <a:solidFill>
                  <a:srgbClr val="FF6600"/>
                </a:solidFill>
              </a:rPr>
              <a:t>ההומאוסטזיס</a:t>
            </a:r>
            <a:endParaRPr lang="he-IL" dirty="0"/>
          </a:p>
        </p:txBody>
      </p:sp>
      <p:sp>
        <p:nvSpPr>
          <p:cNvPr id="11" name="TextBox 10"/>
          <p:cNvSpPr txBox="1"/>
          <p:nvPr/>
        </p:nvSpPr>
        <p:spPr>
          <a:xfrm>
            <a:off x="271463" y="601663"/>
            <a:ext cx="8358187" cy="5399087"/>
          </a:xfrm>
          <a:prstGeom prst="rect">
            <a:avLst/>
          </a:prstGeom>
          <a:noFill/>
          <a:ln w="22225">
            <a:noFill/>
          </a:ln>
          <a:effectLst>
            <a:outerShdw sx="101000" sy="101000" algn="ctr" rotWithShape="0">
              <a:schemeClr val="bg1">
                <a:lumMod val="75000"/>
              </a:schemeClr>
            </a:outerShdw>
          </a:effectLst>
        </p:spPr>
        <p:txBody>
          <a:bodyPr/>
          <a:lstStyle/>
          <a:p>
            <a:pPr algn="just">
              <a:lnSpc>
                <a:spcPct val="114000"/>
              </a:lnSpc>
              <a:defRPr/>
            </a:pPr>
            <a:r>
              <a:rPr lang="he-IL" b="1" dirty="0">
                <a:solidFill>
                  <a:srgbClr val="FF6600"/>
                </a:solidFill>
              </a:rPr>
              <a:t>(הרחבה מעבר לחומר הנדרש על פי הסילבוס)</a:t>
            </a:r>
            <a:endParaRPr lang="he-IL" dirty="0"/>
          </a:p>
          <a:p>
            <a:pPr algn="just">
              <a:lnSpc>
                <a:spcPct val="114000"/>
              </a:lnSpc>
              <a:defRPr/>
            </a:pPr>
            <a:endParaRPr lang="he-IL" dirty="0"/>
          </a:p>
          <a:p>
            <a:pPr algn="just">
              <a:lnSpc>
                <a:spcPct val="114000"/>
              </a:lnSpc>
              <a:defRPr/>
            </a:pPr>
            <a:r>
              <a:rPr lang="he-IL" dirty="0"/>
              <a:t>למערכת העצבים האוטונומית שתי זרועות:</a:t>
            </a:r>
          </a:p>
          <a:p>
            <a:pPr algn="just">
              <a:lnSpc>
                <a:spcPct val="114000"/>
              </a:lnSpc>
              <a:defRPr/>
            </a:pPr>
            <a:endParaRPr lang="he-IL" dirty="0"/>
          </a:p>
          <a:p>
            <a:pPr algn="just">
              <a:lnSpc>
                <a:spcPct val="114000"/>
              </a:lnSpc>
              <a:defRPr/>
            </a:pPr>
            <a:r>
              <a:rPr lang="he-IL" b="1" u="sng" dirty="0">
                <a:solidFill>
                  <a:srgbClr val="FF6600"/>
                </a:solidFill>
              </a:rPr>
              <a:t>מערכת פרא</a:t>
            </a:r>
            <a:r>
              <a:rPr lang="he-IL" b="1" u="sng" noProof="1">
                <a:solidFill>
                  <a:srgbClr val="FF6600"/>
                </a:solidFill>
              </a:rPr>
              <a:t>-סימפטטית</a:t>
            </a:r>
            <a:r>
              <a:rPr lang="he-IL" b="1" dirty="0">
                <a:solidFill>
                  <a:srgbClr val="FF6600"/>
                </a:solidFill>
              </a:rPr>
              <a:t> </a:t>
            </a:r>
            <a:r>
              <a:rPr lang="he-IL" dirty="0"/>
              <a:t>– פועלת במצב </a:t>
            </a:r>
            <a:r>
              <a:rPr lang="he-IL" b="1" dirty="0">
                <a:solidFill>
                  <a:srgbClr val="FF6600"/>
                </a:solidFill>
              </a:rPr>
              <a:t>שגרה</a:t>
            </a:r>
            <a:r>
              <a:rPr lang="he-IL" dirty="0"/>
              <a:t>, כאשר </a:t>
            </a:r>
            <a:r>
              <a:rPr lang="he-IL" b="1" dirty="0">
                <a:solidFill>
                  <a:srgbClr val="FF6600"/>
                </a:solidFill>
              </a:rPr>
              <a:t>הגוף ברגיעה </a:t>
            </a:r>
            <a:r>
              <a:rPr lang="he-IL" dirty="0"/>
              <a:t>ואינו נתון למאמץ מיוחד. מצב של  </a:t>
            </a:r>
            <a:r>
              <a:rPr lang="en-US" dirty="0"/>
              <a:t>Rest and Digest</a:t>
            </a:r>
            <a:r>
              <a:rPr lang="he-IL" dirty="0"/>
              <a:t> (כלומר "נוח ועכל").</a:t>
            </a:r>
          </a:p>
          <a:p>
            <a:pPr algn="just">
              <a:lnSpc>
                <a:spcPct val="114000"/>
              </a:lnSpc>
              <a:defRPr/>
            </a:pPr>
            <a:r>
              <a:rPr lang="he-IL" dirty="0"/>
              <a:t>תאי עצב מן המערכת הפרא-</a:t>
            </a:r>
            <a:r>
              <a:rPr lang="he-IL" noProof="1"/>
              <a:t>סימפטטית</a:t>
            </a:r>
            <a:r>
              <a:rPr lang="he-IL" dirty="0"/>
              <a:t> גורמים להאטת קצב הלב ולהרחבת כלי דם (בעיקר כלי הדם המוליכים אל איברי מערכת העיכול וההפרשה). כמו כן, הם מפקחים על פעילות סדירה של האיברים הפנימיים: גורמים להפרשת אנזימי העיכול ולהגברת פעילות שרירי דופן הקיבה והמעיים (הגברת עיכול המזון). </a:t>
            </a:r>
          </a:p>
          <a:p>
            <a:pPr algn="just">
              <a:lnSpc>
                <a:spcPct val="114000"/>
              </a:lnSpc>
              <a:defRPr/>
            </a:pPr>
            <a:endParaRPr lang="he-IL" dirty="0"/>
          </a:p>
          <a:p>
            <a:pPr algn="just">
              <a:lnSpc>
                <a:spcPct val="114000"/>
              </a:lnSpc>
              <a:defRPr/>
            </a:pPr>
            <a:r>
              <a:rPr lang="he-IL" b="1" u="sng" noProof="1">
                <a:solidFill>
                  <a:srgbClr val="FF6600"/>
                </a:solidFill>
              </a:rPr>
              <a:t>מערכת סימפטטית</a:t>
            </a:r>
            <a:r>
              <a:rPr lang="he-IL" b="1" noProof="1">
                <a:solidFill>
                  <a:srgbClr val="FF6600"/>
                </a:solidFill>
              </a:rPr>
              <a:t> </a:t>
            </a:r>
            <a:r>
              <a:rPr lang="he-IL" dirty="0"/>
              <a:t>– פועלת במצבי </a:t>
            </a:r>
            <a:r>
              <a:rPr lang="he-IL" b="1" dirty="0">
                <a:solidFill>
                  <a:srgbClr val="FF6600"/>
                </a:solidFill>
              </a:rPr>
              <a:t>לחץ גופני או נפשי</a:t>
            </a:r>
            <a:r>
              <a:rPr lang="he-IL" dirty="0"/>
              <a:t>,</a:t>
            </a:r>
            <a:r>
              <a:rPr lang="he-IL" b="1" dirty="0">
                <a:solidFill>
                  <a:srgbClr val="FF6600"/>
                </a:solidFill>
              </a:rPr>
              <a:t> </a:t>
            </a:r>
            <a:r>
              <a:rPr lang="he-IL" dirty="0"/>
              <a:t>מצב של  </a:t>
            </a:r>
            <a:r>
              <a:rPr lang="en-US" dirty="0"/>
              <a:t>Fight or Flight</a:t>
            </a:r>
            <a:r>
              <a:rPr lang="he-IL" dirty="0"/>
              <a:t> (כלומר "הילחם או ברח") וכן במצב של </a:t>
            </a:r>
            <a:r>
              <a:rPr lang="he-IL" b="1" dirty="0">
                <a:solidFill>
                  <a:srgbClr val="FF6600"/>
                </a:solidFill>
              </a:rPr>
              <a:t>פעילות גופנית מאומצת</a:t>
            </a:r>
            <a:r>
              <a:rPr lang="he-IL" dirty="0"/>
              <a:t>. </a:t>
            </a:r>
          </a:p>
          <a:p>
            <a:pPr algn="just">
              <a:lnSpc>
                <a:spcPct val="114000"/>
              </a:lnSpc>
              <a:defRPr/>
            </a:pPr>
            <a:r>
              <a:rPr lang="he-IL" dirty="0"/>
              <a:t>תאי עצב מן המערכת </a:t>
            </a:r>
            <a:r>
              <a:rPr lang="he-IL" noProof="1"/>
              <a:t>הסימפטטית</a:t>
            </a:r>
            <a:r>
              <a:rPr lang="he-IL" dirty="0"/>
              <a:t> גורמים להאצת קצב הלב, העלאת לחץ דם, הגברת קצב הנשימה והפרשת זיעה מוגברת. כמו כן, הם גורמים להאטת פעילות שרירי דופן המעיים ולהצרת כלי הדם המוליכים דם למערכת העיכול וההפרשה, וכך מביאים לירידה בפעילות מערכות אלו.</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5BE99B5-7F17-4DD1-AF19-F9EB562F893F}" type="slidenum">
              <a:rPr lang="he-IL" smtClean="0"/>
              <a:pPr fontAlgn="base">
                <a:spcBef>
                  <a:spcPct val="0"/>
                </a:spcBef>
                <a:spcAft>
                  <a:spcPct val="0"/>
                </a:spcAft>
                <a:defRPr/>
              </a:pPr>
              <a:t>47</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הרחבה – שאלה 15</a:t>
            </a:r>
            <a:endParaRPr lang="he-IL" dirty="0"/>
          </a:p>
        </p:txBody>
      </p:sp>
      <p:sp>
        <p:nvSpPr>
          <p:cNvPr id="11" name="TextBox 10"/>
          <p:cNvSpPr txBox="1"/>
          <p:nvPr/>
        </p:nvSpPr>
        <p:spPr>
          <a:xfrm>
            <a:off x="258763" y="714375"/>
            <a:ext cx="8358187" cy="1214438"/>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b="1" dirty="0">
                <a:solidFill>
                  <a:srgbClr val="1D4C72"/>
                </a:solidFill>
              </a:rPr>
              <a:t>שאלה 15:</a:t>
            </a:r>
          </a:p>
          <a:p>
            <a:pPr algn="just">
              <a:defRPr/>
            </a:pPr>
            <a:r>
              <a:rPr lang="he-IL" b="1" dirty="0">
                <a:solidFill>
                  <a:srgbClr val="1D4C72"/>
                </a:solidFill>
              </a:rPr>
              <a:t>א. </a:t>
            </a:r>
            <a:r>
              <a:rPr lang="he-IL" dirty="0">
                <a:solidFill>
                  <a:srgbClr val="1D4C72"/>
                </a:solidFill>
              </a:rPr>
              <a:t>מהי חשיבותה של הזרוע ה</a:t>
            </a:r>
            <a:r>
              <a:rPr lang="he-IL" noProof="1">
                <a:solidFill>
                  <a:srgbClr val="1D4C72"/>
                </a:solidFill>
              </a:rPr>
              <a:t>סימפטטית</a:t>
            </a:r>
            <a:r>
              <a:rPr lang="he-IL" dirty="0">
                <a:solidFill>
                  <a:srgbClr val="1D4C72"/>
                </a:solidFill>
              </a:rPr>
              <a:t> במערכת העצבים האוטונומית?</a:t>
            </a:r>
          </a:p>
          <a:p>
            <a:pPr algn="just">
              <a:defRPr/>
            </a:pPr>
            <a:r>
              <a:rPr lang="he-IL" b="1" dirty="0">
                <a:solidFill>
                  <a:srgbClr val="1D4C72"/>
                </a:solidFill>
              </a:rPr>
              <a:t>ב. </a:t>
            </a:r>
            <a:r>
              <a:rPr lang="he-IL" dirty="0">
                <a:solidFill>
                  <a:srgbClr val="1D4C72"/>
                </a:solidFill>
              </a:rPr>
              <a:t>באילו מצבים היא פועלת (דוגמאות)? איזה יתרון יש לתגובות שהיא מפעילה במצבים האלה?</a:t>
            </a:r>
            <a:endParaRPr lang="he-IL" dirty="0"/>
          </a:p>
          <a:p>
            <a:pPr algn="just">
              <a:lnSpc>
                <a:spcPct val="114000"/>
              </a:lnSpc>
              <a:defRPr/>
            </a:pPr>
            <a:r>
              <a:rPr lang="he-IL" dirty="0"/>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57353"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33CF54A-E779-423B-B8FB-7D8201C7A2BB}" type="slidenum">
              <a:rPr lang="he-IL" smtClean="0"/>
              <a:pPr fontAlgn="base">
                <a:spcBef>
                  <a:spcPct val="0"/>
                </a:spcBef>
                <a:spcAft>
                  <a:spcPct val="0"/>
                </a:spcAft>
                <a:defRPr/>
              </a:pPr>
              <a:t>48</a:t>
            </a:fld>
            <a:endParaRPr lang="he-IL" smtClean="0"/>
          </a:p>
        </p:txBody>
      </p:sp>
      <p:sp>
        <p:nvSpPr>
          <p:cNvPr id="10" name="כותרת 9"/>
          <p:cNvSpPr>
            <a:spLocks noGrp="1"/>
          </p:cNvSpPr>
          <p:nvPr>
            <p:ph type="title"/>
          </p:nvPr>
        </p:nvSpPr>
        <p:spPr>
          <a:xfrm>
            <a:off x="285750" y="71438"/>
            <a:ext cx="8229600" cy="439737"/>
          </a:xfrm>
        </p:spPr>
        <p:txBody>
          <a:bodyPr/>
          <a:lstStyle/>
          <a:p>
            <a:pPr fontAlgn="auto">
              <a:defRPr/>
            </a:pPr>
            <a:r>
              <a:rPr lang="he-IL" sz="1800" b="1" dirty="0" smtClean="0">
                <a:solidFill>
                  <a:srgbClr val="FF6600"/>
                </a:solidFill>
                <a:ea typeface="+mn-ea"/>
              </a:rPr>
              <a:t>הרחבה – תשובה 15</a:t>
            </a:r>
            <a:r>
              <a:rPr lang="he-IL" sz="1800" dirty="0" smtClean="0"/>
              <a:t/>
            </a:r>
            <a:br>
              <a:rPr lang="he-IL" sz="1800" dirty="0" smtClean="0"/>
            </a:br>
            <a:endParaRPr lang="he-IL" dirty="0"/>
          </a:p>
        </p:txBody>
      </p:sp>
      <p:sp>
        <p:nvSpPr>
          <p:cNvPr id="6" name="Rectangle 14"/>
          <p:cNvSpPr/>
          <p:nvPr/>
        </p:nvSpPr>
        <p:spPr>
          <a:xfrm>
            <a:off x="285750" y="2286000"/>
            <a:ext cx="8331200" cy="39290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just" fontAlgn="auto">
              <a:spcBef>
                <a:spcPts val="0"/>
              </a:spcBef>
              <a:spcAft>
                <a:spcPts val="0"/>
              </a:spcAft>
              <a:defRPr/>
            </a:pPr>
            <a:r>
              <a:rPr lang="he-IL" b="1" dirty="0">
                <a:solidFill>
                  <a:schemeClr val="tx1"/>
                </a:solidFill>
              </a:rPr>
              <a:t>תשובה:</a:t>
            </a:r>
          </a:p>
          <a:p>
            <a:pPr algn="just" fontAlgn="auto">
              <a:spcBef>
                <a:spcPts val="0"/>
              </a:spcBef>
              <a:spcAft>
                <a:spcPts val="0"/>
              </a:spcAft>
              <a:defRPr/>
            </a:pPr>
            <a:endParaRPr lang="he-IL" b="1" dirty="0">
              <a:solidFill>
                <a:schemeClr val="tx1"/>
              </a:solidFill>
            </a:endParaRPr>
          </a:p>
          <a:p>
            <a:pPr algn="just" fontAlgn="auto">
              <a:spcBef>
                <a:spcPts val="0"/>
              </a:spcBef>
              <a:spcAft>
                <a:spcPts val="0"/>
              </a:spcAft>
              <a:defRPr/>
            </a:pPr>
            <a:r>
              <a:rPr lang="he-IL" b="1" dirty="0">
                <a:solidFill>
                  <a:schemeClr val="tx1"/>
                </a:solidFill>
              </a:rPr>
              <a:t>א. </a:t>
            </a:r>
            <a:r>
              <a:rPr lang="he-IL" dirty="0">
                <a:solidFill>
                  <a:schemeClr val="tx1"/>
                </a:solidFill>
              </a:rPr>
              <a:t>חשיבותה של הזרוע </a:t>
            </a:r>
            <a:r>
              <a:rPr lang="he-IL" noProof="1">
                <a:solidFill>
                  <a:schemeClr val="tx1"/>
                </a:solidFill>
              </a:rPr>
              <a:t>הסימפטטית</a:t>
            </a:r>
            <a:r>
              <a:rPr lang="he-IL" dirty="0">
                <a:solidFill>
                  <a:schemeClr val="tx1"/>
                </a:solidFill>
              </a:rPr>
              <a:t> היא בהתמודדות עם מצב העלול להיות מסוכן או מאיים, או במצב שהגוף זקוק לאנרגיה רבה.</a:t>
            </a:r>
          </a:p>
          <a:p>
            <a:pPr algn="just" fontAlgn="auto">
              <a:spcBef>
                <a:spcPts val="0"/>
              </a:spcBef>
              <a:spcAft>
                <a:spcPts val="0"/>
              </a:spcAft>
              <a:defRPr/>
            </a:pPr>
            <a:endParaRPr lang="he-IL" dirty="0">
              <a:solidFill>
                <a:schemeClr val="tx1"/>
              </a:solidFill>
            </a:endParaRPr>
          </a:p>
          <a:p>
            <a:pPr algn="just" fontAlgn="auto">
              <a:spcBef>
                <a:spcPts val="0"/>
              </a:spcBef>
              <a:spcAft>
                <a:spcPts val="0"/>
              </a:spcAft>
              <a:defRPr/>
            </a:pPr>
            <a:r>
              <a:rPr lang="he-IL" b="1" dirty="0">
                <a:solidFill>
                  <a:schemeClr val="tx1"/>
                </a:solidFill>
              </a:rPr>
              <a:t>ב. ה</a:t>
            </a:r>
            <a:r>
              <a:rPr lang="he-IL" dirty="0">
                <a:solidFill>
                  <a:schemeClr val="tx1"/>
                </a:solidFill>
              </a:rPr>
              <a:t>מצבים שבהם המערכת </a:t>
            </a:r>
            <a:r>
              <a:rPr lang="he-IL" noProof="1">
                <a:solidFill>
                  <a:schemeClr val="tx1"/>
                </a:solidFill>
              </a:rPr>
              <a:t>הסימפטטית</a:t>
            </a:r>
            <a:r>
              <a:rPr lang="he-IL" dirty="0">
                <a:solidFill>
                  <a:schemeClr val="tx1"/>
                </a:solidFill>
              </a:rPr>
              <a:t> מופעלת: כאשר בעל חיים נתקל בטורף, במצב של סכנת חיים (הימלטות מסכנה, עמידה על קצה צוק, נהיגה מהירה ומסוכנת), מאמץ גופני גדול, תהליך הלידה וכדומה.</a:t>
            </a:r>
          </a:p>
          <a:p>
            <a:pPr algn="just" fontAlgn="auto">
              <a:spcBef>
                <a:spcPts val="0"/>
              </a:spcBef>
              <a:spcAft>
                <a:spcPts val="0"/>
              </a:spcAft>
              <a:defRPr/>
            </a:pPr>
            <a:r>
              <a:rPr lang="he-IL" dirty="0">
                <a:solidFill>
                  <a:schemeClr val="tx1"/>
                </a:solidFill>
              </a:rPr>
              <a:t>התגובות שהיא מפעילה מאפשרות לנתב את כל המשאבים והאנרגיה לצורך המיָּדי של ההתמודדות עם איום או עם מאמץ גדול.</a:t>
            </a:r>
          </a:p>
          <a:p>
            <a:pPr algn="just" fontAlgn="auto">
              <a:spcBef>
                <a:spcPts val="0"/>
              </a:spcBef>
              <a:spcAft>
                <a:spcPts val="0"/>
              </a:spcAft>
              <a:defRPr/>
            </a:pPr>
            <a:r>
              <a:rPr lang="he-IL" dirty="0">
                <a:solidFill>
                  <a:schemeClr val="tx1"/>
                </a:solidFill>
              </a:rPr>
              <a:t>לדוגמה, הזרמת כמות גדולה של דם לשרירי הגוף, איברי הנשימה והלב, החשובים לביצוע פעולות נמרצות, ובו בזמן הקטנת כמות הדם לאיברים שאינם חיוניים להתמודדות עם המצב כמו איברי העיכול, מערכת ההפרשה וכדומה </a:t>
            </a:r>
            <a:r>
              <a:rPr lang="he-IL">
                <a:solidFill>
                  <a:schemeClr val="tx1"/>
                </a:solidFill>
              </a:rPr>
              <a:t>– כי </a:t>
            </a:r>
            <a:r>
              <a:rPr lang="he-IL" dirty="0">
                <a:solidFill>
                  <a:schemeClr val="tx1"/>
                </a:solidFill>
              </a:rPr>
              <a:t>אין זה הזמן המתאים לעיכול ולפעולות אחרות של שגרה, זה הזמן לברוח.</a:t>
            </a:r>
          </a:p>
        </p:txBody>
      </p:sp>
      <p:sp>
        <p:nvSpPr>
          <p:cNvPr id="7" name="TextBox 6"/>
          <p:cNvSpPr txBox="1"/>
          <p:nvPr/>
        </p:nvSpPr>
        <p:spPr>
          <a:xfrm>
            <a:off x="258763" y="714375"/>
            <a:ext cx="8358187" cy="1214438"/>
          </a:xfrm>
          <a:prstGeom prst="rect">
            <a:avLst/>
          </a:prstGeom>
          <a:noFill/>
          <a:ln w="22225">
            <a:noFill/>
          </a:ln>
          <a:effectLst>
            <a:outerShdw sx="101000" sy="101000" algn="ctr" rotWithShape="0">
              <a:schemeClr val="bg1">
                <a:lumMod val="75000"/>
              </a:schemeClr>
            </a:outerShdw>
          </a:effectLst>
        </p:spPr>
        <p:txBody>
          <a:bodyPr/>
          <a:lstStyle/>
          <a:p>
            <a:pPr algn="just">
              <a:defRPr/>
            </a:pPr>
            <a:r>
              <a:rPr lang="he-IL" b="1" dirty="0">
                <a:solidFill>
                  <a:srgbClr val="1D4C72"/>
                </a:solidFill>
              </a:rPr>
              <a:t>שאלה 15:</a:t>
            </a:r>
          </a:p>
          <a:p>
            <a:pPr algn="just">
              <a:defRPr/>
            </a:pPr>
            <a:r>
              <a:rPr lang="he-IL" b="1" dirty="0">
                <a:solidFill>
                  <a:srgbClr val="1D4C72"/>
                </a:solidFill>
              </a:rPr>
              <a:t>א. </a:t>
            </a:r>
            <a:r>
              <a:rPr lang="he-IL" dirty="0">
                <a:solidFill>
                  <a:srgbClr val="1D4C72"/>
                </a:solidFill>
              </a:rPr>
              <a:t>מהי חשיבותה של הזרוע ה</a:t>
            </a:r>
            <a:r>
              <a:rPr lang="he-IL" noProof="1">
                <a:solidFill>
                  <a:srgbClr val="1D4C72"/>
                </a:solidFill>
              </a:rPr>
              <a:t>סימפטטית</a:t>
            </a:r>
            <a:r>
              <a:rPr lang="he-IL" dirty="0">
                <a:solidFill>
                  <a:srgbClr val="1D4C72"/>
                </a:solidFill>
              </a:rPr>
              <a:t> במערכת העצבים האוטונומית?</a:t>
            </a:r>
          </a:p>
          <a:p>
            <a:pPr algn="just">
              <a:defRPr/>
            </a:pPr>
            <a:r>
              <a:rPr lang="he-IL" b="1" dirty="0">
                <a:solidFill>
                  <a:srgbClr val="1D4C72"/>
                </a:solidFill>
              </a:rPr>
              <a:t>ב. </a:t>
            </a:r>
            <a:r>
              <a:rPr lang="he-IL" dirty="0">
                <a:solidFill>
                  <a:srgbClr val="1D4C72"/>
                </a:solidFill>
              </a:rPr>
              <a:t>באילו מצבים היא פועלת (דוגמאות)? איזה יתרון יש לתגובות שהיא מפעילה במצבים האלה?</a:t>
            </a:r>
            <a:endParaRPr lang="he-IL" dirty="0"/>
          </a:p>
          <a:p>
            <a:pPr algn="just">
              <a:lnSpc>
                <a:spcPct val="114000"/>
              </a:lnSpc>
              <a:defRPr/>
            </a:pPr>
            <a:r>
              <a:rPr lang="he-IL"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377825"/>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6" name="TextBox 25"/>
          <p:cNvSpPr txBox="1"/>
          <p:nvPr/>
        </p:nvSpPr>
        <p:spPr>
          <a:xfrm>
            <a:off x="214313" y="571500"/>
            <a:ext cx="8429625" cy="2357438"/>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r>
              <a:rPr lang="he-IL" dirty="0">
                <a:latin typeface="+mn-lt"/>
                <a:cs typeface="+mn-cs"/>
              </a:rPr>
              <a:t>בכל תא עצב יש </a:t>
            </a:r>
            <a:r>
              <a:rPr lang="he-IL" b="1" dirty="0">
                <a:solidFill>
                  <a:srgbClr val="FF6600"/>
                </a:solidFill>
                <a:latin typeface="+mn-lt"/>
                <a:cs typeface="+mn-cs"/>
              </a:rPr>
              <a:t>גוף תא</a:t>
            </a:r>
            <a:r>
              <a:rPr lang="he-IL" dirty="0">
                <a:latin typeface="+mn-lt"/>
                <a:cs typeface="+mn-cs"/>
              </a:rPr>
              <a:t>, </a:t>
            </a:r>
            <a:r>
              <a:rPr lang="he-IL" dirty="0"/>
              <a:t>ובו גרעין ואברונים. מגוף התא יוצאות שלוחות רבות ומסועפות הקרויות </a:t>
            </a:r>
            <a:r>
              <a:rPr lang="he-IL" b="1" dirty="0">
                <a:solidFill>
                  <a:srgbClr val="FF6600"/>
                </a:solidFill>
              </a:rPr>
              <a:t>דנדריטים</a:t>
            </a:r>
            <a:r>
              <a:rPr lang="he-IL" dirty="0"/>
              <a:t>. שלוחות אלו קולטות גירויים ומעבירות את המידע לגוף התא. מעברו האחר של התא יוצאת שלוחה אחת ארוכה מאוד הקרויה </a:t>
            </a:r>
            <a:r>
              <a:rPr lang="he-IL" b="1" dirty="0">
                <a:solidFill>
                  <a:srgbClr val="FF6600"/>
                </a:solidFill>
              </a:rPr>
              <a:t>אקסון</a:t>
            </a:r>
            <a:r>
              <a:rPr lang="he-IL" dirty="0"/>
              <a:t>, שתפקידה להעביר את המידע מגוף התא עד לתאי המטרה. באדם, אורך האקסון יכול להגיע למטר! האקסון מסתעף בקצהו, כך שתא עצב אחד מסוגל להעביר מידע לתאי מטרה רבים.</a:t>
            </a:r>
          </a:p>
          <a:p>
            <a:pPr algn="just" fontAlgn="auto">
              <a:spcBef>
                <a:spcPts val="0"/>
              </a:spcBef>
              <a:spcAft>
                <a:spcPts val="0"/>
              </a:spcAft>
              <a:defRPr/>
            </a:pPr>
            <a:endParaRPr lang="he-IL" dirty="0"/>
          </a:p>
          <a:p>
            <a:pPr algn="just" fontAlgn="auto">
              <a:spcBef>
                <a:spcPts val="0"/>
              </a:spcBef>
              <a:spcAft>
                <a:spcPts val="0"/>
              </a:spcAft>
              <a:defRPr/>
            </a:pPr>
            <a:r>
              <a:rPr lang="he-IL" dirty="0"/>
              <a:t>יש תאי העצב שהדנדריטים שלהם </a:t>
            </a:r>
            <a:r>
              <a:rPr lang="he-IL" b="1" dirty="0"/>
              <a:t>מקבלים גירויים מהסביבה </a:t>
            </a:r>
            <a:r>
              <a:rPr lang="he-IL" dirty="0"/>
              <a:t>– קול, טעם, ריח, תחושת מגע ועוד. לעומתם, יש תאי עצב שהדנדריטים שלהם </a:t>
            </a:r>
            <a:r>
              <a:rPr lang="he-IL" b="1" dirty="0"/>
              <a:t>מקבלים גירויים מתאי עצב אחרים</a:t>
            </a:r>
            <a:r>
              <a:rPr lang="he-IL" dirty="0"/>
              <a:t>.</a:t>
            </a: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C3ABE8F-A113-4AB1-96D8-7A3A9468C3E1}" type="slidenum">
              <a:rPr lang="he-IL" smtClean="0"/>
              <a:pPr fontAlgn="base">
                <a:spcBef>
                  <a:spcPct val="0"/>
                </a:spcBef>
                <a:spcAft>
                  <a:spcPct val="0"/>
                </a:spcAft>
                <a:defRPr/>
              </a:pPr>
              <a:t>5</a:t>
            </a:fld>
            <a:endParaRPr lang="he-IL" smtClean="0"/>
          </a:p>
        </p:txBody>
      </p:sp>
      <p:sp>
        <p:nvSpPr>
          <p:cNvPr id="6" name="כותרת 5"/>
          <p:cNvSpPr>
            <a:spLocks noGrp="1"/>
          </p:cNvSpPr>
          <p:nvPr>
            <p:ph type="ctrTitle"/>
          </p:nvPr>
        </p:nvSpPr>
        <p:spPr>
          <a:xfrm>
            <a:off x="785813" y="30163"/>
            <a:ext cx="7772400" cy="441325"/>
          </a:xfrm>
        </p:spPr>
        <p:txBody>
          <a:bodyPr/>
          <a:lstStyle/>
          <a:p>
            <a:pPr fontAlgn="auto">
              <a:defRPr/>
            </a:pPr>
            <a:r>
              <a:rPr lang="he-IL" sz="1800" b="1" dirty="0" smtClean="0">
                <a:solidFill>
                  <a:srgbClr val="FF6600"/>
                </a:solidFill>
                <a:ea typeface="+mn-ea"/>
              </a:rPr>
              <a:t>תאי העצב (נוירונים)</a:t>
            </a:r>
            <a:endParaRPr lang="he-IL" sz="1800" dirty="0" smtClean="0"/>
          </a:p>
        </p:txBody>
      </p:sp>
      <p:grpSp>
        <p:nvGrpSpPr>
          <p:cNvPr id="10246" name="קבוצה 26"/>
          <p:cNvGrpSpPr>
            <a:grpSpLocks/>
          </p:cNvGrpSpPr>
          <p:nvPr/>
        </p:nvGrpSpPr>
        <p:grpSpPr bwMode="auto">
          <a:xfrm>
            <a:off x="285750" y="3165475"/>
            <a:ext cx="4878388" cy="3406775"/>
            <a:chOff x="285750" y="3307755"/>
            <a:chExt cx="4878388" cy="3407391"/>
          </a:xfrm>
        </p:grpSpPr>
        <p:pic>
          <p:nvPicPr>
            <p:cNvPr id="10260" name="Picture 5"/>
            <p:cNvPicPr>
              <a:picLocks noChangeAspect="1" noChangeArrowheads="1"/>
            </p:cNvPicPr>
            <p:nvPr/>
          </p:nvPicPr>
          <p:blipFill>
            <a:blip r:embed="rId3">
              <a:extLst>
                <a:ext uri="{28A0092B-C50C-407E-A947-70E740481C1C}">
                  <a14:useLocalDpi xmlns:a14="http://schemas.microsoft.com/office/drawing/2010/main" val="0"/>
                </a:ext>
              </a:extLst>
            </a:blip>
            <a:srcRect l="9961" t="17041" r="9961" b="21436"/>
            <a:stretch>
              <a:fillRect/>
            </a:stretch>
          </p:blipFill>
          <p:spPr bwMode="auto">
            <a:xfrm>
              <a:off x="377825" y="3307755"/>
              <a:ext cx="4786313"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285750" y="6429344"/>
              <a:ext cx="2071688" cy="285802"/>
            </a:xfrm>
            <a:prstGeom prst="rect">
              <a:avLst/>
            </a:prstGeom>
            <a:noFill/>
            <a:ln w="22225">
              <a:noFill/>
            </a:ln>
            <a:effectLst/>
          </p:spPr>
          <p:txBody>
            <a:bodyPr rtlCol="1">
              <a:normAutofit/>
            </a:bodyPr>
            <a:lstStyle/>
            <a:p>
              <a:pPr algn="l" fontAlgn="auto">
                <a:spcBef>
                  <a:spcPts val="0"/>
                </a:spcBef>
                <a:spcAft>
                  <a:spcPts val="0"/>
                </a:spcAft>
                <a:defRPr/>
              </a:pPr>
              <a:r>
                <a:rPr lang="en-US" sz="1200" dirty="0"/>
                <a:t>© istockphoto.com/ </a:t>
              </a:r>
              <a:r>
                <a:rPr lang="en-US" sz="1200" dirty="0" err="1"/>
                <a:t>sgame</a:t>
              </a:r>
              <a:endParaRPr lang="en-US" sz="1200" dirty="0"/>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1" name="TextBox 10"/>
            <p:cNvSpPr txBox="1"/>
            <p:nvPr/>
          </p:nvSpPr>
          <p:spPr bwMode="auto">
            <a:xfrm>
              <a:off x="1377950" y="5270260"/>
              <a:ext cx="714375" cy="357253"/>
            </a:xfrm>
            <a:prstGeom prst="rect">
              <a:avLst/>
            </a:prstGeom>
            <a:noFill/>
            <a:ln w="22225">
              <a:noFill/>
            </a:ln>
            <a:effectLst/>
          </p:spPr>
          <p:txBody>
            <a:bodyPr rtlCol="1">
              <a:normAutofit/>
            </a:bodyPr>
            <a:lstStyle/>
            <a:p>
              <a:pPr fontAlgn="auto">
                <a:spcBef>
                  <a:spcPts val="0"/>
                </a:spcBef>
                <a:spcAft>
                  <a:spcPts val="0"/>
                </a:spcAft>
                <a:defRPr/>
              </a:pPr>
              <a:r>
                <a:rPr lang="he-IL" sz="1600" b="1" dirty="0">
                  <a:solidFill>
                    <a:schemeClr val="bg1"/>
                  </a:solidFill>
                  <a:latin typeface="+mn-lt"/>
                  <a:cs typeface="+mn-cs"/>
                </a:rPr>
                <a:t>אקסון</a:t>
              </a:r>
            </a:p>
          </p:txBody>
        </p:sp>
        <p:sp>
          <p:nvSpPr>
            <p:cNvPr id="12" name="TextBox 11"/>
            <p:cNvSpPr txBox="1"/>
            <p:nvPr/>
          </p:nvSpPr>
          <p:spPr bwMode="auto">
            <a:xfrm>
              <a:off x="2092325" y="4341405"/>
              <a:ext cx="1000125" cy="357252"/>
            </a:xfrm>
            <a:prstGeom prst="rect">
              <a:avLst/>
            </a:prstGeom>
            <a:noFill/>
            <a:ln w="22225">
              <a:noFill/>
            </a:ln>
            <a:effectLst/>
          </p:spPr>
          <p:txBody>
            <a:bodyPr rtlCol="1"/>
            <a:lstStyle/>
            <a:p>
              <a:pPr fontAlgn="auto">
                <a:spcBef>
                  <a:spcPts val="0"/>
                </a:spcBef>
                <a:spcAft>
                  <a:spcPts val="0"/>
                </a:spcAft>
                <a:defRPr/>
              </a:pPr>
              <a:r>
                <a:rPr lang="he-IL" sz="1600" b="1" dirty="0">
                  <a:solidFill>
                    <a:schemeClr val="bg1"/>
                  </a:solidFill>
                  <a:latin typeface="+mn-lt"/>
                  <a:cs typeface="+mn-cs"/>
                </a:rPr>
                <a:t>גוף התא</a:t>
              </a:r>
            </a:p>
          </p:txBody>
        </p:sp>
        <p:sp>
          <p:nvSpPr>
            <p:cNvPr id="13" name="TextBox 12"/>
            <p:cNvSpPr txBox="1"/>
            <p:nvPr/>
          </p:nvSpPr>
          <p:spPr bwMode="auto">
            <a:xfrm>
              <a:off x="3806825" y="3769802"/>
              <a:ext cx="1019175" cy="357252"/>
            </a:xfrm>
            <a:prstGeom prst="rect">
              <a:avLst/>
            </a:prstGeom>
            <a:noFill/>
            <a:ln w="22225">
              <a:noFill/>
            </a:ln>
            <a:effectLst/>
          </p:spPr>
          <p:txBody>
            <a:bodyPr rtlCol="1">
              <a:normAutofit/>
            </a:bodyPr>
            <a:lstStyle/>
            <a:p>
              <a:pPr fontAlgn="auto">
                <a:spcBef>
                  <a:spcPts val="0"/>
                </a:spcBef>
                <a:spcAft>
                  <a:spcPts val="0"/>
                </a:spcAft>
                <a:defRPr/>
              </a:pPr>
              <a:r>
                <a:rPr lang="he-IL" sz="1600" b="1" dirty="0">
                  <a:solidFill>
                    <a:schemeClr val="bg1"/>
                  </a:solidFill>
                  <a:latin typeface="+mn-lt"/>
                  <a:cs typeface="+mn-cs"/>
                </a:rPr>
                <a:t>דנדריטים</a:t>
              </a:r>
            </a:p>
          </p:txBody>
        </p:sp>
        <p:cxnSp>
          <p:nvCxnSpPr>
            <p:cNvPr id="20" name="מחבר חץ ישר 19"/>
            <p:cNvCxnSpPr/>
            <p:nvPr/>
          </p:nvCxnSpPr>
          <p:spPr bwMode="auto">
            <a:xfrm rot="10800000">
              <a:off x="735013" y="3626901"/>
              <a:ext cx="2928937" cy="1587"/>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946150" y="3314106"/>
              <a:ext cx="2428875" cy="357253"/>
            </a:xfrm>
            <a:prstGeom prst="rect">
              <a:avLst/>
            </a:prstGeom>
            <a:noFill/>
            <a:ln w="22225">
              <a:noFill/>
            </a:ln>
            <a:effectLst/>
          </p:spPr>
          <p:txBody>
            <a:bodyPr rtlCol="1"/>
            <a:lstStyle/>
            <a:p>
              <a:pPr fontAlgn="auto">
                <a:spcBef>
                  <a:spcPts val="0"/>
                </a:spcBef>
                <a:spcAft>
                  <a:spcPts val="0"/>
                </a:spcAft>
                <a:defRPr/>
              </a:pPr>
              <a:r>
                <a:rPr lang="he-IL" sz="1400" b="1" dirty="0">
                  <a:solidFill>
                    <a:schemeClr val="bg1"/>
                  </a:solidFill>
                  <a:latin typeface="+mn-lt"/>
                  <a:cs typeface="+mn-cs"/>
                </a:rPr>
                <a:t>כיוון העברת הגירוי העצבי</a:t>
              </a:r>
            </a:p>
          </p:txBody>
        </p:sp>
      </p:grpSp>
      <p:grpSp>
        <p:nvGrpSpPr>
          <p:cNvPr id="10247" name="קבוצה 28"/>
          <p:cNvGrpSpPr>
            <a:grpSpLocks/>
          </p:cNvGrpSpPr>
          <p:nvPr/>
        </p:nvGrpSpPr>
        <p:grpSpPr bwMode="auto">
          <a:xfrm>
            <a:off x="5500688" y="4214813"/>
            <a:ext cx="3071812" cy="1500187"/>
            <a:chOff x="5500688" y="4214828"/>
            <a:chExt cx="3071812" cy="1500188"/>
          </a:xfrm>
        </p:grpSpPr>
        <p:sp>
          <p:nvSpPr>
            <p:cNvPr id="14" name="TextBox 13"/>
            <p:cNvSpPr txBox="1"/>
            <p:nvPr/>
          </p:nvSpPr>
          <p:spPr>
            <a:xfrm>
              <a:off x="5500688" y="4214828"/>
              <a:ext cx="3071812" cy="1500188"/>
            </a:xfrm>
            <a:prstGeom prst="rect">
              <a:avLst/>
            </a:prstGeom>
            <a:noFill/>
            <a:ln w="12700">
              <a:solidFill>
                <a:schemeClr val="tx1"/>
              </a:solidFill>
            </a:ln>
            <a:effectLst/>
          </p:spPr>
          <p:txBody>
            <a:bodyPr rtlCol="1"/>
            <a:lstStyle/>
            <a:p>
              <a:pPr algn="just" fontAlgn="auto">
                <a:spcBef>
                  <a:spcPts val="0"/>
                </a:spcBef>
                <a:spcAft>
                  <a:spcPts val="0"/>
                </a:spcAft>
                <a:defRPr/>
              </a:pPr>
              <a:r>
                <a:rPr lang="he-IL" dirty="0">
                  <a:latin typeface="+mn-lt"/>
                  <a:cs typeface="+mn-cs"/>
                </a:rPr>
                <a:t>לעתים מציירים תא עצב</a:t>
              </a:r>
            </a:p>
            <a:p>
              <a:pPr algn="just" fontAlgn="auto">
                <a:spcBef>
                  <a:spcPts val="0"/>
                </a:spcBef>
                <a:spcAft>
                  <a:spcPts val="0"/>
                </a:spcAft>
                <a:defRPr/>
              </a:pPr>
              <a:r>
                <a:rPr lang="he-IL" dirty="0">
                  <a:latin typeface="+mn-lt"/>
                  <a:cs typeface="+mn-cs"/>
                </a:rPr>
                <a:t>בדרך סכמטית, בצורה הבאה:</a:t>
              </a:r>
              <a:endParaRPr lang="he-IL" b="1" dirty="0">
                <a:solidFill>
                  <a:schemeClr val="accent6">
                    <a:lumMod val="50000"/>
                    <a:lumOff val="50000"/>
                  </a:schemeClr>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grpSp>
          <p:nvGrpSpPr>
            <p:cNvPr id="10249" name="קבוצה 27"/>
            <p:cNvGrpSpPr>
              <a:grpSpLocks/>
            </p:cNvGrpSpPr>
            <p:nvPr/>
          </p:nvGrpSpPr>
          <p:grpSpPr bwMode="auto">
            <a:xfrm>
              <a:off x="5715000" y="5000641"/>
              <a:ext cx="2643188" cy="458787"/>
              <a:chOff x="5715000" y="5000641"/>
              <a:chExt cx="2643188" cy="458787"/>
            </a:xfrm>
          </p:grpSpPr>
          <p:grpSp>
            <p:nvGrpSpPr>
              <p:cNvPr id="10250" name="קבוצה 30"/>
              <p:cNvGrpSpPr>
                <a:grpSpLocks/>
              </p:cNvGrpSpPr>
              <p:nvPr/>
            </p:nvGrpSpPr>
            <p:grpSpPr bwMode="auto">
              <a:xfrm>
                <a:off x="5715000" y="5072027"/>
                <a:ext cx="2517918" cy="356926"/>
                <a:chOff x="5786446" y="4857760"/>
                <a:chExt cx="2776586" cy="428628"/>
              </a:xfrm>
            </p:grpSpPr>
            <p:cxnSp>
              <p:nvCxnSpPr>
                <p:cNvPr id="16" name="מחבר ישר 15"/>
                <p:cNvCxnSpPr/>
                <p:nvPr/>
              </p:nvCxnSpPr>
              <p:spPr>
                <a:xfrm rot="10800000">
                  <a:off x="6063038" y="5073246"/>
                  <a:ext cx="1999168" cy="0"/>
                </a:xfrm>
                <a:prstGeom prst="line">
                  <a:avLst/>
                </a:prstGeom>
                <a:ln w="38100">
                  <a:solidFill>
                    <a:srgbClr val="1D4C72"/>
                  </a:solidFill>
                </a:ln>
              </p:spPr>
              <p:style>
                <a:lnRef idx="1">
                  <a:schemeClr val="accent1"/>
                </a:lnRef>
                <a:fillRef idx="0">
                  <a:schemeClr val="accent1"/>
                </a:fillRef>
                <a:effectRef idx="0">
                  <a:schemeClr val="accent1"/>
                </a:effectRef>
                <a:fontRef idx="minor">
                  <a:schemeClr val="tx1"/>
                </a:fontRef>
              </p:style>
            </p:cxnSp>
            <p:sp>
              <p:nvSpPr>
                <p:cNvPr id="17" name="אליפסה 16"/>
                <p:cNvSpPr/>
                <p:nvPr/>
              </p:nvSpPr>
              <p:spPr>
                <a:xfrm>
                  <a:off x="8062207" y="4857822"/>
                  <a:ext cx="500667" cy="428941"/>
                </a:xfrm>
                <a:prstGeom prst="ellipse">
                  <a:avLst/>
                </a:prstGeom>
                <a:solidFill>
                  <a:srgbClr val="1D4C72"/>
                </a:solidFill>
                <a:ln w="38100">
                  <a:solidFill>
                    <a:srgbClr val="1D4C7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a:p>
              </p:txBody>
            </p:sp>
            <p:cxnSp>
              <p:nvCxnSpPr>
                <p:cNvPr id="19" name="מחבר ישר 18"/>
                <p:cNvCxnSpPr/>
                <p:nvPr/>
              </p:nvCxnSpPr>
              <p:spPr>
                <a:xfrm>
                  <a:off x="5786446" y="4857822"/>
                  <a:ext cx="295849" cy="215424"/>
                </a:xfrm>
                <a:prstGeom prst="line">
                  <a:avLst/>
                </a:prstGeom>
                <a:ln w="3810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rot="10800000" flipV="1">
                  <a:off x="5786446" y="5082779"/>
                  <a:ext cx="283595" cy="203985"/>
                </a:xfrm>
                <a:prstGeom prst="line">
                  <a:avLst/>
                </a:prstGeom>
                <a:ln w="38100">
                  <a:solidFill>
                    <a:srgbClr val="1D4C72"/>
                  </a:solidFill>
                </a:ln>
              </p:spPr>
              <p:style>
                <a:lnRef idx="1">
                  <a:schemeClr val="accent1"/>
                </a:lnRef>
                <a:fillRef idx="0">
                  <a:schemeClr val="accent1"/>
                </a:fillRef>
                <a:effectRef idx="0">
                  <a:schemeClr val="accent1"/>
                </a:effectRef>
                <a:fontRef idx="minor">
                  <a:schemeClr val="tx1"/>
                </a:fontRef>
              </p:style>
            </p:cxnSp>
          </p:grpSp>
          <p:cxnSp>
            <p:nvCxnSpPr>
              <p:cNvPr id="32" name="מחבר ישר 31"/>
              <p:cNvCxnSpPr/>
              <p:nvPr/>
            </p:nvCxnSpPr>
            <p:spPr bwMode="auto">
              <a:xfrm rot="5400000" flipH="1" flipV="1">
                <a:off x="8081962" y="4980004"/>
                <a:ext cx="73025" cy="114300"/>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35" name="מחבר ישר 34"/>
              <p:cNvCxnSpPr/>
              <p:nvPr/>
            </p:nvCxnSpPr>
            <p:spPr bwMode="auto">
              <a:xfrm rot="5400000" flipH="1" flipV="1">
                <a:off x="8193087" y="5051442"/>
                <a:ext cx="73025" cy="114300"/>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36" name="מחבר ישר 35"/>
              <p:cNvCxnSpPr/>
              <p:nvPr/>
            </p:nvCxnSpPr>
            <p:spPr bwMode="auto">
              <a:xfrm flipV="1">
                <a:off x="8202613" y="5214954"/>
                <a:ext cx="155575" cy="1587"/>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37" name="מחבר ישר 36"/>
              <p:cNvCxnSpPr/>
              <p:nvPr/>
            </p:nvCxnSpPr>
            <p:spPr bwMode="auto">
              <a:xfrm rot="10800000">
                <a:off x="8147050" y="5286391"/>
                <a:ext cx="196850" cy="63500"/>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cxnSp>
            <p:nvCxnSpPr>
              <p:cNvPr id="38" name="מחבר ישר 37"/>
              <p:cNvCxnSpPr>
                <a:stCxn id="17" idx="5"/>
              </p:cNvCxnSpPr>
              <p:nvPr/>
            </p:nvCxnSpPr>
            <p:spPr bwMode="auto">
              <a:xfrm rot="16200000" flipH="1">
                <a:off x="8186738" y="5356241"/>
                <a:ext cx="82550" cy="123825"/>
              </a:xfrm>
              <a:prstGeom prst="line">
                <a:avLst/>
              </a:prstGeom>
              <a:ln w="31750">
                <a:solidFill>
                  <a:srgbClr val="1D4C72"/>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6" name="TextBox 25"/>
          <p:cNvSpPr txBox="1"/>
          <p:nvPr/>
        </p:nvSpPr>
        <p:spPr>
          <a:xfrm>
            <a:off x="285750" y="574675"/>
            <a:ext cx="8358188" cy="28575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35C4B45-33CF-4C0E-92B2-8B0E6D187BE1}" type="slidenum">
              <a:rPr lang="he-IL" smtClean="0"/>
              <a:pPr fontAlgn="base">
                <a:spcBef>
                  <a:spcPct val="0"/>
                </a:spcBef>
                <a:spcAft>
                  <a:spcPct val="0"/>
                </a:spcAft>
                <a:defRPr/>
              </a:pPr>
              <a:t>6</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1</a:t>
            </a:r>
            <a:endParaRPr lang="he-IL" sz="1800" dirty="0" smtClean="0"/>
          </a:p>
        </p:txBody>
      </p:sp>
      <p:grpSp>
        <p:nvGrpSpPr>
          <p:cNvPr id="11270" name="קבוצה 16"/>
          <p:cNvGrpSpPr>
            <a:grpSpLocks/>
          </p:cNvGrpSpPr>
          <p:nvPr/>
        </p:nvGrpSpPr>
        <p:grpSpPr bwMode="auto">
          <a:xfrm>
            <a:off x="2428875" y="2365375"/>
            <a:ext cx="4878388" cy="3492500"/>
            <a:chOff x="2428860" y="2293954"/>
            <a:chExt cx="4878387" cy="3492500"/>
          </a:xfrm>
        </p:grpSpPr>
        <p:pic>
          <p:nvPicPr>
            <p:cNvPr id="11272" name="Picture 5"/>
            <p:cNvPicPr>
              <a:picLocks noChangeAspect="1" noChangeArrowheads="1"/>
            </p:cNvPicPr>
            <p:nvPr/>
          </p:nvPicPr>
          <p:blipFill>
            <a:blip r:embed="rId3">
              <a:extLst>
                <a:ext uri="{28A0092B-C50C-407E-A947-70E740481C1C}">
                  <a14:useLocalDpi xmlns:a14="http://schemas.microsoft.com/office/drawing/2010/main" val="0"/>
                </a:ext>
              </a:extLst>
            </a:blip>
            <a:srcRect l="9961" t="17041" r="9961" b="21436"/>
            <a:stretch>
              <a:fillRect/>
            </a:stretch>
          </p:blipFill>
          <p:spPr bwMode="auto">
            <a:xfrm>
              <a:off x="2520935" y="2293954"/>
              <a:ext cx="4786312"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bwMode="auto">
            <a:xfrm>
              <a:off x="2428860" y="5429267"/>
              <a:ext cx="2071688" cy="357187"/>
            </a:xfrm>
            <a:prstGeom prst="rect">
              <a:avLst/>
            </a:prstGeom>
            <a:noFill/>
            <a:ln w="22225">
              <a:noFill/>
            </a:ln>
            <a:effectLst/>
          </p:spPr>
          <p:txBody>
            <a:bodyPr rtlCol="1">
              <a:normAutofit/>
            </a:bodyPr>
            <a:lstStyle/>
            <a:p>
              <a:pPr algn="l" fontAlgn="auto">
                <a:spcBef>
                  <a:spcPts val="0"/>
                </a:spcBef>
                <a:spcAft>
                  <a:spcPts val="0"/>
                </a:spcAft>
                <a:defRPr/>
              </a:pPr>
              <a:r>
                <a:rPr lang="en-US" sz="1200" dirty="0"/>
                <a:t>© istockphoto.com/ </a:t>
              </a:r>
              <a:r>
                <a:rPr lang="en-US" sz="1200" dirty="0" err="1"/>
                <a:t>sgame</a:t>
              </a:r>
              <a:endParaRPr lang="en-US" sz="1200" dirty="0"/>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grpSp>
      <p:sp>
        <p:nvSpPr>
          <p:cNvPr id="16" name="TextBox 15"/>
          <p:cNvSpPr txBox="1"/>
          <p:nvPr/>
        </p:nvSpPr>
        <p:spPr>
          <a:xfrm>
            <a:off x="285750" y="714375"/>
            <a:ext cx="835818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1:</a:t>
            </a:r>
            <a:endParaRPr lang="en-US" b="1" dirty="0">
              <a:solidFill>
                <a:srgbClr val="1D4C72"/>
              </a:solidFill>
              <a:latin typeface="+mn-lt"/>
              <a:cs typeface="+mn-cs"/>
            </a:endParaRPr>
          </a:p>
          <a:p>
            <a:pPr algn="just" fontAlgn="auto">
              <a:spcBef>
                <a:spcPts val="0"/>
              </a:spcBef>
              <a:spcAft>
                <a:spcPts val="0"/>
              </a:spcAft>
              <a:defRPr/>
            </a:pPr>
            <a:r>
              <a:rPr lang="he-IL" dirty="0">
                <a:solidFill>
                  <a:srgbClr val="1D4C72"/>
                </a:solidFill>
              </a:rPr>
              <a:t>השלימו בציור את שמות חלקי תא העצב ואת כיוון העברת הגירוי העצבי (בעזרת חץ).</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4"/>
          <p:cNvSpPr/>
          <p:nvPr/>
        </p:nvSpPr>
        <p:spPr>
          <a:xfrm>
            <a:off x="357188" y="2000250"/>
            <a:ext cx="8286750" cy="40719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p:txBody>
      </p:sp>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26" name="TextBox 25"/>
          <p:cNvSpPr txBox="1"/>
          <p:nvPr/>
        </p:nvSpPr>
        <p:spPr>
          <a:xfrm>
            <a:off x="285750" y="574675"/>
            <a:ext cx="8358188" cy="2857500"/>
          </a:xfrm>
          <a:prstGeom prst="rect">
            <a:avLst/>
          </a:prstGeom>
          <a:noFill/>
          <a:ln w="22225">
            <a:noFill/>
          </a:ln>
          <a:effectLst>
            <a:outerShdw sx="101000" sy="101000" algn="ctr" rotWithShape="0">
              <a:schemeClr val="bg1">
                <a:lumMod val="75000"/>
              </a:schemeClr>
            </a:outerShdw>
          </a:effectLst>
        </p:spPr>
        <p:txBody>
          <a:bodyPr rtlCol="1"/>
          <a:lstStyle/>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b="1" dirty="0">
              <a:solidFill>
                <a:srgbClr val="FF6600"/>
              </a:solidFill>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a:p>
            <a:pPr algn="just" fontAlgn="auto">
              <a:spcBef>
                <a:spcPts val="0"/>
              </a:spcBef>
              <a:spcAft>
                <a:spcPts val="0"/>
              </a:spcAft>
              <a:defRPr/>
            </a:pPr>
            <a:endParaRPr lang="he-IL" dirty="0">
              <a:latin typeface="+mn-lt"/>
              <a:cs typeface="+mn-cs"/>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AAD55AB-25DD-4663-9CEF-9E3F47733886}" type="slidenum">
              <a:rPr lang="he-IL" smtClean="0"/>
              <a:pPr fontAlgn="base">
                <a:spcBef>
                  <a:spcPct val="0"/>
                </a:spcBef>
                <a:spcAft>
                  <a:spcPct val="0"/>
                </a:spcAft>
                <a:defRPr/>
              </a:pPr>
              <a:t>7</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1</a:t>
            </a:r>
            <a:endParaRPr lang="he-IL" sz="1800" dirty="0" smtClean="0"/>
          </a:p>
        </p:txBody>
      </p:sp>
      <p:grpSp>
        <p:nvGrpSpPr>
          <p:cNvPr id="12295" name="קבוצה 29"/>
          <p:cNvGrpSpPr>
            <a:grpSpLocks/>
          </p:cNvGrpSpPr>
          <p:nvPr/>
        </p:nvGrpSpPr>
        <p:grpSpPr bwMode="auto">
          <a:xfrm>
            <a:off x="2479675" y="2436813"/>
            <a:ext cx="4878388" cy="3492500"/>
            <a:chOff x="285750" y="3008313"/>
            <a:chExt cx="4878388" cy="3492500"/>
          </a:xfrm>
        </p:grpSpPr>
        <p:pic>
          <p:nvPicPr>
            <p:cNvPr id="12297" name="Picture 5"/>
            <p:cNvPicPr>
              <a:picLocks noChangeAspect="1" noChangeArrowheads="1"/>
            </p:cNvPicPr>
            <p:nvPr/>
          </p:nvPicPr>
          <p:blipFill>
            <a:blip r:embed="rId3">
              <a:extLst>
                <a:ext uri="{28A0092B-C50C-407E-A947-70E740481C1C}">
                  <a14:useLocalDpi xmlns:a14="http://schemas.microsoft.com/office/drawing/2010/main" val="0"/>
                </a:ext>
              </a:extLst>
            </a:blip>
            <a:srcRect l="9961" t="17041" r="9961" b="21436"/>
            <a:stretch>
              <a:fillRect/>
            </a:stretch>
          </p:blipFill>
          <p:spPr bwMode="auto">
            <a:xfrm>
              <a:off x="377825" y="3008313"/>
              <a:ext cx="4786313"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bwMode="auto">
            <a:xfrm>
              <a:off x="285750" y="6143625"/>
              <a:ext cx="2071688" cy="357188"/>
            </a:xfrm>
            <a:prstGeom prst="rect">
              <a:avLst/>
            </a:prstGeom>
            <a:noFill/>
            <a:ln w="22225">
              <a:noFill/>
            </a:ln>
            <a:effectLst/>
          </p:spPr>
          <p:txBody>
            <a:bodyPr rtlCol="1">
              <a:normAutofit/>
            </a:bodyPr>
            <a:lstStyle/>
            <a:p>
              <a:pPr algn="l" fontAlgn="auto">
                <a:spcBef>
                  <a:spcPts val="0"/>
                </a:spcBef>
                <a:spcAft>
                  <a:spcPts val="0"/>
                </a:spcAft>
                <a:defRPr/>
              </a:pPr>
              <a:r>
                <a:rPr lang="en-US" sz="1200" dirty="0"/>
                <a:t>© istockphoto.com/ </a:t>
              </a:r>
              <a:r>
                <a:rPr lang="en-US" sz="1200" dirty="0" err="1"/>
                <a:t>sgame</a:t>
              </a:r>
              <a:endParaRPr lang="en-US" sz="1200" dirty="0"/>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20" name="TextBox 19"/>
            <p:cNvSpPr txBox="1"/>
            <p:nvPr/>
          </p:nvSpPr>
          <p:spPr bwMode="auto">
            <a:xfrm>
              <a:off x="1377950" y="4970463"/>
              <a:ext cx="714375" cy="357187"/>
            </a:xfrm>
            <a:prstGeom prst="rect">
              <a:avLst/>
            </a:prstGeom>
            <a:noFill/>
            <a:ln w="22225">
              <a:noFill/>
            </a:ln>
            <a:effectLst/>
          </p:spPr>
          <p:txBody>
            <a:bodyPr rtlCol="1">
              <a:normAutofit/>
            </a:bodyPr>
            <a:lstStyle/>
            <a:p>
              <a:pPr fontAlgn="auto">
                <a:spcBef>
                  <a:spcPts val="0"/>
                </a:spcBef>
                <a:spcAft>
                  <a:spcPts val="0"/>
                </a:spcAft>
                <a:defRPr/>
              </a:pPr>
              <a:r>
                <a:rPr lang="he-IL" sz="1600" b="1" dirty="0">
                  <a:solidFill>
                    <a:schemeClr val="bg1"/>
                  </a:solidFill>
                  <a:latin typeface="+mn-lt"/>
                  <a:cs typeface="+mn-cs"/>
                </a:rPr>
                <a:t>אקסון</a:t>
              </a:r>
            </a:p>
          </p:txBody>
        </p:sp>
        <p:sp>
          <p:nvSpPr>
            <p:cNvPr id="21" name="TextBox 20"/>
            <p:cNvSpPr txBox="1"/>
            <p:nvPr/>
          </p:nvSpPr>
          <p:spPr bwMode="auto">
            <a:xfrm>
              <a:off x="2092325" y="4041775"/>
              <a:ext cx="1000125" cy="357188"/>
            </a:xfrm>
            <a:prstGeom prst="rect">
              <a:avLst/>
            </a:prstGeom>
            <a:noFill/>
            <a:ln w="22225">
              <a:noFill/>
            </a:ln>
            <a:effectLst/>
          </p:spPr>
          <p:txBody>
            <a:bodyPr rtlCol="1"/>
            <a:lstStyle/>
            <a:p>
              <a:pPr fontAlgn="auto">
                <a:spcBef>
                  <a:spcPts val="0"/>
                </a:spcBef>
                <a:spcAft>
                  <a:spcPts val="0"/>
                </a:spcAft>
                <a:defRPr/>
              </a:pPr>
              <a:r>
                <a:rPr lang="he-IL" sz="1600" b="1" dirty="0">
                  <a:solidFill>
                    <a:schemeClr val="bg1"/>
                  </a:solidFill>
                  <a:latin typeface="+mn-lt"/>
                  <a:cs typeface="+mn-cs"/>
                </a:rPr>
                <a:t>גוף התא</a:t>
              </a:r>
            </a:p>
          </p:txBody>
        </p:sp>
        <p:sp>
          <p:nvSpPr>
            <p:cNvPr id="25" name="TextBox 24"/>
            <p:cNvSpPr txBox="1"/>
            <p:nvPr/>
          </p:nvSpPr>
          <p:spPr bwMode="auto">
            <a:xfrm>
              <a:off x="3806825" y="3470275"/>
              <a:ext cx="1019175" cy="357188"/>
            </a:xfrm>
            <a:prstGeom prst="rect">
              <a:avLst/>
            </a:prstGeom>
            <a:noFill/>
            <a:ln w="22225">
              <a:noFill/>
            </a:ln>
            <a:effectLst/>
          </p:spPr>
          <p:txBody>
            <a:bodyPr rtlCol="1">
              <a:normAutofit/>
            </a:bodyPr>
            <a:lstStyle/>
            <a:p>
              <a:pPr fontAlgn="auto">
                <a:spcBef>
                  <a:spcPts val="0"/>
                </a:spcBef>
                <a:spcAft>
                  <a:spcPts val="0"/>
                </a:spcAft>
                <a:defRPr/>
              </a:pPr>
              <a:r>
                <a:rPr lang="he-IL" sz="1600" b="1" dirty="0">
                  <a:solidFill>
                    <a:schemeClr val="bg1"/>
                  </a:solidFill>
                  <a:latin typeface="+mn-lt"/>
                  <a:cs typeface="+mn-cs"/>
                </a:rPr>
                <a:t>דנדריטים</a:t>
              </a:r>
            </a:p>
          </p:txBody>
        </p:sp>
        <p:cxnSp>
          <p:nvCxnSpPr>
            <p:cNvPr id="27" name="מחבר חץ ישר 26"/>
            <p:cNvCxnSpPr/>
            <p:nvPr/>
          </p:nvCxnSpPr>
          <p:spPr bwMode="auto">
            <a:xfrm rot="10800000">
              <a:off x="735013" y="3327400"/>
              <a:ext cx="2928937" cy="1588"/>
            </a:xfrm>
            <a:prstGeom prst="straightConnector1">
              <a:avLst/>
            </a:prstGeom>
            <a:ln w="2222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bwMode="auto">
            <a:xfrm>
              <a:off x="946150" y="3014663"/>
              <a:ext cx="2428875" cy="357187"/>
            </a:xfrm>
            <a:prstGeom prst="rect">
              <a:avLst/>
            </a:prstGeom>
            <a:noFill/>
            <a:ln w="22225">
              <a:noFill/>
            </a:ln>
            <a:effectLst/>
          </p:spPr>
          <p:txBody>
            <a:bodyPr rtlCol="1"/>
            <a:lstStyle/>
            <a:p>
              <a:pPr fontAlgn="auto">
                <a:spcBef>
                  <a:spcPts val="0"/>
                </a:spcBef>
                <a:spcAft>
                  <a:spcPts val="0"/>
                </a:spcAft>
                <a:defRPr/>
              </a:pPr>
              <a:r>
                <a:rPr lang="he-IL" sz="1400" b="1" dirty="0">
                  <a:solidFill>
                    <a:schemeClr val="bg1"/>
                  </a:solidFill>
                  <a:latin typeface="+mn-lt"/>
                  <a:cs typeface="+mn-cs"/>
                </a:rPr>
                <a:t>כיוון העברת הגירוי העצבי</a:t>
              </a:r>
            </a:p>
          </p:txBody>
        </p:sp>
      </p:grpSp>
      <p:sp>
        <p:nvSpPr>
          <p:cNvPr id="31" name="TextBox 30"/>
          <p:cNvSpPr txBox="1"/>
          <p:nvPr/>
        </p:nvSpPr>
        <p:spPr>
          <a:xfrm>
            <a:off x="285750" y="714375"/>
            <a:ext cx="8358188" cy="64611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1:</a:t>
            </a:r>
            <a:endParaRPr lang="en-US" b="1" dirty="0">
              <a:solidFill>
                <a:srgbClr val="1D4C72"/>
              </a:solidFill>
              <a:latin typeface="+mn-lt"/>
              <a:cs typeface="+mn-cs"/>
            </a:endParaRPr>
          </a:p>
          <a:p>
            <a:pPr algn="just" fontAlgn="auto">
              <a:spcBef>
                <a:spcPts val="0"/>
              </a:spcBef>
              <a:spcAft>
                <a:spcPts val="0"/>
              </a:spcAft>
              <a:defRPr/>
            </a:pPr>
            <a:r>
              <a:rPr lang="he-IL" dirty="0">
                <a:solidFill>
                  <a:srgbClr val="1D4C72"/>
                </a:solidFill>
              </a:rPr>
              <a:t>השלימו בציור את שמות חלקי תא העצב ואת כיוון העברת הגירוי העצבי (בעזרת חץ).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C75820E-2F0A-4569-913E-E4C98513A023}" type="slidenum">
              <a:rPr lang="he-IL" smtClean="0"/>
              <a:pPr fontAlgn="base">
                <a:spcBef>
                  <a:spcPct val="0"/>
                </a:spcBef>
                <a:spcAft>
                  <a:spcPct val="0"/>
                </a:spcAft>
                <a:defRPr/>
              </a:pPr>
              <a:t>8</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שאלה 2</a:t>
            </a:r>
            <a:endParaRPr lang="he-IL" sz="1800" dirty="0" smtClean="0"/>
          </a:p>
        </p:txBody>
      </p:sp>
      <p:sp>
        <p:nvSpPr>
          <p:cNvPr id="17" name="TextBox 16"/>
          <p:cNvSpPr txBox="1"/>
          <p:nvPr/>
        </p:nvSpPr>
        <p:spPr>
          <a:xfrm>
            <a:off x="285750" y="714375"/>
            <a:ext cx="8358188"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2:</a:t>
            </a:r>
            <a:endParaRPr lang="en-US" b="1" dirty="0">
              <a:solidFill>
                <a:srgbClr val="1D4C72"/>
              </a:solidFill>
              <a:latin typeface="+mn-lt"/>
              <a:cs typeface="+mn-cs"/>
            </a:endParaRPr>
          </a:p>
          <a:p>
            <a:pPr algn="just" fontAlgn="auto">
              <a:spcBef>
                <a:spcPts val="0"/>
              </a:spcBef>
              <a:spcAft>
                <a:spcPts val="0"/>
              </a:spcAft>
              <a:defRPr/>
            </a:pPr>
            <a:r>
              <a:rPr lang="he-IL" dirty="0">
                <a:solidFill>
                  <a:srgbClr val="1D4C72"/>
                </a:solidFill>
              </a:rPr>
              <a:t>ההתאמה בין מבנה לתפקוד היא אחד העקרונות החשובים בביולוגיה.</a:t>
            </a:r>
          </a:p>
          <a:p>
            <a:pPr algn="just" fontAlgn="auto">
              <a:spcBef>
                <a:spcPts val="0"/>
              </a:spcBef>
              <a:spcAft>
                <a:spcPts val="0"/>
              </a:spcAft>
              <a:defRPr/>
            </a:pPr>
            <a:r>
              <a:rPr lang="he-IL" dirty="0">
                <a:solidFill>
                  <a:srgbClr val="1D4C72"/>
                </a:solidFill>
              </a:rPr>
              <a:t>כיצד היא מתבטאת בתא העצב?</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9095318-DE5E-4655-BCC0-B362991EADBC}" type="slidenum">
              <a:rPr lang="he-IL" smtClean="0"/>
              <a:pPr fontAlgn="base">
                <a:spcBef>
                  <a:spcPct val="0"/>
                </a:spcBef>
                <a:spcAft>
                  <a:spcPct val="0"/>
                </a:spcAft>
                <a:defRPr/>
              </a:pPr>
              <a:t>9</a:t>
            </a:fld>
            <a:endParaRPr lang="he-IL" smtClean="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smtClean="0">
                <a:solidFill>
                  <a:srgbClr val="FF6600"/>
                </a:solidFill>
                <a:ea typeface="+mn-ea"/>
              </a:rPr>
              <a:t>תשובה 2</a:t>
            </a:r>
            <a:endParaRPr lang="he-IL" sz="1800" dirty="0" smtClean="0"/>
          </a:p>
        </p:txBody>
      </p:sp>
      <p:sp>
        <p:nvSpPr>
          <p:cNvPr id="18" name="Rectangle 14"/>
          <p:cNvSpPr/>
          <p:nvPr/>
        </p:nvSpPr>
        <p:spPr>
          <a:xfrm>
            <a:off x="285750" y="2286000"/>
            <a:ext cx="8358188" cy="1785938"/>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schemeClr val="tx1"/>
                </a:solidFill>
              </a:rPr>
              <a:t>תשובה:</a:t>
            </a:r>
          </a:p>
          <a:p>
            <a:pPr algn="just" fontAlgn="auto">
              <a:spcBef>
                <a:spcPts val="0"/>
              </a:spcBef>
              <a:spcAft>
                <a:spcPts val="0"/>
              </a:spcAft>
              <a:defRPr/>
            </a:pPr>
            <a:r>
              <a:rPr lang="he-IL" dirty="0">
                <a:solidFill>
                  <a:schemeClr val="tx1"/>
                </a:solidFill>
              </a:rPr>
              <a:t>המבנה של תא העצב כולל שלוחות רבות ומותאם לתפקודו בהעברת מידע בגוף:</a:t>
            </a:r>
          </a:p>
          <a:p>
            <a:pPr algn="just" fontAlgn="auto">
              <a:spcBef>
                <a:spcPts val="0"/>
              </a:spcBef>
              <a:spcAft>
                <a:spcPts val="0"/>
              </a:spcAft>
              <a:defRPr/>
            </a:pPr>
            <a:r>
              <a:rPr lang="he-IL" dirty="0">
                <a:solidFill>
                  <a:schemeClr val="tx1"/>
                </a:solidFill>
              </a:rPr>
              <a:t>הדנדריטים הם רבים ומסועפים ומאפשרים לתא העצב לקלוט גירויים רבים </a:t>
            </a:r>
            <a:r>
              <a:rPr lang="he-IL" dirty="0">
                <a:solidFill>
                  <a:schemeClr val="accent6">
                    <a:lumMod val="50000"/>
                    <a:lumOff val="50000"/>
                  </a:schemeClr>
                </a:solidFill>
              </a:rPr>
              <a:t>מן</a:t>
            </a:r>
            <a:r>
              <a:rPr lang="he-IL" dirty="0">
                <a:solidFill>
                  <a:schemeClr val="tx1"/>
                </a:solidFill>
              </a:rPr>
              <a:t> הסביבה או מתאי עצב אחרים.</a:t>
            </a:r>
            <a:endParaRPr lang="en-US" dirty="0">
              <a:solidFill>
                <a:schemeClr val="tx1"/>
              </a:solidFill>
            </a:endParaRPr>
          </a:p>
          <a:p>
            <a:pPr algn="just" fontAlgn="auto">
              <a:spcBef>
                <a:spcPts val="0"/>
              </a:spcBef>
              <a:spcAft>
                <a:spcPts val="0"/>
              </a:spcAft>
              <a:defRPr/>
            </a:pPr>
            <a:r>
              <a:rPr lang="he-IL" dirty="0">
                <a:solidFill>
                  <a:schemeClr val="tx1"/>
                </a:solidFill>
              </a:rPr>
              <a:t>האקסון הוא שלוחה ארוכה מאוד, המאפשרת להעביר את המידע בצורת אות חשמלי עד לתאי מטרה מרוחקים.</a:t>
            </a:r>
          </a:p>
        </p:txBody>
      </p:sp>
      <p:sp>
        <p:nvSpPr>
          <p:cNvPr id="7" name="TextBox 6"/>
          <p:cNvSpPr txBox="1"/>
          <p:nvPr/>
        </p:nvSpPr>
        <p:spPr>
          <a:xfrm>
            <a:off x="285750" y="714375"/>
            <a:ext cx="8358188"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b="1" dirty="0">
                <a:solidFill>
                  <a:srgbClr val="1D4C72"/>
                </a:solidFill>
                <a:latin typeface="+mn-lt"/>
                <a:cs typeface="+mn-cs"/>
              </a:rPr>
              <a:t>שאלה 2:</a:t>
            </a:r>
            <a:endParaRPr lang="en-US" b="1" dirty="0">
              <a:solidFill>
                <a:srgbClr val="1D4C72"/>
              </a:solidFill>
              <a:latin typeface="+mn-lt"/>
              <a:cs typeface="+mn-cs"/>
            </a:endParaRPr>
          </a:p>
          <a:p>
            <a:pPr algn="just" fontAlgn="auto">
              <a:spcBef>
                <a:spcPts val="0"/>
              </a:spcBef>
              <a:spcAft>
                <a:spcPts val="0"/>
              </a:spcAft>
              <a:defRPr/>
            </a:pPr>
            <a:r>
              <a:rPr lang="he-IL" dirty="0">
                <a:solidFill>
                  <a:srgbClr val="1D4C72"/>
                </a:solidFill>
              </a:rPr>
              <a:t>ההתאמה בין מבנה לתפקוד היא אחד העקרונות החשובים בביולוגיה.</a:t>
            </a:r>
          </a:p>
          <a:p>
            <a:pPr algn="just" fontAlgn="auto">
              <a:spcBef>
                <a:spcPts val="0"/>
              </a:spcBef>
              <a:spcAft>
                <a:spcPts val="0"/>
              </a:spcAft>
              <a:defRPr/>
            </a:pPr>
            <a:r>
              <a:rPr lang="he-IL" dirty="0">
                <a:solidFill>
                  <a:srgbClr val="1D4C72"/>
                </a:solidFill>
              </a:rPr>
              <a:t>כיצד היא מתבטאת בתא העצב?</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מסמך מקוטלג לחטיבה" ma:contentTypeID="0x010100A51F5DD9000D2E4D8CACEAF4F22E4819004FF358E6C00FE349BC795301E5B109BE" ma:contentTypeVersion="24" ma:contentTypeDescription="" ma:contentTypeScope="" ma:versionID="693da3dc6454fe3218425b198ad2019d">
  <xsd:schema xmlns:xsd="http://www.w3.org/2001/XMLSchema" xmlns:xs="http://www.w3.org/2001/XMLSchema" xmlns:p="http://schemas.microsoft.com/office/2006/metadata/properties" xmlns:ns2="b94d4dcf-1feb-4cab-8230-a68627850beb" xmlns:ns3="http://schemas.microsoft.com/sharepoint/v4" targetNamespace="http://schemas.microsoft.com/office/2006/metadata/properties" ma:root="true" ma:fieldsID="9902bec704cffacebf29f038afe9b5a0" ns2:_="" ns3:_="">
    <xsd:import namespace="b94d4dcf-1feb-4cab-8230-a68627850beb"/>
    <xsd:import namespace="http://schemas.microsoft.com/sharepoint/v4"/>
    <xsd:element name="properties">
      <xsd:complexType>
        <xsd:sequence>
          <xsd:element name="documentManagement">
            <xsd:complexType>
              <xsd:all>
                <xsd:element ref="ns2:SchoolSubject"/>
                <xsd:element ref="ns2:MainTopic"/>
                <xsd:element ref="ns2:SubTopic" minOccurs="0"/>
                <xsd:element ref="ns2:KeyWords" minOccurs="0"/>
                <xsd:element ref="ns2:Share"/>
                <xsd:element ref="ns2:Grade7" minOccurs="0"/>
                <xsd:element ref="ns2:Grade8" minOccurs="0"/>
                <xsd:element ref="ns2:Grade9" minOccurs="0"/>
                <xsd:element ref="ns2:PublishingDate" minOccurs="0"/>
                <xsd:element ref="ns2:StopPublishingDate" minOccurs="0"/>
                <xsd:element ref="ns2:cls-1" minOccurs="0"/>
                <xsd:element ref="ns2:cls-2" minOccurs="0"/>
                <xsd:element ref="ns2:cls-3" minOccurs="0"/>
                <xsd:element ref="ns2:cls-4" minOccurs="0"/>
                <xsd:element ref="ns2:cls-5" minOccurs="0"/>
                <xsd:element ref="ns2:cls-6" minOccurs="0"/>
                <xsd:element ref="ns2:cls-7" minOccurs="0"/>
                <xsd:element ref="ns2:cls-8" minOccurs="0"/>
                <xsd:element ref="ns2:cls-9" minOccurs="0"/>
                <xsd:element ref="ns2:cls-10" minOccurs="0"/>
                <xsd:element ref="ns2:JHS-Creator"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4d4dcf-1feb-4cab-8230-a68627850beb" elementFormDefault="qualified">
    <xsd:import namespace="http://schemas.microsoft.com/office/2006/documentManagement/types"/>
    <xsd:import namespace="http://schemas.microsoft.com/office/infopath/2007/PartnerControls"/>
    <xsd:element name="SchoolSubject" ma:index="2" ma:displayName="נושא הלימוד" ma:list="{c5bbe310-6cb8-4afa-8192-ed68bfd1c868}" ma:internalName="SchoolSubject" ma:readOnly="false" ma:showField="Title" ma:web="b94d4dcf-1feb-4cab-8230-a68627850beb">
      <xsd:simpleType>
        <xsd:restriction base="dms:Lookup"/>
      </xsd:simpleType>
    </xsd:element>
    <xsd:element name="MainTopic" ma:index="3" ma:displayName="נושא ראשי" ma:internalName="MainTopic">
      <xsd:simpleType>
        <xsd:restriction base="dms:Text">
          <xsd:maxLength value="255"/>
        </xsd:restriction>
      </xsd:simpleType>
    </xsd:element>
    <xsd:element name="SubTopic" ma:index="4" nillable="true" ma:displayName="נושא משני" ma:internalName="SubTopic">
      <xsd:simpleType>
        <xsd:restriction base="dms:Text">
          <xsd:maxLength value="255"/>
        </xsd:restriction>
      </xsd:simpleType>
    </xsd:element>
    <xsd:element name="KeyWords" ma:index="5" nillable="true" ma:displayName="מילות מפתח לחיפוש" ma:internalName="KeyWords">
      <xsd:simpleType>
        <xsd:restriction base="dms:Text">
          <xsd:maxLength value="255"/>
        </xsd:restriction>
      </xsd:simpleType>
    </xsd:element>
    <xsd:element name="Share" ma:index="6" ma:displayName="רמת שיתוף" ma:default="משותף" ma:format="Dropdown" ma:internalName="Share">
      <xsd:simpleType>
        <xsd:restriction base="dms:Choice">
          <xsd:enumeration value="משותף"/>
          <xsd:enumeration value="מורים"/>
          <xsd:enumeration value="אישי"/>
        </xsd:restriction>
      </xsd:simpleType>
    </xsd:element>
    <xsd:element name="Grade7" ma:index="7" nillable="true" ma:displayName="שכבת ז" ma:default="לא" ma:format="Dropdown" ma:internalName="Grade7">
      <xsd:simpleType>
        <xsd:restriction base="dms:Choice">
          <xsd:enumeration value="כן"/>
          <xsd:enumeration value="לא"/>
        </xsd:restriction>
      </xsd:simpleType>
    </xsd:element>
    <xsd:element name="Grade8" ma:index="8" nillable="true" ma:displayName="שכבת ח" ma:default="לא" ma:format="Dropdown" ma:internalName="Grade8">
      <xsd:simpleType>
        <xsd:restriction base="dms:Choice">
          <xsd:enumeration value="כן"/>
          <xsd:enumeration value="לא"/>
        </xsd:restriction>
      </xsd:simpleType>
    </xsd:element>
    <xsd:element name="Grade9" ma:index="9" nillable="true" ma:displayName="שכבת ט" ma:default="לא" ma:format="Dropdown" ma:internalName="Grade9">
      <xsd:simpleType>
        <xsd:restriction base="dms:Choice">
          <xsd:enumeration value="כן"/>
          <xsd:enumeration value="לא"/>
        </xsd:restriction>
      </xsd:simpleType>
    </xsd:element>
    <xsd:element name="PublishingDate" ma:index="10" nillable="true" ma:displayName="תאריך לתחילת הפצה" ma:default="[today]" ma:format="DateOnly" ma:internalName="PublishingDate">
      <xsd:simpleType>
        <xsd:restriction base="dms:DateTime"/>
      </xsd:simpleType>
    </xsd:element>
    <xsd:element name="StopPublishingDate" ma:index="11" nillable="true" ma:displayName="תאריך להפסקת הפצה" ma:format="DateOnly" ma:internalName="StopPublishingDate">
      <xsd:simpleType>
        <xsd:restriction base="dms:DateTime"/>
      </xsd:simpleType>
    </xsd:element>
    <xsd:element name="cls-1" ma:index="12" nillable="true" ma:displayName="כיתה-1" ma:default="כן" ma:format="Dropdown" ma:internalName="cls_x002d_1">
      <xsd:simpleType>
        <xsd:restriction base="dms:Choice">
          <xsd:enumeration value="כן"/>
          <xsd:enumeration value="לא"/>
        </xsd:restriction>
      </xsd:simpleType>
    </xsd:element>
    <xsd:element name="cls-2" ma:index="13" nillable="true" ma:displayName="כיתה-2" ma:default="כן" ma:format="Dropdown" ma:internalName="cls_x002d_2">
      <xsd:simpleType>
        <xsd:restriction base="dms:Choice">
          <xsd:enumeration value="כן"/>
          <xsd:enumeration value="לא"/>
        </xsd:restriction>
      </xsd:simpleType>
    </xsd:element>
    <xsd:element name="cls-3" ma:index="14" nillable="true" ma:displayName="כיתה-3" ma:default="כן" ma:format="Dropdown" ma:internalName="cls_x002d_3">
      <xsd:simpleType>
        <xsd:restriction base="dms:Choice">
          <xsd:enumeration value="כן"/>
          <xsd:enumeration value="לא"/>
        </xsd:restriction>
      </xsd:simpleType>
    </xsd:element>
    <xsd:element name="cls-4" ma:index="15" nillable="true" ma:displayName="כיתה-4" ma:default="כן" ma:format="Dropdown" ma:internalName="cls_x002d_4">
      <xsd:simpleType>
        <xsd:restriction base="dms:Choice">
          <xsd:enumeration value="כן"/>
          <xsd:enumeration value="לא"/>
        </xsd:restriction>
      </xsd:simpleType>
    </xsd:element>
    <xsd:element name="cls-5" ma:index="16" nillable="true" ma:displayName="כיתה-5" ma:default="כן" ma:format="Dropdown" ma:internalName="cls_x002d_5">
      <xsd:simpleType>
        <xsd:restriction base="dms:Choice">
          <xsd:enumeration value="כן"/>
          <xsd:enumeration value="לא"/>
        </xsd:restriction>
      </xsd:simpleType>
    </xsd:element>
    <xsd:element name="cls-6" ma:index="17" nillable="true" ma:displayName="כיתה-6" ma:default="כן" ma:format="Dropdown" ma:internalName="cls_x002d_6">
      <xsd:simpleType>
        <xsd:restriction base="dms:Choice">
          <xsd:enumeration value="כן"/>
          <xsd:enumeration value="לא"/>
        </xsd:restriction>
      </xsd:simpleType>
    </xsd:element>
    <xsd:element name="cls-7" ma:index="18" nillable="true" ma:displayName="כיתה-7" ma:default="כן" ma:format="Dropdown" ma:internalName="cls_x002d_7">
      <xsd:simpleType>
        <xsd:restriction base="dms:Choice">
          <xsd:enumeration value="כן"/>
          <xsd:enumeration value="לא"/>
        </xsd:restriction>
      </xsd:simpleType>
    </xsd:element>
    <xsd:element name="cls-8" ma:index="19" nillable="true" ma:displayName="כיתה-8" ma:default="כן" ma:format="Dropdown" ma:internalName="cls_x002d_8">
      <xsd:simpleType>
        <xsd:restriction base="dms:Choice">
          <xsd:enumeration value="כן"/>
          <xsd:enumeration value="לא"/>
        </xsd:restriction>
      </xsd:simpleType>
    </xsd:element>
    <xsd:element name="cls-9" ma:index="20" nillable="true" ma:displayName="כיתה-9" ma:default="כן" ma:format="Dropdown" ma:internalName="cls_x002d_9">
      <xsd:simpleType>
        <xsd:restriction base="dms:Choice">
          <xsd:enumeration value="כן"/>
          <xsd:enumeration value="לא"/>
        </xsd:restriction>
      </xsd:simpleType>
    </xsd:element>
    <xsd:element name="cls-10" ma:index="21" nillable="true" ma:displayName="כיתה-10" ma:default="כן" ma:format="Dropdown" ma:internalName="cls_x002d_10">
      <xsd:simpleType>
        <xsd:restriction base="dms:Choice">
          <xsd:enumeration value="כן"/>
          <xsd:enumeration value="לא"/>
        </xsd:restriction>
      </xsd:simpleType>
    </xsd:element>
    <xsd:element name="JHS-Creator" ma:index="22" nillable="true" ma:displayName="שם החטיבה היוצרת" ma:default="המר" ma:format="Dropdown" ma:internalName="JHS_x002d_Creator">
      <xsd:simpleType>
        <xsd:restriction base="dms:Choice">
          <xsd:enumeration value="אולפנית הראל"/>
          <xsd:enumeration value="אלון"/>
          <xsd:enumeration value="בר-לב"/>
          <xsd:enumeration value="דמוקרטי-חזן"/>
          <xsd:enumeration value="המר"/>
          <xsd:enumeration value="שז&quot;ר"/>
          <xsd:enumeration value="שרת"/>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6" ma:displayName="סוג תוכן"/>
        <xsd:element ref="dc:title" minOccurs="0" maxOccurs="1" ma:index="1"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 xmlns="b94d4dcf-1feb-4cab-8230-a68627850beb">משותף</Share>
    <StopPublishingDate xmlns="b94d4dcf-1feb-4cab-8230-a68627850beb" xsi:nil="true"/>
    <JHS-Creator xmlns="b94d4dcf-1feb-4cab-8230-a68627850beb">המר</JHS-Creator>
    <SchoolSubject xmlns="b94d4dcf-1feb-4cab-8230-a68627850beb">14</SchoolSubject>
    <MainTopic xmlns="b94d4dcf-1feb-4cab-8230-a68627850beb">גוף האדם בדגש הומאוסטזיס</MainTopic>
    <SubTopic xmlns="b94d4dcf-1feb-4cab-8230-a68627850beb" xsi:nil="true"/>
    <Grade9 xmlns="b94d4dcf-1feb-4cab-8230-a68627850beb">לא</Grade9>
    <cls-3 xmlns="b94d4dcf-1feb-4cab-8230-a68627850beb">כן</cls-3>
    <cls-2 xmlns="b94d4dcf-1feb-4cab-8230-a68627850beb">כן</cls-2>
    <KeyWords xmlns="b94d4dcf-1feb-4cab-8230-a68627850beb" xsi:nil="true"/>
    <cls-1 xmlns="b94d4dcf-1feb-4cab-8230-a68627850beb">כן</cls-1>
    <IconOverlay xmlns="http://schemas.microsoft.com/sharepoint/v4" xsi:nil="true"/>
    <Grade7 xmlns="b94d4dcf-1feb-4cab-8230-a68627850beb">לא</Grade7>
    <Grade8 xmlns="b94d4dcf-1feb-4cab-8230-a68627850beb">לא</Grade8>
    <cls-7 xmlns="b94d4dcf-1feb-4cab-8230-a68627850beb">כן</cls-7>
    <cls-6 xmlns="b94d4dcf-1feb-4cab-8230-a68627850beb">כן</cls-6>
    <cls-5 xmlns="b94d4dcf-1feb-4cab-8230-a68627850beb">כן</cls-5>
    <cls-10 xmlns="b94d4dcf-1feb-4cab-8230-a68627850beb">כן</cls-10>
    <cls-4 xmlns="b94d4dcf-1feb-4cab-8230-a68627850beb">כן</cls-4>
    <PublishingDate xmlns="b94d4dcf-1feb-4cab-8230-a68627850beb">5772-06-25T21:00:00+00:00</PublishingDate>
    <cls-9 xmlns="b94d4dcf-1feb-4cab-8230-a68627850beb">כן</cls-9>
    <cls-8 xmlns="b94d4dcf-1feb-4cab-8230-a68627850beb">כן</cls-8>
  </documentManagement>
</p:properties>
</file>

<file path=customXml/itemProps1.xml><?xml version="1.0" encoding="utf-8"?>
<ds:datastoreItem xmlns:ds="http://schemas.openxmlformats.org/officeDocument/2006/customXml" ds:itemID="{87094459-D8FE-4038-820B-212386C4B6CA}">
  <ds:schemaRefs>
    <ds:schemaRef ds:uri="http://schemas.microsoft.com/office/2006/metadata/longProperties"/>
  </ds:schemaRefs>
</ds:datastoreItem>
</file>

<file path=customXml/itemProps2.xml><?xml version="1.0" encoding="utf-8"?>
<ds:datastoreItem xmlns:ds="http://schemas.openxmlformats.org/officeDocument/2006/customXml" ds:itemID="{A0D7565A-4DC7-4D48-BF58-7ECEB2B60072}">
  <ds:schemaRefs>
    <ds:schemaRef ds:uri="http://schemas.microsoft.com/sharepoint/v3/contenttype/forms"/>
  </ds:schemaRefs>
</ds:datastoreItem>
</file>

<file path=customXml/itemProps3.xml><?xml version="1.0" encoding="utf-8"?>
<ds:datastoreItem xmlns:ds="http://schemas.openxmlformats.org/officeDocument/2006/customXml" ds:itemID="{ED76438E-742F-4319-A1C3-E13F1194B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4d4dcf-1feb-4cab-8230-a68627850beb"/>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A899664-A9D0-4C93-B446-E5CF47FBC7D2}">
  <ds:schemaRefs>
    <ds:schemaRef ds:uri="http://schemas.microsoft.com/office/2006/metadata/properties"/>
    <ds:schemaRef ds:uri="http://schemas.microsoft.com/office/2006/documentManagement/types"/>
    <ds:schemaRef ds:uri="http://schemas.microsoft.com/sharepoint/v4"/>
    <ds:schemaRef ds:uri="http://purl.org/dc/terms/"/>
    <ds:schemaRef ds:uri="http://schemas.openxmlformats.org/package/2006/metadata/core-properties"/>
    <ds:schemaRef ds:uri="http://purl.org/dc/dcmitype/"/>
    <ds:schemaRef ds:uri="b94d4dcf-1feb-4cab-8230-a68627850beb"/>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7751</TotalTime>
  <Words>4971</Words>
  <Application>Microsoft Office PowerPoint</Application>
  <PresentationFormat>‫הצגה על המסך (4:3)</PresentationFormat>
  <Paragraphs>825</Paragraphs>
  <Slides>48</Slides>
  <Notes>1</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48</vt:i4>
      </vt:variant>
    </vt:vector>
  </HeadingPairs>
  <TitlesOfParts>
    <vt:vector size="52" baseType="lpstr">
      <vt:lpstr>Arial</vt:lpstr>
      <vt:lpstr>Calibri</vt:lpstr>
      <vt:lpstr>Tahoma</vt:lpstr>
      <vt:lpstr>1_Office Theme</vt:lpstr>
      <vt:lpstr>מצגת של PowerPoint</vt:lpstr>
      <vt:lpstr>מערכת העצבים – תפקידיה וחלקיה</vt:lpstr>
      <vt:lpstr>מערכת העצבים – תפקידיה וחלקיה</vt:lpstr>
      <vt:lpstr>תאי העצב (נוירונים)</vt:lpstr>
      <vt:lpstr>תאי העצב (נוירונים)</vt:lpstr>
      <vt:lpstr>שאלה 1</vt:lpstr>
      <vt:lpstr>תשובה 1</vt:lpstr>
      <vt:lpstr>שאלה 2</vt:lpstr>
      <vt:lpstr>תשובה 2</vt:lpstr>
      <vt:lpstr>שאלה 3</vt:lpstr>
      <vt:lpstr>תשובה 3</vt:lpstr>
      <vt:lpstr>מעבר הגירוי העצבי</vt:lpstr>
      <vt:lpstr>מעבר הגירוי העצבי בסינפסה</vt:lpstr>
      <vt:lpstr>מעבר הגירוי העצבי בסינפסה</vt:lpstr>
      <vt:lpstr>מעבר הגירוי העצבי בסינפסה </vt:lpstr>
      <vt:lpstr>שאלה 4</vt:lpstr>
      <vt:lpstr>תשובה 4</vt:lpstr>
      <vt:lpstr>שאלה 5</vt:lpstr>
      <vt:lpstr>תשובה 5</vt:lpstr>
      <vt:lpstr>תשובה 5 – המשך...</vt:lpstr>
      <vt:lpstr>שאלה 6</vt:lpstr>
      <vt:lpstr>תשובה 6</vt:lpstr>
      <vt:lpstr>שאלה 7</vt:lpstr>
      <vt:lpstr>תשובה 7</vt:lpstr>
      <vt:lpstr>הרחבה – השפעת סמים ואלכוהול על מערכת העצבים</vt:lpstr>
      <vt:lpstr>הרחבה – השפעת סמים ואלכוהול על מערכת העצבים</vt:lpstr>
      <vt:lpstr>הרחבה – השפעת סמים ואלכוהול על מערכת העצבים</vt:lpstr>
      <vt:lpstr>הרחבה – השפעת סמים ואלכוהול על מערכת העצבים</vt:lpstr>
      <vt:lpstr>הרחבה – שאלה 8</vt:lpstr>
      <vt:lpstr>הרחבה – תשובה 8</vt:lpstr>
      <vt:lpstr>הרחבה – שאלה 9</vt:lpstr>
      <vt:lpstr>הרחבה – תשובה 9</vt:lpstr>
      <vt:lpstr>רפלקס </vt:lpstr>
      <vt:lpstr>רפלקס </vt:lpstr>
      <vt:lpstr>תשובה 10 </vt:lpstr>
      <vt:lpstr>שאלה 11</vt:lpstr>
      <vt:lpstr>תשובה 11</vt:lpstr>
      <vt:lpstr>מערכת העצבים האוטונומית מסייעת לשמירה על ההומאוסטזיס  </vt:lpstr>
      <vt:lpstr>תשובה 12 </vt:lpstr>
      <vt:lpstr>שאלה 13 </vt:lpstr>
      <vt:lpstr>תשובה 13 </vt:lpstr>
      <vt:lpstr>תשובה 13 – המשך... </vt:lpstr>
      <vt:lpstr>שאלה 14</vt:lpstr>
      <vt:lpstr>תשובה 14</vt:lpstr>
      <vt:lpstr>מערכת העצבים האוטונומית מסייעת לשמירה על ההומאוסטזיס</vt:lpstr>
      <vt:lpstr>הרחבה – מערכת העצבים האוטונומית מסייעת לשמירה על ההומאוסטזיס</vt:lpstr>
      <vt:lpstr>הרחבה – שאלה 15</vt:lpstr>
      <vt:lpstr>הרחבה – תשובה 15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עצבים מצגת נחשון</dc:title>
  <dc:creator>User</dc:creator>
  <cp:lastModifiedBy>roni</cp:lastModifiedBy>
  <cp:revision>674</cp:revision>
  <dcterms:created xsi:type="dcterms:W3CDTF">2010-09-05T07:07:37Z</dcterms:created>
  <dcterms:modified xsi:type="dcterms:W3CDTF">2017-09-12T20:40:00Z</dcterms:modified>
</cp:coreProperties>
</file>