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4" r:id="rId2"/>
    <p:sldId id="256" r:id="rId3"/>
    <p:sldId id="258" r:id="rId4"/>
    <p:sldId id="266" r:id="rId5"/>
    <p:sldId id="259" r:id="rId6"/>
    <p:sldId id="257" r:id="rId7"/>
    <p:sldId id="260" r:id="rId8"/>
    <p:sldId id="261" r:id="rId9"/>
    <p:sldId id="263" r:id="rId10"/>
    <p:sldId id="265" r:id="rId11"/>
    <p:sldId id="267" r:id="rId12"/>
    <p:sldId id="274" r:id="rId13"/>
    <p:sldId id="270" r:id="rId14"/>
    <p:sldId id="271" r:id="rId15"/>
    <p:sldId id="269" r:id="rId16"/>
    <p:sldId id="272" r:id="rId17"/>
    <p:sldId id="276" r:id="rId18"/>
    <p:sldId id="273" r:id="rId19"/>
    <p:sldId id="268" r:id="rId20"/>
    <p:sldId id="275" r:id="rId21"/>
    <p:sldId id="277" r:id="rId22"/>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98" d="100"/>
          <a:sy n="98" d="100"/>
        </p:scale>
        <p:origin x="-1272" y="-5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fld id="{F94B4748-15A7-4800-82B8-FCDC0B3CBC1E}" type="datetimeFigureOut">
              <a:rPr lang="he-IL" smtClean="0"/>
              <a:t>ט"ו/חשון/תשע"ח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BBB06DD-9B8A-4207-98DA-734FB2F6E8B8}" type="slidenum">
              <a:rPr lang="he-IL" smtClean="0"/>
              <a:t>‹#›</a:t>
            </a:fld>
            <a:endParaRPr lang="he-IL"/>
          </a:p>
        </p:txBody>
      </p:sp>
    </p:spTree>
    <p:extLst>
      <p:ext uri="{BB962C8B-B14F-4D97-AF65-F5344CB8AC3E}">
        <p14:creationId xmlns:p14="http://schemas.microsoft.com/office/powerpoint/2010/main" val="1679149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F94B4748-15A7-4800-82B8-FCDC0B3CBC1E}" type="datetimeFigureOut">
              <a:rPr lang="he-IL" smtClean="0"/>
              <a:t>ט"ו/חשון/תשע"ח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BBB06DD-9B8A-4207-98DA-734FB2F6E8B8}" type="slidenum">
              <a:rPr lang="he-IL" smtClean="0"/>
              <a:t>‹#›</a:t>
            </a:fld>
            <a:endParaRPr lang="he-IL"/>
          </a:p>
        </p:txBody>
      </p:sp>
    </p:spTree>
    <p:extLst>
      <p:ext uri="{BB962C8B-B14F-4D97-AF65-F5344CB8AC3E}">
        <p14:creationId xmlns:p14="http://schemas.microsoft.com/office/powerpoint/2010/main" val="1299591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F94B4748-15A7-4800-82B8-FCDC0B3CBC1E}" type="datetimeFigureOut">
              <a:rPr lang="he-IL" smtClean="0"/>
              <a:t>ט"ו/חשון/תשע"ח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BBB06DD-9B8A-4207-98DA-734FB2F6E8B8}" type="slidenum">
              <a:rPr lang="he-IL" smtClean="0"/>
              <a:t>‹#›</a:t>
            </a:fld>
            <a:endParaRPr lang="he-IL"/>
          </a:p>
        </p:txBody>
      </p:sp>
    </p:spTree>
    <p:extLst>
      <p:ext uri="{BB962C8B-B14F-4D97-AF65-F5344CB8AC3E}">
        <p14:creationId xmlns:p14="http://schemas.microsoft.com/office/powerpoint/2010/main" val="2646169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F94B4748-15A7-4800-82B8-FCDC0B3CBC1E}" type="datetimeFigureOut">
              <a:rPr lang="he-IL" smtClean="0"/>
              <a:t>ט"ו/חשון/תשע"ח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BBB06DD-9B8A-4207-98DA-734FB2F6E8B8}" type="slidenum">
              <a:rPr lang="he-IL" smtClean="0"/>
              <a:t>‹#›</a:t>
            </a:fld>
            <a:endParaRPr lang="he-IL"/>
          </a:p>
        </p:txBody>
      </p:sp>
    </p:spTree>
    <p:extLst>
      <p:ext uri="{BB962C8B-B14F-4D97-AF65-F5344CB8AC3E}">
        <p14:creationId xmlns:p14="http://schemas.microsoft.com/office/powerpoint/2010/main" val="731340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4B4748-15A7-4800-82B8-FCDC0B3CBC1E}" type="datetimeFigureOut">
              <a:rPr lang="he-IL" smtClean="0"/>
              <a:t>ט"ו/חשון/תשע"ח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BBB06DD-9B8A-4207-98DA-734FB2F6E8B8}" type="slidenum">
              <a:rPr lang="he-IL" smtClean="0"/>
              <a:t>‹#›</a:t>
            </a:fld>
            <a:endParaRPr lang="he-IL"/>
          </a:p>
        </p:txBody>
      </p:sp>
    </p:spTree>
    <p:extLst>
      <p:ext uri="{BB962C8B-B14F-4D97-AF65-F5344CB8AC3E}">
        <p14:creationId xmlns:p14="http://schemas.microsoft.com/office/powerpoint/2010/main" val="307319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fld id="{F94B4748-15A7-4800-82B8-FCDC0B3CBC1E}" type="datetimeFigureOut">
              <a:rPr lang="he-IL" smtClean="0"/>
              <a:t>ט"ו/חשון/תשע"ח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BBB06DD-9B8A-4207-98DA-734FB2F6E8B8}" type="slidenum">
              <a:rPr lang="he-IL" smtClean="0"/>
              <a:t>‹#›</a:t>
            </a:fld>
            <a:endParaRPr lang="he-IL"/>
          </a:p>
        </p:txBody>
      </p:sp>
    </p:spTree>
    <p:extLst>
      <p:ext uri="{BB962C8B-B14F-4D97-AF65-F5344CB8AC3E}">
        <p14:creationId xmlns:p14="http://schemas.microsoft.com/office/powerpoint/2010/main" val="3601987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fld id="{F94B4748-15A7-4800-82B8-FCDC0B3CBC1E}" type="datetimeFigureOut">
              <a:rPr lang="he-IL" smtClean="0"/>
              <a:t>ט"ו/חשון/תשע"ח</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BBBB06DD-9B8A-4207-98DA-734FB2F6E8B8}" type="slidenum">
              <a:rPr lang="he-IL" smtClean="0"/>
              <a:t>‹#›</a:t>
            </a:fld>
            <a:endParaRPr lang="he-IL"/>
          </a:p>
        </p:txBody>
      </p:sp>
    </p:spTree>
    <p:extLst>
      <p:ext uri="{BB962C8B-B14F-4D97-AF65-F5344CB8AC3E}">
        <p14:creationId xmlns:p14="http://schemas.microsoft.com/office/powerpoint/2010/main" val="2702554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fld id="{F94B4748-15A7-4800-82B8-FCDC0B3CBC1E}" type="datetimeFigureOut">
              <a:rPr lang="he-IL" smtClean="0"/>
              <a:t>ט"ו/חשון/תשע"ח</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BBBB06DD-9B8A-4207-98DA-734FB2F6E8B8}" type="slidenum">
              <a:rPr lang="he-IL" smtClean="0"/>
              <a:t>‹#›</a:t>
            </a:fld>
            <a:endParaRPr lang="he-IL"/>
          </a:p>
        </p:txBody>
      </p:sp>
    </p:spTree>
    <p:extLst>
      <p:ext uri="{BB962C8B-B14F-4D97-AF65-F5344CB8AC3E}">
        <p14:creationId xmlns:p14="http://schemas.microsoft.com/office/powerpoint/2010/main" val="1781107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4B4748-15A7-4800-82B8-FCDC0B3CBC1E}" type="datetimeFigureOut">
              <a:rPr lang="he-IL" smtClean="0"/>
              <a:t>ט"ו/חשון/תשע"ח</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BBBB06DD-9B8A-4207-98DA-734FB2F6E8B8}" type="slidenum">
              <a:rPr lang="he-IL" smtClean="0"/>
              <a:t>‹#›</a:t>
            </a:fld>
            <a:endParaRPr lang="he-IL"/>
          </a:p>
        </p:txBody>
      </p:sp>
    </p:spTree>
    <p:extLst>
      <p:ext uri="{BB962C8B-B14F-4D97-AF65-F5344CB8AC3E}">
        <p14:creationId xmlns:p14="http://schemas.microsoft.com/office/powerpoint/2010/main" val="3424650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4B4748-15A7-4800-82B8-FCDC0B3CBC1E}" type="datetimeFigureOut">
              <a:rPr lang="he-IL" smtClean="0"/>
              <a:t>ט"ו/חשון/תשע"ח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BBB06DD-9B8A-4207-98DA-734FB2F6E8B8}" type="slidenum">
              <a:rPr lang="he-IL" smtClean="0"/>
              <a:t>‹#›</a:t>
            </a:fld>
            <a:endParaRPr lang="he-IL"/>
          </a:p>
        </p:txBody>
      </p:sp>
    </p:spTree>
    <p:extLst>
      <p:ext uri="{BB962C8B-B14F-4D97-AF65-F5344CB8AC3E}">
        <p14:creationId xmlns:p14="http://schemas.microsoft.com/office/powerpoint/2010/main" val="5041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4B4748-15A7-4800-82B8-FCDC0B3CBC1E}" type="datetimeFigureOut">
              <a:rPr lang="he-IL" smtClean="0"/>
              <a:t>ט"ו/חשון/תשע"ח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BBB06DD-9B8A-4207-98DA-734FB2F6E8B8}" type="slidenum">
              <a:rPr lang="he-IL" smtClean="0"/>
              <a:t>‹#›</a:t>
            </a:fld>
            <a:endParaRPr lang="he-IL"/>
          </a:p>
        </p:txBody>
      </p:sp>
    </p:spTree>
    <p:extLst>
      <p:ext uri="{BB962C8B-B14F-4D97-AF65-F5344CB8AC3E}">
        <p14:creationId xmlns:p14="http://schemas.microsoft.com/office/powerpoint/2010/main" val="3278786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94B4748-15A7-4800-82B8-FCDC0B3CBC1E}" type="datetimeFigureOut">
              <a:rPr lang="he-IL" smtClean="0"/>
              <a:t>ט"ו/חשון/תשע"ח</a:t>
            </a:fld>
            <a:endParaRPr lang="he-I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BBB06DD-9B8A-4207-98DA-734FB2F6E8B8}" type="slidenum">
              <a:rPr lang="he-IL" smtClean="0"/>
              <a:t>‹#›</a:t>
            </a:fld>
            <a:endParaRPr lang="he-IL"/>
          </a:p>
        </p:txBody>
      </p:sp>
    </p:spTree>
    <p:extLst>
      <p:ext uri="{BB962C8B-B14F-4D97-AF65-F5344CB8AC3E}">
        <p14:creationId xmlns:p14="http://schemas.microsoft.com/office/powerpoint/2010/main" val="3321713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5656" y="1340768"/>
            <a:ext cx="6168676" cy="1446550"/>
          </a:xfrm>
          <a:prstGeom prst="rect">
            <a:avLst/>
          </a:prstGeom>
          <a:noFill/>
        </p:spPr>
        <p:txBody>
          <a:bodyPr wrap="none" rtlCol="1">
            <a:spAutoFit/>
          </a:bodyPr>
          <a:lstStyle/>
          <a:p>
            <a:r>
              <a:rPr lang="he-IL" sz="8800" dirty="0" smtClean="0">
                <a:solidFill>
                  <a:srgbClr val="7030A0"/>
                </a:solidFill>
              </a:rPr>
              <a:t>כתיבה מדעית</a:t>
            </a:r>
            <a:endParaRPr lang="he-IL" sz="8800" dirty="0">
              <a:solidFill>
                <a:srgbClr val="7030A0"/>
              </a:solidFill>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3861048"/>
            <a:ext cx="2913535" cy="1937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3918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4201" y="406405"/>
            <a:ext cx="6845946" cy="646331"/>
          </a:xfrm>
          <a:prstGeom prst="rect">
            <a:avLst/>
          </a:prstGeom>
          <a:noFill/>
        </p:spPr>
        <p:txBody>
          <a:bodyPr wrap="square" rtlCol="1">
            <a:spAutoFit/>
          </a:bodyPr>
          <a:lstStyle/>
          <a:p>
            <a:pPr algn="ctr"/>
            <a:r>
              <a:rPr lang="he-IL" sz="3600" dirty="0" smtClean="0">
                <a:solidFill>
                  <a:srgbClr val="7030A0"/>
                </a:solidFill>
              </a:rPr>
              <a:t>ביבליוגרפיה = רשימת מקורות</a:t>
            </a:r>
            <a:endParaRPr lang="he-IL" sz="3600" dirty="0">
              <a:solidFill>
                <a:srgbClr val="7030A0"/>
              </a:solidFill>
            </a:endParaRPr>
          </a:p>
        </p:txBody>
      </p:sp>
      <p:sp>
        <p:nvSpPr>
          <p:cNvPr id="2" name="TextBox 1"/>
          <p:cNvSpPr txBox="1"/>
          <p:nvPr/>
        </p:nvSpPr>
        <p:spPr>
          <a:xfrm>
            <a:off x="971600" y="1916832"/>
            <a:ext cx="7703318" cy="2923877"/>
          </a:xfrm>
          <a:prstGeom prst="rect">
            <a:avLst/>
          </a:prstGeom>
          <a:noFill/>
        </p:spPr>
        <p:txBody>
          <a:bodyPr wrap="square" rtlCol="1">
            <a:spAutoFit/>
          </a:bodyPr>
          <a:lstStyle/>
          <a:p>
            <a:pPr>
              <a:spcBef>
                <a:spcPts val="1200"/>
              </a:spcBef>
              <a:spcAft>
                <a:spcPts val="1200"/>
              </a:spcAft>
            </a:pPr>
            <a:r>
              <a:rPr lang="he-IL" sz="2400" dirty="0" smtClean="0"/>
              <a:t>בסוף כל פיסקה, יש לציין את המקורות בהם השתמשנו.</a:t>
            </a:r>
          </a:p>
          <a:p>
            <a:pPr>
              <a:spcBef>
                <a:spcPts val="1200"/>
              </a:spcBef>
              <a:spcAft>
                <a:spcPts val="1200"/>
              </a:spcAft>
            </a:pPr>
            <a:r>
              <a:rPr lang="he-IL" sz="2400" dirty="0" smtClean="0"/>
              <a:t>הציון יערך בצורה הבאה:</a:t>
            </a:r>
          </a:p>
          <a:p>
            <a:pPr marL="457200" indent="-457200">
              <a:buAutoNum type="arabicParenR"/>
            </a:pPr>
            <a:r>
              <a:rPr lang="he-IL" sz="2400" dirty="0" smtClean="0"/>
              <a:t>ציון שם/</a:t>
            </a:r>
            <a:r>
              <a:rPr lang="he-IL" sz="2400" dirty="0" err="1" smtClean="0"/>
              <a:t>ות</a:t>
            </a:r>
            <a:r>
              <a:rPr lang="he-IL" sz="2400" dirty="0" smtClean="0"/>
              <a:t> המחבר/ים ושנת הפרסום, בסוף כל פיסקה.</a:t>
            </a:r>
          </a:p>
          <a:p>
            <a:pPr marL="457200" indent="-457200">
              <a:buAutoNum type="arabicParenR"/>
            </a:pPr>
            <a:r>
              <a:rPr lang="he-IL" sz="2400" dirty="0" smtClean="0"/>
              <a:t>בסוף העבודה: רשימה אלפביתית של מקורות המידע לפי שמות המחברים (רשימה ביבליוגרפית).</a:t>
            </a:r>
          </a:p>
          <a:p>
            <a:pPr>
              <a:spcBef>
                <a:spcPts val="1200"/>
              </a:spcBef>
              <a:spcAft>
                <a:spcPts val="1200"/>
              </a:spcAft>
            </a:pPr>
            <a:endParaRPr lang="he-IL" sz="2400" dirty="0" smtClean="0"/>
          </a:p>
        </p:txBody>
      </p:sp>
    </p:spTree>
    <p:extLst>
      <p:ext uri="{BB962C8B-B14F-4D97-AF65-F5344CB8AC3E}">
        <p14:creationId xmlns:p14="http://schemas.microsoft.com/office/powerpoint/2010/main" val="2696345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4201" y="406405"/>
            <a:ext cx="6845946" cy="646331"/>
          </a:xfrm>
          <a:prstGeom prst="rect">
            <a:avLst/>
          </a:prstGeom>
          <a:noFill/>
        </p:spPr>
        <p:txBody>
          <a:bodyPr wrap="square" rtlCol="1">
            <a:spAutoFit/>
          </a:bodyPr>
          <a:lstStyle/>
          <a:p>
            <a:pPr algn="ctr"/>
            <a:r>
              <a:rPr lang="he-IL" sz="3600" dirty="0" smtClean="0">
                <a:solidFill>
                  <a:srgbClr val="7030A0"/>
                </a:solidFill>
              </a:rPr>
              <a:t>ביבליוגרפיה - דוגמא</a:t>
            </a:r>
            <a:endParaRPr lang="he-IL" sz="3600" dirty="0">
              <a:solidFill>
                <a:srgbClr val="7030A0"/>
              </a:solidFill>
            </a:endParaRPr>
          </a:p>
        </p:txBody>
      </p:sp>
      <p:sp>
        <p:nvSpPr>
          <p:cNvPr id="3" name="Rectangle 2"/>
          <p:cNvSpPr/>
          <p:nvPr/>
        </p:nvSpPr>
        <p:spPr>
          <a:xfrm>
            <a:off x="1043608" y="1268760"/>
            <a:ext cx="7632848" cy="2308324"/>
          </a:xfrm>
          <a:prstGeom prst="rect">
            <a:avLst/>
          </a:prstGeom>
        </p:spPr>
        <p:txBody>
          <a:bodyPr wrap="square">
            <a:spAutoFit/>
          </a:bodyPr>
          <a:lstStyle/>
          <a:p>
            <a:r>
              <a:rPr lang="he-IL" dirty="0"/>
              <a:t>המושג אוריינות נטבע ע"י זאב </a:t>
            </a:r>
            <a:r>
              <a:rPr lang="he-IL" dirty="0" err="1"/>
              <a:t>סמילנסקי</a:t>
            </a:r>
            <a:r>
              <a:rPr lang="he-IL" dirty="0"/>
              <a:t> בשנות השמונים כמקבילה העברית למונח האנגלי  </a:t>
            </a:r>
            <a:r>
              <a:rPr lang="en-US" dirty="0"/>
              <a:t> Literacy</a:t>
            </a:r>
            <a:r>
              <a:rPr lang="he-IL" dirty="0"/>
              <a:t>. משמעותו היא מידת יכולתו של היחיד להיות מעורב בעולם התרבות על תחומיו ועל תפקודיו השונים בתרבות הלשונית הכתובה, המדוברת, הנקראת, הנשמעת </a:t>
            </a:r>
            <a:r>
              <a:rPr lang="he-IL" dirty="0" smtClean="0"/>
              <a:t>והנצפית. </a:t>
            </a:r>
            <a:r>
              <a:rPr lang="he-IL" dirty="0"/>
              <a:t>כיום הגדרת המושג הורחבה ל"אוריינות מרובה" או אוריינות רבת פנים". ע"פ תפישה זו אדם אוריין הוא בעל השכלה רחבה בתחומי דעת רבים  ובעל מיומנויות הנדרשות ללמידה, עבודה, אינטראקציות חברתיות והתמודדות עם צרכי </a:t>
            </a:r>
            <a:r>
              <a:rPr lang="he-IL" dirty="0" smtClean="0"/>
              <a:t>היומיום. </a:t>
            </a:r>
            <a:r>
              <a:rPr lang="he-IL" dirty="0"/>
              <a:t>אחד מתחומי הדעת הללו הוא מדע </a:t>
            </a:r>
            <a:r>
              <a:rPr lang="he-IL" dirty="0" smtClean="0"/>
              <a:t>וטכנולוגיה (אלוני 2004, בן דויד 1998, דביר, סלע 2004).</a:t>
            </a:r>
            <a:endParaRPr lang="en-US" dirty="0"/>
          </a:p>
        </p:txBody>
      </p:sp>
      <p:sp>
        <p:nvSpPr>
          <p:cNvPr id="6" name="Rectangle 5"/>
          <p:cNvSpPr/>
          <p:nvPr/>
        </p:nvSpPr>
        <p:spPr>
          <a:xfrm>
            <a:off x="0" y="3517233"/>
            <a:ext cx="9036496" cy="4304255"/>
          </a:xfrm>
          <a:prstGeom prst="rect">
            <a:avLst/>
          </a:prstGeom>
        </p:spPr>
        <p:txBody>
          <a:bodyPr wrap="square">
            <a:spAutoFit/>
          </a:bodyPr>
          <a:lstStyle/>
          <a:p>
            <a:pPr marL="342900" lvl="0" indent="-342900">
              <a:lnSpc>
                <a:spcPct val="115000"/>
              </a:lnSpc>
              <a:buFont typeface="+mj-lt"/>
              <a:buAutoNum type="arabicParenR"/>
            </a:pPr>
            <a:r>
              <a:rPr lang="he-IL" sz="1400" dirty="0" smtClean="0">
                <a:ea typeface="Calibri"/>
              </a:rPr>
              <a:t>אלוני </a:t>
            </a:r>
            <a:r>
              <a:rPr lang="he-IL" sz="1400" dirty="0">
                <a:ea typeface="Calibri"/>
              </a:rPr>
              <a:t>נמרוד, 2004. </a:t>
            </a:r>
            <a:r>
              <a:rPr lang="he-IL" sz="1400" b="1" dirty="0">
                <a:ea typeface="Calibri"/>
              </a:rPr>
              <a:t>האורייניות החדשות ותרומתן האפשרית לחינוך</a:t>
            </a:r>
            <a:r>
              <a:rPr lang="he-IL" sz="1400" dirty="0">
                <a:ea typeface="Calibri"/>
              </a:rPr>
              <a:t>, כתב העת אאורקה, גיליון 19, המרכז לחינוך מדעי טכנולוגי, אוניברסיטת תל אביב</a:t>
            </a:r>
            <a:r>
              <a:rPr lang="he-IL" sz="1400" dirty="0" smtClean="0">
                <a:ea typeface="Calibri"/>
              </a:rPr>
              <a:t>.</a:t>
            </a:r>
          </a:p>
          <a:p>
            <a:pPr marL="342900" indent="-342900">
              <a:lnSpc>
                <a:spcPct val="115000"/>
              </a:lnSpc>
              <a:buFont typeface="+mj-lt"/>
              <a:buAutoNum type="arabicParenR"/>
            </a:pPr>
            <a:r>
              <a:rPr lang="he-IL" sz="1400" dirty="0" smtClean="0">
                <a:ea typeface="Calibri"/>
              </a:rPr>
              <a:t>בן דויד (טיבר) ליאת, 1998. </a:t>
            </a:r>
            <a:r>
              <a:rPr lang="he-IL" sz="1400" b="1" dirty="0" smtClean="0">
                <a:ea typeface="Calibri"/>
              </a:rPr>
              <a:t>גישות להוראת המדעים</a:t>
            </a:r>
            <a:r>
              <a:rPr lang="he-IL" sz="1400" dirty="0" smtClean="0">
                <a:ea typeface="Calibri"/>
              </a:rPr>
              <a:t>, בסדרה חינוך מדעי וטכנולוגי בביה"ס היסודי, המרכז לחינוך מדעי וטכנולוגי, אוניברסיטת ת"א, רמות.</a:t>
            </a:r>
            <a:endParaRPr lang="en-US" sz="1400" dirty="0" smtClean="0">
              <a:ea typeface="Calibri"/>
              <a:cs typeface="Arial"/>
            </a:endParaRPr>
          </a:p>
          <a:p>
            <a:pPr marL="342900" indent="-342900">
              <a:lnSpc>
                <a:spcPct val="115000"/>
              </a:lnSpc>
              <a:buFont typeface="+mj-lt"/>
              <a:buAutoNum type="arabicParenR"/>
            </a:pPr>
            <a:r>
              <a:rPr lang="he-IL" sz="1400" dirty="0" smtClean="0">
                <a:ea typeface="Calibri"/>
              </a:rPr>
              <a:t>דביר מיקי, ליאורה סלע, 2004. </a:t>
            </a:r>
            <a:r>
              <a:rPr lang="he-IL" sz="1400" b="1" dirty="0" smtClean="0">
                <a:ea typeface="Calibri"/>
              </a:rPr>
              <a:t>אוריינות טכנולוגית במאה ה-21</a:t>
            </a:r>
            <a:r>
              <a:rPr lang="he-IL" sz="1400" dirty="0" smtClean="0">
                <a:ea typeface="Calibri"/>
              </a:rPr>
              <a:t>, כתב העת אאורקה, גיליון 19, המרכז לחינוך מדעי טכנולוגי, אוניברסיטת תל אביב.</a:t>
            </a:r>
            <a:endParaRPr lang="en-US" sz="1400" dirty="0" smtClean="0">
              <a:ea typeface="Calibri"/>
              <a:cs typeface="Arial"/>
            </a:endParaRPr>
          </a:p>
          <a:p>
            <a:pPr marL="342900" indent="-342900">
              <a:lnSpc>
                <a:spcPct val="115000"/>
              </a:lnSpc>
              <a:buFont typeface="+mj-lt"/>
              <a:buAutoNum type="arabicParenR"/>
            </a:pPr>
            <a:r>
              <a:rPr lang="he-IL" sz="1400" dirty="0" smtClean="0">
                <a:ea typeface="Calibri"/>
              </a:rPr>
              <a:t>חורש צילה, תשס"ז. </a:t>
            </a:r>
            <a:r>
              <a:rPr lang="he-IL" sz="1400" b="1" dirty="0" smtClean="0">
                <a:ea typeface="Calibri"/>
              </a:rPr>
              <a:t>הוראה על דרך הטיעון כאמצעי לפיתוח אוריינות טכנולוגית</a:t>
            </a:r>
            <a:r>
              <a:rPr lang="he-IL" sz="1400" dirty="0" smtClean="0">
                <a:ea typeface="Calibri"/>
              </a:rPr>
              <a:t> -  חיבור לשם קבלת תואר "דוקטור לפילוסופיה", בית הספר לחינוך, אוניברסיטת בר אילן רמת גן.</a:t>
            </a:r>
            <a:endParaRPr lang="en-US" sz="1400" dirty="0" smtClean="0">
              <a:ea typeface="Calibri"/>
              <a:cs typeface="Arial"/>
            </a:endParaRPr>
          </a:p>
          <a:p>
            <a:pPr marL="342900" lvl="0" indent="-342900">
              <a:lnSpc>
                <a:spcPct val="115000"/>
              </a:lnSpc>
              <a:buFont typeface="+mj-lt"/>
              <a:buAutoNum type="arabicParenR"/>
            </a:pPr>
            <a:r>
              <a:rPr lang="he-IL" sz="1400" dirty="0" err="1" smtClean="0">
                <a:ea typeface="Calibri"/>
              </a:rPr>
              <a:t>מיודוסר</a:t>
            </a:r>
            <a:r>
              <a:rPr lang="he-IL" sz="1400" dirty="0" smtClean="0">
                <a:ea typeface="Calibri"/>
              </a:rPr>
              <a:t> </a:t>
            </a:r>
            <a:r>
              <a:rPr lang="he-IL" sz="1400" dirty="0">
                <a:ea typeface="Calibri"/>
              </a:rPr>
              <a:t>דויד, נחמיאס רפי, </a:t>
            </a:r>
            <a:r>
              <a:rPr lang="he-IL" sz="1400" dirty="0" err="1">
                <a:ea typeface="Calibri"/>
              </a:rPr>
              <a:t>פורקוש</a:t>
            </a:r>
            <a:r>
              <a:rPr lang="he-IL" sz="1400" dirty="0">
                <a:ea typeface="Calibri"/>
              </a:rPr>
              <a:t>-ברוך אלונה, 2010. </a:t>
            </a:r>
            <a:r>
              <a:rPr lang="he-IL" sz="1400" b="1" dirty="0">
                <a:ea typeface="Calibri"/>
              </a:rPr>
              <a:t>אורייניות חדשות בחברת הידע</a:t>
            </a:r>
            <a:r>
              <a:rPr lang="he-IL" sz="1400" dirty="0">
                <a:ea typeface="Calibri"/>
              </a:rPr>
              <a:t>, כתב העת אאורקה, גיליון 31, המרכז לחינוך מדעי טכנולוגי, אוניברסיטת תל אביב.</a:t>
            </a:r>
            <a:endParaRPr lang="en-US" sz="1400" dirty="0">
              <a:ea typeface="Calibri"/>
              <a:cs typeface="Arial"/>
            </a:endParaRPr>
          </a:p>
          <a:p>
            <a:pPr marL="342900" lvl="0" indent="-342900">
              <a:lnSpc>
                <a:spcPct val="115000"/>
              </a:lnSpc>
              <a:buFont typeface="+mj-lt"/>
              <a:buAutoNum type="arabicParenR"/>
            </a:pPr>
            <a:r>
              <a:rPr lang="he-IL" sz="1400" dirty="0" err="1" smtClean="0">
                <a:ea typeface="Calibri"/>
              </a:rPr>
              <a:t>ספקטור</a:t>
            </a:r>
            <a:r>
              <a:rPr lang="he-IL" sz="1400" dirty="0" smtClean="0">
                <a:ea typeface="Calibri"/>
              </a:rPr>
              <a:t>-לוי </a:t>
            </a:r>
            <a:r>
              <a:rPr lang="he-IL" sz="1400" dirty="0" err="1">
                <a:ea typeface="Calibri"/>
              </a:rPr>
              <a:t>אורנית</a:t>
            </a:r>
            <a:r>
              <a:rPr lang="he-IL" sz="1400" dirty="0">
                <a:ea typeface="Calibri"/>
              </a:rPr>
              <a:t>, שרץ זהבה, אלון בת שבע, 2006. </a:t>
            </a:r>
            <a:r>
              <a:rPr lang="he-IL" sz="1400" b="1" dirty="0" err="1">
                <a:ea typeface="Calibri"/>
              </a:rPr>
              <a:t>ללמ</a:t>
            </a:r>
            <a:r>
              <a:rPr lang="he-IL" sz="1400" b="1" dirty="0">
                <a:ea typeface="Calibri"/>
              </a:rPr>
              <a:t>(ו)ד כיצד ללמוד</a:t>
            </a:r>
            <a:r>
              <a:rPr lang="he-IL" sz="1400" dirty="0">
                <a:ea typeface="Calibri"/>
              </a:rPr>
              <a:t>. קריאת ביניים בטאון למורי </a:t>
            </a:r>
            <a:r>
              <a:rPr lang="he-IL" sz="1400" dirty="0" err="1">
                <a:ea typeface="Calibri"/>
              </a:rPr>
              <a:t>מו"ט</a:t>
            </a:r>
            <a:r>
              <a:rPr lang="he-IL" sz="1400" dirty="0">
                <a:ea typeface="Calibri"/>
              </a:rPr>
              <a:t> בחט"ב, גיליון 9.</a:t>
            </a:r>
            <a:endParaRPr lang="en-US" sz="1400" dirty="0">
              <a:ea typeface="Calibri"/>
              <a:cs typeface="Arial"/>
            </a:endParaRPr>
          </a:p>
          <a:p>
            <a:pPr marL="342900" lvl="0" indent="-342900">
              <a:lnSpc>
                <a:spcPct val="115000"/>
              </a:lnSpc>
              <a:buFont typeface="+mj-lt"/>
              <a:buAutoNum type="arabicParenR"/>
            </a:pPr>
            <a:r>
              <a:rPr lang="he-IL" sz="1400" dirty="0">
                <a:ea typeface="Calibri"/>
              </a:rPr>
              <a:t>רימון עופר, רוזנברג עדה, 2006. </a:t>
            </a:r>
            <a:r>
              <a:rPr lang="he-IL" sz="1400" b="1" dirty="0">
                <a:ea typeface="Calibri"/>
              </a:rPr>
              <a:t>מסטנדרטים בינלאומיים לאוריינות מדעית</a:t>
            </a:r>
            <a:r>
              <a:rPr lang="he-IL" sz="1400" dirty="0">
                <a:ea typeface="Calibri"/>
              </a:rPr>
              <a:t>. קריאת ביניים בטאון למורי </a:t>
            </a:r>
            <a:r>
              <a:rPr lang="he-IL" sz="1400" dirty="0" err="1">
                <a:ea typeface="Calibri"/>
              </a:rPr>
              <a:t>מו"ט</a:t>
            </a:r>
            <a:r>
              <a:rPr lang="he-IL" sz="1400" dirty="0">
                <a:ea typeface="Calibri"/>
              </a:rPr>
              <a:t> בחט"ב, גיליון 8..</a:t>
            </a:r>
            <a:endParaRPr lang="en-US" sz="1400" dirty="0">
              <a:ea typeface="Calibri"/>
              <a:cs typeface="Arial"/>
            </a:endParaRPr>
          </a:p>
          <a:p>
            <a:pPr marL="342900" lvl="0" indent="-342900">
              <a:lnSpc>
                <a:spcPct val="115000"/>
              </a:lnSpc>
              <a:buFont typeface="+mj-lt"/>
              <a:buAutoNum type="arabicParenR"/>
            </a:pPr>
            <a:r>
              <a:rPr lang="he-IL" sz="1400" dirty="0" smtClean="0">
                <a:ea typeface="Calibri"/>
              </a:rPr>
              <a:t>שרץ </a:t>
            </a:r>
            <a:r>
              <a:rPr lang="he-IL" sz="1400" dirty="0">
                <a:ea typeface="Calibri"/>
              </a:rPr>
              <a:t>זהבה, 2006.  </a:t>
            </a:r>
            <a:r>
              <a:rPr lang="he-IL" sz="1400" b="1" dirty="0">
                <a:ea typeface="Calibri"/>
              </a:rPr>
              <a:t>אוריינות מדעית לכל</a:t>
            </a:r>
            <a:r>
              <a:rPr lang="he-IL" sz="1400" dirty="0">
                <a:ea typeface="Calibri"/>
              </a:rPr>
              <a:t> קריאת ביניים בטאון למורי </a:t>
            </a:r>
            <a:r>
              <a:rPr lang="he-IL" sz="1400" dirty="0" err="1">
                <a:ea typeface="Calibri"/>
              </a:rPr>
              <a:t>מו"ט</a:t>
            </a:r>
            <a:r>
              <a:rPr lang="he-IL" sz="1400" dirty="0">
                <a:ea typeface="Calibri"/>
              </a:rPr>
              <a:t> בחט"ב, גיליון 8.</a:t>
            </a:r>
            <a:endParaRPr lang="en-US" sz="1400" dirty="0">
              <a:ea typeface="Calibri"/>
              <a:cs typeface="Arial"/>
            </a:endParaRPr>
          </a:p>
          <a:p>
            <a:pPr marL="342900" lvl="0" indent="-342900">
              <a:lnSpc>
                <a:spcPct val="115000"/>
              </a:lnSpc>
              <a:buFont typeface="+mj-lt"/>
              <a:buAutoNum type="arabicParenR"/>
            </a:pPr>
            <a:r>
              <a:rPr lang="he-IL" sz="1400" dirty="0">
                <a:ea typeface="Calibri"/>
              </a:rPr>
              <a:t>שוורץ יעל, שטרן לולי, 2006. </a:t>
            </a:r>
            <a:r>
              <a:rPr lang="he-IL" sz="1400" b="1" dirty="0">
                <a:ea typeface="Calibri"/>
              </a:rPr>
              <a:t>אוריינות מדעית-שינוי תפישות וגישות בהוראת המדעים</a:t>
            </a:r>
            <a:r>
              <a:rPr lang="he-IL" sz="1400" dirty="0">
                <a:ea typeface="Calibri"/>
              </a:rPr>
              <a:t> משרד החינוך – הפיקוח על הוראת </a:t>
            </a:r>
            <a:r>
              <a:rPr lang="he-IL" sz="1400" dirty="0" err="1">
                <a:ea typeface="Calibri"/>
              </a:rPr>
              <a:t>מוט"ב</a:t>
            </a:r>
            <a:r>
              <a:rPr lang="he-IL" sz="1400" dirty="0">
                <a:ea typeface="Calibri"/>
              </a:rPr>
              <a:t>.</a:t>
            </a:r>
            <a:endParaRPr lang="en-US" sz="1400" dirty="0">
              <a:ea typeface="Calibri"/>
              <a:cs typeface="Arial"/>
            </a:endParaRPr>
          </a:p>
          <a:p>
            <a:pPr marL="457200">
              <a:lnSpc>
                <a:spcPct val="115000"/>
              </a:lnSpc>
              <a:spcAft>
                <a:spcPts val="1000"/>
              </a:spcAft>
            </a:pPr>
            <a:r>
              <a:rPr lang="he-IL" sz="1400" dirty="0">
                <a:ea typeface="Calibri"/>
              </a:rPr>
              <a:t> </a:t>
            </a:r>
            <a:endParaRPr lang="en-US" sz="1400" dirty="0">
              <a:ea typeface="Calibri"/>
              <a:cs typeface="Arial"/>
            </a:endParaRPr>
          </a:p>
        </p:txBody>
      </p:sp>
    </p:spTree>
    <p:extLst>
      <p:ext uri="{BB962C8B-B14F-4D97-AF65-F5344CB8AC3E}">
        <p14:creationId xmlns:p14="http://schemas.microsoft.com/office/powerpoint/2010/main" val="1640135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4201" y="406405"/>
            <a:ext cx="6845946" cy="646331"/>
          </a:xfrm>
          <a:prstGeom prst="rect">
            <a:avLst/>
          </a:prstGeom>
          <a:noFill/>
        </p:spPr>
        <p:txBody>
          <a:bodyPr wrap="square" rtlCol="1">
            <a:spAutoFit/>
          </a:bodyPr>
          <a:lstStyle/>
          <a:p>
            <a:pPr algn="ctr"/>
            <a:r>
              <a:rPr lang="he-IL" sz="3600" dirty="0" smtClean="0">
                <a:solidFill>
                  <a:srgbClr val="7030A0"/>
                </a:solidFill>
              </a:rPr>
              <a:t>סיכום המידע</a:t>
            </a:r>
            <a:endParaRPr lang="he-IL" sz="3600" dirty="0">
              <a:solidFill>
                <a:srgbClr val="7030A0"/>
              </a:solidFill>
            </a:endParaRPr>
          </a:p>
        </p:txBody>
      </p:sp>
      <p:sp>
        <p:nvSpPr>
          <p:cNvPr id="2" name="TextBox 1"/>
          <p:cNvSpPr txBox="1"/>
          <p:nvPr/>
        </p:nvSpPr>
        <p:spPr>
          <a:xfrm>
            <a:off x="611560" y="1916832"/>
            <a:ext cx="7703318" cy="2246769"/>
          </a:xfrm>
          <a:prstGeom prst="rect">
            <a:avLst/>
          </a:prstGeom>
          <a:noFill/>
        </p:spPr>
        <p:txBody>
          <a:bodyPr wrap="square" rtlCol="1">
            <a:spAutoFit/>
          </a:bodyPr>
          <a:lstStyle/>
          <a:p>
            <a:r>
              <a:rPr lang="he-IL" sz="2800" dirty="0" smtClean="0"/>
              <a:t>לפניכם מספר פסקאות שסוכמו על ידי תלמידים שונים. קראו את הפסקאות, וכתבו במחברותיכם האם  הן עונות על כללי הכתיבה המדעית.</a:t>
            </a:r>
          </a:p>
          <a:p>
            <a:endParaRPr lang="he-IL" sz="2800" dirty="0"/>
          </a:p>
          <a:p>
            <a:pPr algn="ctr"/>
            <a:r>
              <a:rPr lang="he-IL" sz="2800" dirty="0" smtClean="0">
                <a:solidFill>
                  <a:srgbClr val="0070C0"/>
                </a:solidFill>
              </a:rPr>
              <a:t>נמקו את תשובתכם!</a:t>
            </a:r>
            <a:endParaRPr lang="he-IL" sz="2800" dirty="0">
              <a:solidFill>
                <a:srgbClr val="0070C0"/>
              </a:solidFill>
            </a:endParaRPr>
          </a:p>
        </p:txBody>
      </p:sp>
    </p:spTree>
    <p:extLst>
      <p:ext uri="{BB962C8B-B14F-4D97-AF65-F5344CB8AC3E}">
        <p14:creationId xmlns:p14="http://schemas.microsoft.com/office/powerpoint/2010/main" val="2487807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71600" y="2707094"/>
            <a:ext cx="6266251" cy="1200329"/>
          </a:xfrm>
          <a:prstGeom prst="rect">
            <a:avLst/>
          </a:prstGeom>
          <a:noFill/>
        </p:spPr>
        <p:txBody>
          <a:bodyPr wrap="square" rtlCol="1">
            <a:spAutoFit/>
          </a:bodyPr>
          <a:lstStyle/>
          <a:p>
            <a:pPr algn="ctr"/>
            <a:r>
              <a:rPr lang="he-IL" sz="3600" b="1" dirty="0" smtClean="0">
                <a:solidFill>
                  <a:srgbClr val="7030A0"/>
                </a:solidFill>
              </a:rPr>
              <a:t>מה משותף לכתיבה מדעית וכתיבה ספרותית?</a:t>
            </a:r>
            <a:endParaRPr lang="he-IL" sz="3600" b="1" dirty="0">
              <a:solidFill>
                <a:srgbClr val="7030A0"/>
              </a:solidFill>
            </a:endParaRPr>
          </a:p>
        </p:txBody>
      </p:sp>
      <p:pic>
        <p:nvPicPr>
          <p:cNvPr id="8196"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88640"/>
            <a:ext cx="3024336" cy="252028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4311149"/>
            <a:ext cx="3024336"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872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406404"/>
            <a:ext cx="6845946" cy="1200329"/>
          </a:xfrm>
          <a:prstGeom prst="rect">
            <a:avLst/>
          </a:prstGeom>
          <a:noFill/>
        </p:spPr>
        <p:txBody>
          <a:bodyPr wrap="square" rtlCol="1">
            <a:spAutoFit/>
          </a:bodyPr>
          <a:lstStyle/>
          <a:p>
            <a:pPr algn="ctr"/>
            <a:r>
              <a:rPr lang="he-IL" sz="3600" dirty="0" smtClean="0">
                <a:solidFill>
                  <a:srgbClr val="7030A0"/>
                </a:solidFill>
              </a:rPr>
              <a:t>ובכל זאת... מה משותף לכתיבה מדעית וכתיבה ספרותית?</a:t>
            </a:r>
            <a:endParaRPr lang="he-IL" sz="3600" dirty="0">
              <a:solidFill>
                <a:srgbClr val="7030A0"/>
              </a:solidFill>
            </a:endParaRPr>
          </a:p>
        </p:txBody>
      </p:sp>
      <p:sp>
        <p:nvSpPr>
          <p:cNvPr id="5" name="TextBox 4"/>
          <p:cNvSpPr txBox="1"/>
          <p:nvPr/>
        </p:nvSpPr>
        <p:spPr>
          <a:xfrm>
            <a:off x="4258049" y="3140968"/>
            <a:ext cx="1524776" cy="2482667"/>
          </a:xfrm>
          <a:prstGeom prst="rect">
            <a:avLst/>
          </a:prstGeom>
          <a:noFill/>
        </p:spPr>
        <p:txBody>
          <a:bodyPr wrap="none" rtlCol="1">
            <a:spAutoFit/>
          </a:bodyPr>
          <a:lstStyle/>
          <a:p>
            <a:pPr algn="ctr">
              <a:lnSpc>
                <a:spcPct val="150000"/>
              </a:lnSpc>
            </a:pPr>
            <a:r>
              <a:rPr lang="he-IL" sz="3600" dirty="0" smtClean="0">
                <a:solidFill>
                  <a:srgbClr val="FF0000"/>
                </a:solidFill>
              </a:rPr>
              <a:t>התחלה</a:t>
            </a:r>
            <a:r>
              <a:rPr lang="en-US" sz="3600" dirty="0" smtClean="0"/>
              <a:t/>
            </a:r>
            <a:br>
              <a:rPr lang="en-US" sz="3600" dirty="0" smtClean="0"/>
            </a:br>
            <a:r>
              <a:rPr lang="he-IL" sz="3600" dirty="0" smtClean="0">
                <a:solidFill>
                  <a:srgbClr val="FF0000"/>
                </a:solidFill>
              </a:rPr>
              <a:t>אמצע</a:t>
            </a:r>
          </a:p>
          <a:p>
            <a:pPr algn="ctr">
              <a:lnSpc>
                <a:spcPct val="150000"/>
              </a:lnSpc>
            </a:pPr>
            <a:r>
              <a:rPr lang="he-IL" sz="3600" dirty="0" smtClean="0">
                <a:solidFill>
                  <a:srgbClr val="FF0000"/>
                </a:solidFill>
              </a:rPr>
              <a:t>סוף</a:t>
            </a:r>
            <a:endParaRPr lang="he-IL" sz="3600" dirty="0"/>
          </a:p>
        </p:txBody>
      </p:sp>
      <p:sp>
        <p:nvSpPr>
          <p:cNvPr id="7" name="TextBox 6"/>
          <p:cNvSpPr txBox="1"/>
          <p:nvPr/>
        </p:nvSpPr>
        <p:spPr>
          <a:xfrm>
            <a:off x="1259632" y="1988840"/>
            <a:ext cx="7521610" cy="1077218"/>
          </a:xfrm>
          <a:prstGeom prst="rect">
            <a:avLst/>
          </a:prstGeom>
          <a:noFill/>
        </p:spPr>
        <p:txBody>
          <a:bodyPr wrap="none" rtlCol="1">
            <a:spAutoFit/>
          </a:bodyPr>
          <a:lstStyle/>
          <a:p>
            <a:r>
              <a:rPr lang="he-IL" sz="2800" dirty="0" smtClean="0"/>
              <a:t>גם בכתיבה מדעית וגם בכתיבה ספרותית אנחנו בעצם</a:t>
            </a:r>
          </a:p>
          <a:p>
            <a:pPr algn="ctr"/>
            <a:r>
              <a:rPr lang="he-IL" sz="2800" dirty="0" smtClean="0"/>
              <a:t> </a:t>
            </a:r>
            <a:r>
              <a:rPr lang="he-IL" sz="3600" b="1" dirty="0" smtClean="0">
                <a:solidFill>
                  <a:srgbClr val="0070C0"/>
                </a:solidFill>
              </a:rPr>
              <a:t>מספרים סיפור. </a:t>
            </a:r>
            <a:endParaRPr lang="he-IL" sz="3200" b="1" dirty="0">
              <a:solidFill>
                <a:srgbClr val="0070C0"/>
              </a:solidFill>
            </a:endParaRPr>
          </a:p>
        </p:txBody>
      </p:sp>
    </p:spTree>
    <p:extLst>
      <p:ext uri="{BB962C8B-B14F-4D97-AF65-F5344CB8AC3E}">
        <p14:creationId xmlns:p14="http://schemas.microsoft.com/office/powerpoint/2010/main" val="268408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406404"/>
            <a:ext cx="6845946" cy="646331"/>
          </a:xfrm>
          <a:prstGeom prst="rect">
            <a:avLst/>
          </a:prstGeom>
          <a:noFill/>
        </p:spPr>
        <p:txBody>
          <a:bodyPr wrap="square" rtlCol="1">
            <a:spAutoFit/>
          </a:bodyPr>
          <a:lstStyle/>
          <a:p>
            <a:pPr algn="ctr"/>
            <a:r>
              <a:rPr lang="he-IL" sz="3600" dirty="0" smtClean="0">
                <a:solidFill>
                  <a:srgbClr val="7030A0"/>
                </a:solidFill>
              </a:rPr>
              <a:t>התחלה</a:t>
            </a:r>
            <a:endParaRPr lang="he-IL" sz="3600" dirty="0">
              <a:solidFill>
                <a:srgbClr val="7030A0"/>
              </a:solidFill>
            </a:endParaRPr>
          </a:p>
        </p:txBody>
      </p:sp>
      <p:sp>
        <p:nvSpPr>
          <p:cNvPr id="5" name="TextBox 4"/>
          <p:cNvSpPr txBox="1"/>
          <p:nvPr/>
        </p:nvSpPr>
        <p:spPr>
          <a:xfrm>
            <a:off x="251520" y="1340768"/>
            <a:ext cx="8717395" cy="738664"/>
          </a:xfrm>
          <a:prstGeom prst="rect">
            <a:avLst/>
          </a:prstGeom>
          <a:noFill/>
        </p:spPr>
        <p:txBody>
          <a:bodyPr wrap="square" rtlCol="1">
            <a:spAutoFit/>
          </a:bodyPr>
          <a:lstStyle/>
          <a:p>
            <a:pPr>
              <a:lnSpc>
                <a:spcPct val="150000"/>
              </a:lnSpc>
            </a:pPr>
            <a:r>
              <a:rPr lang="he-IL" sz="2800" dirty="0" smtClean="0"/>
              <a:t>פתיחה – הקדמה,  הצגת הנושא, חשיבותו, רקע כללי.</a:t>
            </a:r>
            <a:endParaRPr lang="he-IL" sz="2800" dirty="0"/>
          </a:p>
        </p:txBody>
      </p:sp>
      <p:sp>
        <p:nvSpPr>
          <p:cNvPr id="2" name="Rectangle 1"/>
          <p:cNvSpPr/>
          <p:nvPr/>
        </p:nvSpPr>
        <p:spPr>
          <a:xfrm>
            <a:off x="323528" y="2485942"/>
            <a:ext cx="8100392" cy="2677656"/>
          </a:xfrm>
          <a:prstGeom prst="rect">
            <a:avLst/>
          </a:prstGeom>
        </p:spPr>
        <p:txBody>
          <a:bodyPr wrap="square">
            <a:spAutoFit/>
          </a:bodyPr>
          <a:lstStyle/>
          <a:p>
            <a:r>
              <a:rPr lang="he-IL" sz="2400" b="1" dirty="0">
                <a:solidFill>
                  <a:srgbClr val="0070C0"/>
                </a:solidFill>
              </a:rPr>
              <a:t>הצופים</a:t>
            </a:r>
            <a:r>
              <a:rPr lang="he-IL" sz="2400" dirty="0">
                <a:solidFill>
                  <a:srgbClr val="0070C0"/>
                </a:solidFill>
              </a:rPr>
              <a:t> או </a:t>
            </a:r>
            <a:r>
              <a:rPr lang="he-IL" sz="2400" b="1" dirty="0">
                <a:solidFill>
                  <a:srgbClr val="0070C0"/>
                </a:solidFill>
              </a:rPr>
              <a:t>תנועת הצופים העולמית</a:t>
            </a:r>
            <a:r>
              <a:rPr lang="he-IL" sz="2400" dirty="0">
                <a:solidFill>
                  <a:srgbClr val="0070C0"/>
                </a:solidFill>
              </a:rPr>
              <a:t> היא תנועה חברתית כלל עולמית. מטרתה היא לפתח אנשים צעירים גופנית ורוחנית כך שהנוער יוכל לקחת מקום מועיל יותר בחברה. מטרה זו מושגת באמצעות חינוך בלתי-פורמלי עם דגש על פעילויות מעשיות בחוץ, בטבע. </a:t>
            </a:r>
            <a:r>
              <a:rPr lang="he-IL" sz="2400" dirty="0" smtClean="0">
                <a:solidFill>
                  <a:srgbClr val="0070C0"/>
                </a:solidFill>
              </a:rPr>
              <a:t>התנועה</a:t>
            </a:r>
            <a:r>
              <a:rPr lang="he-IL" sz="2400" dirty="0">
                <a:solidFill>
                  <a:srgbClr val="0070C0"/>
                </a:solidFill>
              </a:rPr>
              <a:t> נוסדה ב-1907 על ידי רוברט באדן פאוול. כיום כוללת התנועה למעלה מ-38 מיליון חברים ב-217 מדינות וטריטוריות.</a:t>
            </a:r>
          </a:p>
        </p:txBody>
      </p:sp>
      <p:pic>
        <p:nvPicPr>
          <p:cNvPr id="1026" name="Picture 2" descr="אתר התאחדות הצופים והצופות בישראל"/>
          <p:cNvPicPr>
            <a:picLocks noChangeAspect="1" noChangeArrowheads="1"/>
          </p:cNvPicPr>
          <p:nvPr/>
        </p:nvPicPr>
        <p:blipFill rotWithShape="1">
          <a:blip r:embed="rId2">
            <a:extLst>
              <a:ext uri="{28A0092B-C50C-407E-A947-70E740481C1C}">
                <a14:useLocalDpi xmlns:a14="http://schemas.microsoft.com/office/drawing/2010/main" val="0"/>
              </a:ext>
            </a:extLst>
          </a:blip>
          <a:srcRect r="87909"/>
          <a:stretch/>
        </p:blipFill>
        <p:spPr bwMode="auto">
          <a:xfrm>
            <a:off x="251520" y="5146312"/>
            <a:ext cx="1500618" cy="1379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14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556792"/>
            <a:ext cx="8717395" cy="586699"/>
          </a:xfrm>
          <a:prstGeom prst="rect">
            <a:avLst/>
          </a:prstGeom>
          <a:noFill/>
        </p:spPr>
        <p:txBody>
          <a:bodyPr wrap="square" rtlCol="1">
            <a:spAutoFit/>
          </a:bodyPr>
          <a:lstStyle/>
          <a:p>
            <a:pPr>
              <a:lnSpc>
                <a:spcPct val="150000"/>
              </a:lnSpc>
            </a:pPr>
            <a:r>
              <a:rPr lang="he-IL" sz="2400" dirty="0" smtClean="0"/>
              <a:t>תוכן העבודה – חשוב להקפיד על סדר הגיוני וברור, חלוקה לפסקאות.</a:t>
            </a:r>
          </a:p>
        </p:txBody>
      </p:sp>
      <p:sp>
        <p:nvSpPr>
          <p:cNvPr id="6" name="Rectangle 5"/>
          <p:cNvSpPr/>
          <p:nvPr/>
        </p:nvSpPr>
        <p:spPr>
          <a:xfrm>
            <a:off x="4250630" y="476672"/>
            <a:ext cx="1186543" cy="646331"/>
          </a:xfrm>
          <a:prstGeom prst="rect">
            <a:avLst/>
          </a:prstGeom>
        </p:spPr>
        <p:txBody>
          <a:bodyPr wrap="none">
            <a:spAutoFit/>
          </a:bodyPr>
          <a:lstStyle/>
          <a:p>
            <a:r>
              <a:rPr lang="he-IL" sz="3600" dirty="0" smtClean="0">
                <a:solidFill>
                  <a:srgbClr val="7030A0"/>
                </a:solidFill>
              </a:rPr>
              <a:t>אמצע</a:t>
            </a:r>
            <a:endParaRPr lang="he-IL" dirty="0"/>
          </a:p>
        </p:txBody>
      </p:sp>
      <p:sp>
        <p:nvSpPr>
          <p:cNvPr id="8" name="TextBox 7"/>
          <p:cNvSpPr txBox="1"/>
          <p:nvPr/>
        </p:nvSpPr>
        <p:spPr>
          <a:xfrm>
            <a:off x="1349499" y="2863645"/>
            <a:ext cx="6377419" cy="1685846"/>
          </a:xfrm>
          <a:prstGeom prst="rect">
            <a:avLst/>
          </a:prstGeom>
          <a:noFill/>
        </p:spPr>
        <p:txBody>
          <a:bodyPr wrap="square" rtlCol="1">
            <a:spAutoFit/>
          </a:bodyPr>
          <a:lstStyle/>
          <a:p>
            <a:pPr>
              <a:lnSpc>
                <a:spcPct val="150000"/>
              </a:lnSpc>
            </a:pPr>
            <a:r>
              <a:rPr lang="he-IL" sz="2400" dirty="0" smtClean="0">
                <a:solidFill>
                  <a:srgbClr val="0070C0"/>
                </a:solidFill>
              </a:rPr>
              <a:t>מומלץ לכתוב תחילה ראשי פרקים במעין תרשים זרימה. כך נוכל להבטיח שסדר הנושאים יהיה הגיוני.</a:t>
            </a:r>
          </a:p>
          <a:p>
            <a:pPr>
              <a:lnSpc>
                <a:spcPct val="150000"/>
              </a:lnSpc>
            </a:pPr>
            <a:endParaRPr lang="he-IL" sz="2400" dirty="0">
              <a:solidFill>
                <a:srgbClr val="0070C0"/>
              </a:solidFill>
            </a:endParaRPr>
          </a:p>
        </p:txBody>
      </p:sp>
    </p:spTree>
    <p:extLst>
      <p:ext uri="{BB962C8B-B14F-4D97-AF65-F5344CB8AC3E}">
        <p14:creationId xmlns:p14="http://schemas.microsoft.com/office/powerpoint/2010/main" val="339813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32634" y="178114"/>
            <a:ext cx="6348213" cy="646331"/>
          </a:xfrm>
          <a:prstGeom prst="rect">
            <a:avLst/>
          </a:prstGeom>
        </p:spPr>
        <p:txBody>
          <a:bodyPr wrap="none">
            <a:spAutoFit/>
          </a:bodyPr>
          <a:lstStyle/>
          <a:p>
            <a:r>
              <a:rPr lang="he-IL" sz="3600" dirty="0" smtClean="0">
                <a:solidFill>
                  <a:srgbClr val="7030A0"/>
                </a:solidFill>
              </a:rPr>
              <a:t>דוגמא  - ההיסטוריה של הנו </a:t>
            </a:r>
            <a:r>
              <a:rPr lang="he-IL" sz="3600" dirty="0" err="1" smtClean="0">
                <a:solidFill>
                  <a:srgbClr val="7030A0"/>
                </a:solidFill>
              </a:rPr>
              <a:t>מטאל</a:t>
            </a:r>
            <a:endParaRPr lang="he-IL" dirty="0"/>
          </a:p>
        </p:txBody>
      </p:sp>
      <p:sp>
        <p:nvSpPr>
          <p:cNvPr id="3" name="TextBox 2"/>
          <p:cNvSpPr txBox="1"/>
          <p:nvPr/>
        </p:nvSpPr>
        <p:spPr>
          <a:xfrm>
            <a:off x="4215265" y="824446"/>
            <a:ext cx="1156087" cy="461665"/>
          </a:xfrm>
          <a:prstGeom prst="rect">
            <a:avLst/>
          </a:prstGeom>
          <a:noFill/>
        </p:spPr>
        <p:txBody>
          <a:bodyPr wrap="none" rtlCol="1">
            <a:spAutoFit/>
          </a:bodyPr>
          <a:lstStyle/>
          <a:p>
            <a:r>
              <a:rPr lang="he-IL" sz="2400" dirty="0" smtClean="0"/>
              <a:t>ג'ז, בלוז</a:t>
            </a:r>
            <a:endParaRPr lang="he-IL" sz="2400" dirty="0"/>
          </a:p>
        </p:txBody>
      </p:sp>
      <p:sp>
        <p:nvSpPr>
          <p:cNvPr id="4" name="Right Arrow 3"/>
          <p:cNvSpPr/>
          <p:nvPr/>
        </p:nvSpPr>
        <p:spPr>
          <a:xfrm rot="5400000">
            <a:off x="6135314" y="2386902"/>
            <a:ext cx="329755" cy="210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p:cNvSpPr txBox="1"/>
          <p:nvPr/>
        </p:nvSpPr>
        <p:spPr>
          <a:xfrm>
            <a:off x="4958582" y="1524870"/>
            <a:ext cx="2183922" cy="830997"/>
          </a:xfrm>
          <a:prstGeom prst="rect">
            <a:avLst/>
          </a:prstGeom>
          <a:noFill/>
        </p:spPr>
        <p:txBody>
          <a:bodyPr wrap="square" rtlCol="1">
            <a:spAutoFit/>
          </a:bodyPr>
          <a:lstStyle/>
          <a:p>
            <a:r>
              <a:rPr lang="he-IL" sz="1600" dirty="0" smtClean="0"/>
              <a:t>רוק אמריקאי שחור ו"מולבן"(ליטל ריצ'ארד, אלביס)</a:t>
            </a:r>
            <a:endParaRPr lang="he-IL" sz="1600" dirty="0"/>
          </a:p>
        </p:txBody>
      </p:sp>
      <p:sp>
        <p:nvSpPr>
          <p:cNvPr id="11" name="TextBox 10"/>
          <p:cNvSpPr txBox="1"/>
          <p:nvPr/>
        </p:nvSpPr>
        <p:spPr>
          <a:xfrm>
            <a:off x="5055483" y="2656844"/>
            <a:ext cx="2428871" cy="646331"/>
          </a:xfrm>
          <a:prstGeom prst="rect">
            <a:avLst/>
          </a:prstGeom>
          <a:noFill/>
        </p:spPr>
        <p:txBody>
          <a:bodyPr wrap="none" rtlCol="1">
            <a:spAutoFit/>
          </a:bodyPr>
          <a:lstStyle/>
          <a:p>
            <a:pPr algn="ctr"/>
            <a:r>
              <a:rPr lang="he-IL" dirty="0" smtClean="0"/>
              <a:t>רוק "קלאסי"</a:t>
            </a:r>
            <a:r>
              <a:rPr lang="en-US" dirty="0" smtClean="0"/>
              <a:t/>
            </a:r>
            <a:br>
              <a:rPr lang="en-US" dirty="0" smtClean="0"/>
            </a:br>
            <a:r>
              <a:rPr lang="he-IL" dirty="0" smtClean="0"/>
              <a:t>(ביטלס, ג'פרסון </a:t>
            </a:r>
            <a:r>
              <a:rPr lang="he-IL" dirty="0" err="1" smtClean="0"/>
              <a:t>אירפליין</a:t>
            </a:r>
            <a:r>
              <a:rPr lang="he-IL" dirty="0" smtClean="0"/>
              <a:t>)</a:t>
            </a:r>
            <a:endParaRPr lang="he-IL" dirty="0"/>
          </a:p>
        </p:txBody>
      </p:sp>
      <p:sp>
        <p:nvSpPr>
          <p:cNvPr id="7" name="TextBox 6"/>
          <p:cNvSpPr txBox="1"/>
          <p:nvPr/>
        </p:nvSpPr>
        <p:spPr>
          <a:xfrm>
            <a:off x="6938180" y="3643712"/>
            <a:ext cx="1213857" cy="923330"/>
          </a:xfrm>
          <a:prstGeom prst="rect">
            <a:avLst/>
          </a:prstGeom>
          <a:noFill/>
        </p:spPr>
        <p:txBody>
          <a:bodyPr wrap="none" rtlCol="1">
            <a:spAutoFit/>
          </a:bodyPr>
          <a:lstStyle/>
          <a:p>
            <a:r>
              <a:rPr lang="he-IL" dirty="0" smtClean="0"/>
              <a:t>רוק כבד/</a:t>
            </a:r>
            <a:r>
              <a:rPr lang="en-US" dirty="0" smtClean="0"/>
              <a:t/>
            </a:r>
            <a:br>
              <a:rPr lang="en-US" dirty="0" smtClean="0"/>
            </a:br>
            <a:r>
              <a:rPr lang="he-IL" dirty="0" err="1" smtClean="0"/>
              <a:t>האבי</a:t>
            </a:r>
            <a:r>
              <a:rPr lang="he-IL" dirty="0" smtClean="0"/>
              <a:t> </a:t>
            </a:r>
            <a:r>
              <a:rPr lang="he-IL" dirty="0" err="1" smtClean="0"/>
              <a:t>מטאל</a:t>
            </a:r>
            <a:r>
              <a:rPr lang="en-US" dirty="0" smtClean="0"/>
              <a:t/>
            </a:r>
            <a:br>
              <a:rPr lang="en-US" dirty="0" smtClean="0"/>
            </a:br>
            <a:r>
              <a:rPr lang="he-IL" dirty="0" smtClean="0"/>
              <a:t>(קיס)</a:t>
            </a:r>
            <a:endParaRPr lang="he-IL" dirty="0"/>
          </a:p>
        </p:txBody>
      </p:sp>
      <p:sp>
        <p:nvSpPr>
          <p:cNvPr id="16" name="TextBox 15"/>
          <p:cNvSpPr txBox="1"/>
          <p:nvPr/>
        </p:nvSpPr>
        <p:spPr>
          <a:xfrm>
            <a:off x="4374528" y="3672788"/>
            <a:ext cx="1547218" cy="646331"/>
          </a:xfrm>
          <a:prstGeom prst="rect">
            <a:avLst/>
          </a:prstGeom>
          <a:noFill/>
        </p:spPr>
        <p:txBody>
          <a:bodyPr wrap="none" rtlCol="1">
            <a:spAutoFit/>
          </a:bodyPr>
          <a:lstStyle/>
          <a:p>
            <a:r>
              <a:rPr lang="he-IL" dirty="0" smtClean="0"/>
              <a:t>פאנק </a:t>
            </a:r>
            <a:r>
              <a:rPr lang="en-US" dirty="0" smtClean="0"/>
              <a:t/>
            </a:r>
            <a:br>
              <a:rPr lang="en-US" dirty="0" smtClean="0"/>
            </a:br>
            <a:r>
              <a:rPr lang="he-IL" dirty="0" smtClean="0"/>
              <a:t>(סקס </a:t>
            </a:r>
            <a:r>
              <a:rPr lang="he-IL" dirty="0" err="1" smtClean="0"/>
              <a:t>פיסטולס</a:t>
            </a:r>
            <a:r>
              <a:rPr lang="he-IL" dirty="0" smtClean="0"/>
              <a:t>)</a:t>
            </a:r>
            <a:endParaRPr lang="he-IL" dirty="0"/>
          </a:p>
        </p:txBody>
      </p:sp>
      <p:sp>
        <p:nvSpPr>
          <p:cNvPr id="17" name="Right Arrow 16"/>
          <p:cNvSpPr/>
          <p:nvPr/>
        </p:nvSpPr>
        <p:spPr>
          <a:xfrm rot="2439759">
            <a:off x="5352244" y="1303066"/>
            <a:ext cx="329755" cy="210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TextBox 29"/>
          <p:cNvSpPr txBox="1"/>
          <p:nvPr/>
        </p:nvSpPr>
        <p:spPr>
          <a:xfrm>
            <a:off x="3143843" y="2526501"/>
            <a:ext cx="1447833" cy="646331"/>
          </a:xfrm>
          <a:prstGeom prst="rect">
            <a:avLst/>
          </a:prstGeom>
          <a:noFill/>
        </p:spPr>
        <p:txBody>
          <a:bodyPr wrap="none" rtlCol="1">
            <a:spAutoFit/>
          </a:bodyPr>
          <a:lstStyle/>
          <a:p>
            <a:pPr algn="ctr"/>
            <a:r>
              <a:rPr lang="he-IL" dirty="0" smtClean="0"/>
              <a:t>ראפ (50 סנט)</a:t>
            </a:r>
            <a:r>
              <a:rPr lang="en-US" dirty="0" smtClean="0"/>
              <a:t/>
            </a:r>
            <a:br>
              <a:rPr lang="en-US" dirty="0" smtClean="0"/>
            </a:br>
            <a:endParaRPr lang="he-IL" dirty="0"/>
          </a:p>
        </p:txBody>
      </p:sp>
      <p:sp>
        <p:nvSpPr>
          <p:cNvPr id="38" name="Right Arrow 37"/>
          <p:cNvSpPr/>
          <p:nvPr/>
        </p:nvSpPr>
        <p:spPr>
          <a:xfrm rot="9925210" flipV="1">
            <a:off x="4788798" y="5211744"/>
            <a:ext cx="2513785" cy="115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Right Arrow 41"/>
          <p:cNvSpPr/>
          <p:nvPr/>
        </p:nvSpPr>
        <p:spPr>
          <a:xfrm rot="7839759">
            <a:off x="4100141" y="1330621"/>
            <a:ext cx="329755" cy="210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Right Arrow 43"/>
          <p:cNvSpPr/>
          <p:nvPr/>
        </p:nvSpPr>
        <p:spPr>
          <a:xfrm rot="7839759">
            <a:off x="5567008" y="3394732"/>
            <a:ext cx="329755" cy="210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49" name="TextBox 2048"/>
          <p:cNvSpPr txBox="1"/>
          <p:nvPr/>
        </p:nvSpPr>
        <p:spPr>
          <a:xfrm>
            <a:off x="1531207" y="5380662"/>
            <a:ext cx="2191626" cy="523220"/>
          </a:xfrm>
          <a:prstGeom prst="rect">
            <a:avLst/>
          </a:prstGeom>
          <a:noFill/>
        </p:spPr>
        <p:txBody>
          <a:bodyPr wrap="none" rtlCol="1">
            <a:spAutoFit/>
          </a:bodyPr>
          <a:lstStyle/>
          <a:p>
            <a:r>
              <a:rPr lang="he-IL" sz="2800" dirty="0" smtClean="0"/>
              <a:t>נו </a:t>
            </a:r>
            <a:r>
              <a:rPr lang="he-IL" sz="2800" dirty="0" err="1" smtClean="0"/>
              <a:t>מטאל</a:t>
            </a:r>
            <a:r>
              <a:rPr lang="he-IL" sz="2800" dirty="0" smtClean="0"/>
              <a:t> (קורן)</a:t>
            </a:r>
            <a:endParaRPr lang="he-IL" sz="2800" dirty="0"/>
          </a:p>
        </p:txBody>
      </p:sp>
      <p:sp>
        <p:nvSpPr>
          <p:cNvPr id="45" name="TextBox 44"/>
          <p:cNvSpPr txBox="1"/>
          <p:nvPr/>
        </p:nvSpPr>
        <p:spPr>
          <a:xfrm>
            <a:off x="2091365" y="1599833"/>
            <a:ext cx="2183922" cy="369332"/>
          </a:xfrm>
          <a:prstGeom prst="rect">
            <a:avLst/>
          </a:prstGeom>
          <a:noFill/>
        </p:spPr>
        <p:txBody>
          <a:bodyPr wrap="square" rtlCol="1">
            <a:spAutoFit/>
          </a:bodyPr>
          <a:lstStyle/>
          <a:p>
            <a:r>
              <a:rPr lang="he-IL" dirty="0" smtClean="0"/>
              <a:t>רגאי </a:t>
            </a:r>
            <a:endParaRPr lang="he-IL" dirty="0"/>
          </a:p>
        </p:txBody>
      </p:sp>
      <p:sp>
        <p:nvSpPr>
          <p:cNvPr id="47" name="Right Arrow 46"/>
          <p:cNvSpPr/>
          <p:nvPr/>
        </p:nvSpPr>
        <p:spPr>
          <a:xfrm rot="5400000">
            <a:off x="3807944" y="2222024"/>
            <a:ext cx="329755" cy="210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3" name="Right Arrow 52"/>
          <p:cNvSpPr/>
          <p:nvPr/>
        </p:nvSpPr>
        <p:spPr>
          <a:xfrm rot="3424266">
            <a:off x="7170159" y="3343146"/>
            <a:ext cx="329755" cy="210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4" name="Right Arrow 53"/>
          <p:cNvSpPr/>
          <p:nvPr/>
        </p:nvSpPr>
        <p:spPr>
          <a:xfrm rot="7923142" flipV="1">
            <a:off x="4081167" y="4828107"/>
            <a:ext cx="1247760" cy="1382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 name="Right Arrow 55"/>
          <p:cNvSpPr/>
          <p:nvPr/>
        </p:nvSpPr>
        <p:spPr>
          <a:xfrm rot="6696611" flipV="1">
            <a:off x="1886951" y="4047377"/>
            <a:ext cx="2513785" cy="115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8162483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406404"/>
            <a:ext cx="6845946" cy="646331"/>
          </a:xfrm>
          <a:prstGeom prst="rect">
            <a:avLst/>
          </a:prstGeom>
          <a:noFill/>
        </p:spPr>
        <p:txBody>
          <a:bodyPr wrap="square" rtlCol="1">
            <a:spAutoFit/>
          </a:bodyPr>
          <a:lstStyle/>
          <a:p>
            <a:pPr algn="ctr"/>
            <a:r>
              <a:rPr lang="he-IL" sz="3600" dirty="0" smtClean="0">
                <a:solidFill>
                  <a:srgbClr val="7030A0"/>
                </a:solidFill>
              </a:rPr>
              <a:t>סוף</a:t>
            </a:r>
            <a:endParaRPr lang="he-IL" sz="3600" dirty="0">
              <a:solidFill>
                <a:srgbClr val="7030A0"/>
              </a:solidFill>
            </a:endParaRPr>
          </a:p>
        </p:txBody>
      </p:sp>
      <p:sp>
        <p:nvSpPr>
          <p:cNvPr id="5" name="TextBox 4"/>
          <p:cNvSpPr txBox="1"/>
          <p:nvPr/>
        </p:nvSpPr>
        <p:spPr>
          <a:xfrm>
            <a:off x="179512" y="1355045"/>
            <a:ext cx="8717395" cy="1200329"/>
          </a:xfrm>
          <a:prstGeom prst="rect">
            <a:avLst/>
          </a:prstGeom>
          <a:noFill/>
        </p:spPr>
        <p:txBody>
          <a:bodyPr wrap="square" rtlCol="1">
            <a:spAutoFit/>
          </a:bodyPr>
          <a:lstStyle/>
          <a:p>
            <a:pPr>
              <a:lnSpc>
                <a:spcPct val="150000"/>
              </a:lnSpc>
            </a:pPr>
            <a:r>
              <a:rPr lang="he-IL" sz="2400" dirty="0" smtClean="0"/>
              <a:t>סיכום – המידע, הרעיונות והמשמעויות הכלליות הנובעות מהעבודה. מסקנות והמלצות לעתיד.</a:t>
            </a:r>
            <a:endParaRPr lang="he-IL" sz="2400" dirty="0"/>
          </a:p>
        </p:txBody>
      </p:sp>
      <p:sp>
        <p:nvSpPr>
          <p:cNvPr id="3" name="TextBox 2"/>
          <p:cNvSpPr txBox="1"/>
          <p:nvPr/>
        </p:nvSpPr>
        <p:spPr>
          <a:xfrm>
            <a:off x="827584" y="2924944"/>
            <a:ext cx="7673563" cy="2739211"/>
          </a:xfrm>
          <a:prstGeom prst="rect">
            <a:avLst/>
          </a:prstGeom>
          <a:noFill/>
        </p:spPr>
        <p:txBody>
          <a:bodyPr wrap="square" rtlCol="1">
            <a:spAutoFit/>
          </a:bodyPr>
          <a:lstStyle/>
          <a:p>
            <a:r>
              <a:rPr lang="he-IL" sz="2400" dirty="0" smtClean="0">
                <a:solidFill>
                  <a:srgbClr val="0070C0"/>
                </a:solidFill>
              </a:rPr>
              <a:t>לסיכום, שש-</a:t>
            </a:r>
            <a:r>
              <a:rPr lang="he-IL" sz="2400" dirty="0" err="1" smtClean="0">
                <a:solidFill>
                  <a:srgbClr val="0070C0"/>
                </a:solidFill>
              </a:rPr>
              <a:t>בש</a:t>
            </a:r>
            <a:r>
              <a:rPr lang="he-IL" sz="2400" dirty="0" smtClean="0">
                <a:solidFill>
                  <a:srgbClr val="0070C0"/>
                </a:solidFill>
              </a:rPr>
              <a:t> הינו משחק עתיק, בן לפחות 5000 שנה. מקורו במסופוטמיה, משם התפשט להודו, מצריים, יוון, רומא, ורחבי האימפריה הרומאית. במשך השנים חלו מספר שינויים במשחק, מבחינת חוקים, צורה, ומבנה. כיום, השש-</a:t>
            </a:r>
            <a:r>
              <a:rPr lang="he-IL" sz="2400" dirty="0" err="1" smtClean="0">
                <a:solidFill>
                  <a:srgbClr val="0070C0"/>
                </a:solidFill>
              </a:rPr>
              <a:t>בש</a:t>
            </a:r>
            <a:r>
              <a:rPr lang="he-IL" sz="2400" dirty="0" smtClean="0">
                <a:solidFill>
                  <a:srgbClr val="0070C0"/>
                </a:solidFill>
              </a:rPr>
              <a:t> רווח בכל רחבי העולם, ואפילו הצטרף לעידן המחשב. לפי דעתי, יש לשמור על השש-</a:t>
            </a:r>
            <a:r>
              <a:rPr lang="he-IL" sz="2400" dirty="0" err="1" smtClean="0">
                <a:solidFill>
                  <a:srgbClr val="0070C0"/>
                </a:solidFill>
              </a:rPr>
              <a:t>בש</a:t>
            </a:r>
            <a:r>
              <a:rPr lang="he-IL" sz="2400" dirty="0" smtClean="0">
                <a:solidFill>
                  <a:srgbClr val="0070C0"/>
                </a:solidFill>
              </a:rPr>
              <a:t>  כמשחק אסטרטגיה מפתח חשיבה, ולאסור הימורים כספיים במשחק.</a:t>
            </a:r>
            <a:endParaRPr lang="he-IL" sz="2400" dirty="0">
              <a:solidFill>
                <a:srgbClr val="0070C0"/>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445224"/>
            <a:ext cx="1152128"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051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67744" y="2348879"/>
            <a:ext cx="4402167" cy="1323439"/>
          </a:xfrm>
          <a:prstGeom prst="rect">
            <a:avLst/>
          </a:prstGeom>
          <a:noFill/>
        </p:spPr>
        <p:txBody>
          <a:bodyPr wrap="none" rtlCol="1">
            <a:spAutoFit/>
          </a:bodyPr>
          <a:lstStyle/>
          <a:p>
            <a:r>
              <a:rPr lang="en-US" sz="8000" dirty="0" smtClean="0">
                <a:solidFill>
                  <a:srgbClr val="7030A0"/>
                </a:solidFill>
                <a:latin typeface="Berlin Sans FB Demi" panose="020E0802020502020306" pitchFamily="34" charset="0"/>
              </a:rPr>
              <a:t>THE END</a:t>
            </a:r>
            <a:endParaRPr lang="he-IL" sz="8000" dirty="0">
              <a:solidFill>
                <a:srgbClr val="7030A0"/>
              </a:solidFill>
              <a:latin typeface="Berlin Sans FB Demi" panose="020E0802020502020306" pitchFamily="34" charset="0"/>
            </a:endParaRPr>
          </a:p>
        </p:txBody>
      </p:sp>
    </p:spTree>
    <p:extLst>
      <p:ext uri="{BB962C8B-B14F-4D97-AF65-F5344CB8AC3E}">
        <p14:creationId xmlns:p14="http://schemas.microsoft.com/office/powerpoint/2010/main" val="1887973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47868" y="2204864"/>
            <a:ext cx="6266251" cy="2308324"/>
          </a:xfrm>
          <a:prstGeom prst="rect">
            <a:avLst/>
          </a:prstGeom>
          <a:noFill/>
        </p:spPr>
        <p:txBody>
          <a:bodyPr wrap="square" rtlCol="1">
            <a:spAutoFit/>
          </a:bodyPr>
          <a:lstStyle/>
          <a:p>
            <a:pPr algn="ctr"/>
            <a:r>
              <a:rPr lang="he-IL" sz="3600" b="1" dirty="0" smtClean="0">
                <a:solidFill>
                  <a:srgbClr val="7030A0"/>
                </a:solidFill>
              </a:rPr>
              <a:t>לפניכם 3 טקסטים שונים.</a:t>
            </a:r>
            <a:r>
              <a:rPr lang="en-US" sz="3600" b="1" dirty="0" smtClean="0">
                <a:solidFill>
                  <a:srgbClr val="7030A0"/>
                </a:solidFill>
              </a:rPr>
              <a:t/>
            </a:r>
            <a:br>
              <a:rPr lang="en-US" sz="3600" b="1" dirty="0" smtClean="0">
                <a:solidFill>
                  <a:srgbClr val="7030A0"/>
                </a:solidFill>
              </a:rPr>
            </a:br>
            <a:r>
              <a:rPr lang="he-IL" sz="3600" b="1" dirty="0" smtClean="0">
                <a:solidFill>
                  <a:srgbClr val="7030A0"/>
                </a:solidFill>
              </a:rPr>
              <a:t>כתבו במחברותיכם: </a:t>
            </a:r>
            <a:r>
              <a:rPr lang="en-US" sz="3600" b="1" dirty="0" smtClean="0">
                <a:solidFill>
                  <a:srgbClr val="7030A0"/>
                </a:solidFill>
              </a:rPr>
              <a:t/>
            </a:r>
            <a:br>
              <a:rPr lang="en-US" sz="3600" b="1" dirty="0" smtClean="0">
                <a:solidFill>
                  <a:srgbClr val="7030A0"/>
                </a:solidFill>
              </a:rPr>
            </a:br>
            <a:r>
              <a:rPr lang="he-IL" sz="3600" b="1" dirty="0" smtClean="0">
                <a:solidFill>
                  <a:srgbClr val="7030A0"/>
                </a:solidFill>
              </a:rPr>
              <a:t>מה ההבדלים בין שלושת סוגי הטקסטים?</a:t>
            </a:r>
            <a:endParaRPr lang="he-IL" sz="3600" b="1" dirty="0">
              <a:solidFill>
                <a:srgbClr val="7030A0"/>
              </a:solidFill>
            </a:endParaRPr>
          </a:p>
        </p:txBody>
      </p:sp>
      <p:pic>
        <p:nvPicPr>
          <p:cNvPr id="8196"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88640"/>
            <a:ext cx="3024336" cy="252028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4311149"/>
            <a:ext cx="3024336"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1569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71995" y="178114"/>
            <a:ext cx="5408852" cy="646331"/>
          </a:xfrm>
          <a:prstGeom prst="rect">
            <a:avLst/>
          </a:prstGeom>
        </p:spPr>
        <p:txBody>
          <a:bodyPr wrap="none">
            <a:spAutoFit/>
          </a:bodyPr>
          <a:lstStyle/>
          <a:p>
            <a:r>
              <a:rPr lang="he-IL" sz="3600" dirty="0" smtClean="0">
                <a:solidFill>
                  <a:srgbClr val="7030A0"/>
                </a:solidFill>
              </a:rPr>
              <a:t>דוגמא  - ההיסטוריה של הרוק</a:t>
            </a:r>
            <a:endParaRPr lang="he-IL" dirty="0"/>
          </a:p>
        </p:txBody>
      </p:sp>
      <p:sp>
        <p:nvSpPr>
          <p:cNvPr id="3" name="TextBox 2"/>
          <p:cNvSpPr txBox="1"/>
          <p:nvPr/>
        </p:nvSpPr>
        <p:spPr>
          <a:xfrm>
            <a:off x="4215265" y="824446"/>
            <a:ext cx="1156087" cy="461665"/>
          </a:xfrm>
          <a:prstGeom prst="rect">
            <a:avLst/>
          </a:prstGeom>
          <a:noFill/>
        </p:spPr>
        <p:txBody>
          <a:bodyPr wrap="none" rtlCol="1">
            <a:spAutoFit/>
          </a:bodyPr>
          <a:lstStyle/>
          <a:p>
            <a:r>
              <a:rPr lang="he-IL" sz="2400" dirty="0" smtClean="0"/>
              <a:t>ג'ז, בלוז</a:t>
            </a:r>
            <a:endParaRPr lang="he-IL" sz="2400" dirty="0"/>
          </a:p>
        </p:txBody>
      </p:sp>
      <p:sp>
        <p:nvSpPr>
          <p:cNvPr id="4" name="Right Arrow 3"/>
          <p:cNvSpPr/>
          <p:nvPr/>
        </p:nvSpPr>
        <p:spPr>
          <a:xfrm rot="5400000">
            <a:off x="4579472" y="1315269"/>
            <a:ext cx="329755" cy="210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p:cNvSpPr txBox="1"/>
          <p:nvPr/>
        </p:nvSpPr>
        <p:spPr>
          <a:xfrm>
            <a:off x="2164085" y="1471703"/>
            <a:ext cx="5088252" cy="400110"/>
          </a:xfrm>
          <a:prstGeom prst="rect">
            <a:avLst/>
          </a:prstGeom>
          <a:noFill/>
        </p:spPr>
        <p:txBody>
          <a:bodyPr wrap="none" rtlCol="1">
            <a:spAutoFit/>
          </a:bodyPr>
          <a:lstStyle/>
          <a:p>
            <a:r>
              <a:rPr lang="he-IL" sz="2000" dirty="0" smtClean="0"/>
              <a:t>רוק אמריקאי שחור ו"מולבן"(ליטל ריצ'ארד, אלביס)</a:t>
            </a:r>
            <a:endParaRPr lang="he-IL" sz="2000" dirty="0"/>
          </a:p>
        </p:txBody>
      </p:sp>
      <p:sp>
        <p:nvSpPr>
          <p:cNvPr id="11" name="TextBox 10"/>
          <p:cNvSpPr txBox="1"/>
          <p:nvPr/>
        </p:nvSpPr>
        <p:spPr>
          <a:xfrm>
            <a:off x="5004048" y="2276872"/>
            <a:ext cx="1568058" cy="646331"/>
          </a:xfrm>
          <a:prstGeom prst="rect">
            <a:avLst/>
          </a:prstGeom>
          <a:noFill/>
        </p:spPr>
        <p:txBody>
          <a:bodyPr wrap="none" rtlCol="1">
            <a:spAutoFit/>
          </a:bodyPr>
          <a:lstStyle/>
          <a:p>
            <a:pPr algn="ctr"/>
            <a:r>
              <a:rPr lang="he-IL" dirty="0" smtClean="0"/>
              <a:t>רוק אנגלי </a:t>
            </a:r>
            <a:r>
              <a:rPr lang="en-US" dirty="0" smtClean="0"/>
              <a:t/>
            </a:r>
            <a:br>
              <a:rPr lang="en-US" dirty="0" smtClean="0"/>
            </a:br>
            <a:r>
              <a:rPr lang="he-IL" dirty="0" smtClean="0"/>
              <a:t>(ביטלס, סטונס)</a:t>
            </a:r>
            <a:endParaRPr lang="he-IL" dirty="0"/>
          </a:p>
        </p:txBody>
      </p:sp>
      <p:sp>
        <p:nvSpPr>
          <p:cNvPr id="7" name="TextBox 6"/>
          <p:cNvSpPr txBox="1"/>
          <p:nvPr/>
        </p:nvSpPr>
        <p:spPr>
          <a:xfrm>
            <a:off x="5700220" y="3501768"/>
            <a:ext cx="1213857" cy="923330"/>
          </a:xfrm>
          <a:prstGeom prst="rect">
            <a:avLst/>
          </a:prstGeom>
          <a:noFill/>
        </p:spPr>
        <p:txBody>
          <a:bodyPr wrap="none" rtlCol="1">
            <a:spAutoFit/>
          </a:bodyPr>
          <a:lstStyle/>
          <a:p>
            <a:r>
              <a:rPr lang="he-IL" dirty="0" smtClean="0"/>
              <a:t>רוק כבד/</a:t>
            </a:r>
            <a:r>
              <a:rPr lang="en-US" dirty="0" smtClean="0"/>
              <a:t/>
            </a:r>
            <a:br>
              <a:rPr lang="en-US" dirty="0" smtClean="0"/>
            </a:br>
            <a:r>
              <a:rPr lang="he-IL" dirty="0" err="1" smtClean="0"/>
              <a:t>האבי</a:t>
            </a:r>
            <a:r>
              <a:rPr lang="he-IL" dirty="0" smtClean="0"/>
              <a:t> </a:t>
            </a:r>
            <a:r>
              <a:rPr lang="he-IL" dirty="0" err="1" smtClean="0"/>
              <a:t>מטאל</a:t>
            </a:r>
            <a:r>
              <a:rPr lang="en-US" dirty="0" smtClean="0"/>
              <a:t/>
            </a:r>
            <a:br>
              <a:rPr lang="en-US" dirty="0" smtClean="0"/>
            </a:br>
            <a:r>
              <a:rPr lang="he-IL" dirty="0" smtClean="0"/>
              <a:t>(קיס)</a:t>
            </a:r>
            <a:endParaRPr lang="he-IL" dirty="0"/>
          </a:p>
        </p:txBody>
      </p:sp>
      <p:sp>
        <p:nvSpPr>
          <p:cNvPr id="15" name="TextBox 14"/>
          <p:cNvSpPr txBox="1"/>
          <p:nvPr/>
        </p:nvSpPr>
        <p:spPr>
          <a:xfrm>
            <a:off x="4288573" y="3501768"/>
            <a:ext cx="1375697" cy="646331"/>
          </a:xfrm>
          <a:prstGeom prst="rect">
            <a:avLst/>
          </a:prstGeom>
          <a:noFill/>
        </p:spPr>
        <p:txBody>
          <a:bodyPr wrap="none" rtlCol="1">
            <a:spAutoFit/>
          </a:bodyPr>
          <a:lstStyle/>
          <a:p>
            <a:r>
              <a:rPr lang="he-IL" dirty="0" err="1" smtClean="0"/>
              <a:t>פרוגרסיב</a:t>
            </a:r>
            <a:r>
              <a:rPr lang="he-IL" dirty="0" smtClean="0"/>
              <a:t> רוק</a:t>
            </a:r>
            <a:r>
              <a:rPr lang="en-US" dirty="0" smtClean="0"/>
              <a:t/>
            </a:r>
            <a:br>
              <a:rPr lang="en-US" dirty="0" smtClean="0"/>
            </a:br>
            <a:r>
              <a:rPr lang="he-IL" dirty="0" smtClean="0"/>
              <a:t>(פינק </a:t>
            </a:r>
            <a:r>
              <a:rPr lang="he-IL" dirty="0" err="1" smtClean="0"/>
              <a:t>פלוייד</a:t>
            </a:r>
            <a:r>
              <a:rPr lang="he-IL" dirty="0" smtClean="0"/>
              <a:t>)</a:t>
            </a:r>
            <a:endParaRPr lang="he-IL" dirty="0"/>
          </a:p>
        </p:txBody>
      </p:sp>
      <p:sp>
        <p:nvSpPr>
          <p:cNvPr id="16" name="TextBox 15"/>
          <p:cNvSpPr txBox="1"/>
          <p:nvPr/>
        </p:nvSpPr>
        <p:spPr>
          <a:xfrm>
            <a:off x="2473275" y="3501768"/>
            <a:ext cx="1547218" cy="646331"/>
          </a:xfrm>
          <a:prstGeom prst="rect">
            <a:avLst/>
          </a:prstGeom>
          <a:noFill/>
        </p:spPr>
        <p:txBody>
          <a:bodyPr wrap="none" rtlCol="1">
            <a:spAutoFit/>
          </a:bodyPr>
          <a:lstStyle/>
          <a:p>
            <a:r>
              <a:rPr lang="he-IL" dirty="0" smtClean="0"/>
              <a:t>פאנק </a:t>
            </a:r>
            <a:r>
              <a:rPr lang="en-US" dirty="0" smtClean="0"/>
              <a:t/>
            </a:r>
            <a:br>
              <a:rPr lang="en-US" dirty="0" smtClean="0"/>
            </a:br>
            <a:r>
              <a:rPr lang="he-IL" dirty="0" smtClean="0"/>
              <a:t>(סקס </a:t>
            </a:r>
            <a:r>
              <a:rPr lang="he-IL" dirty="0" err="1" smtClean="0"/>
              <a:t>פיסטולס</a:t>
            </a:r>
            <a:r>
              <a:rPr lang="he-IL" dirty="0" smtClean="0"/>
              <a:t>)</a:t>
            </a:r>
            <a:endParaRPr lang="he-IL" dirty="0"/>
          </a:p>
        </p:txBody>
      </p:sp>
      <p:sp>
        <p:nvSpPr>
          <p:cNvPr id="17" name="Right Arrow 16"/>
          <p:cNvSpPr/>
          <p:nvPr/>
        </p:nvSpPr>
        <p:spPr>
          <a:xfrm rot="2439759">
            <a:off x="5464749" y="2022096"/>
            <a:ext cx="329755" cy="210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Right Arrow 17"/>
          <p:cNvSpPr/>
          <p:nvPr/>
        </p:nvSpPr>
        <p:spPr>
          <a:xfrm rot="5400000">
            <a:off x="4839170" y="3167860"/>
            <a:ext cx="329755" cy="210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TextBox 21"/>
          <p:cNvSpPr txBox="1"/>
          <p:nvPr/>
        </p:nvSpPr>
        <p:spPr>
          <a:xfrm>
            <a:off x="1493135" y="2276872"/>
            <a:ext cx="3320141" cy="646331"/>
          </a:xfrm>
          <a:prstGeom prst="rect">
            <a:avLst/>
          </a:prstGeom>
          <a:noFill/>
        </p:spPr>
        <p:txBody>
          <a:bodyPr wrap="none" rtlCol="1">
            <a:spAutoFit/>
          </a:bodyPr>
          <a:lstStyle/>
          <a:p>
            <a:r>
              <a:rPr lang="he-IL" dirty="0" smtClean="0"/>
              <a:t>רוק אמריקאי </a:t>
            </a:r>
            <a:r>
              <a:rPr lang="en-US" dirty="0" smtClean="0"/>
              <a:t/>
            </a:r>
            <a:br>
              <a:rPr lang="en-US" dirty="0" smtClean="0"/>
            </a:br>
            <a:r>
              <a:rPr lang="he-IL" dirty="0" smtClean="0"/>
              <a:t>מחאתי (הנדריקס, ג'פרסון </a:t>
            </a:r>
            <a:r>
              <a:rPr lang="he-IL" dirty="0" err="1" smtClean="0"/>
              <a:t>אירפליין</a:t>
            </a:r>
            <a:r>
              <a:rPr lang="he-IL" dirty="0" smtClean="0"/>
              <a:t>)</a:t>
            </a:r>
            <a:endParaRPr lang="he-IL" dirty="0"/>
          </a:p>
        </p:txBody>
      </p:sp>
      <p:sp>
        <p:nvSpPr>
          <p:cNvPr id="20" name="TextBox 19"/>
          <p:cNvSpPr txBox="1"/>
          <p:nvPr/>
        </p:nvSpPr>
        <p:spPr>
          <a:xfrm>
            <a:off x="7557078" y="1571037"/>
            <a:ext cx="1527982" cy="369332"/>
          </a:xfrm>
          <a:prstGeom prst="rect">
            <a:avLst/>
          </a:prstGeom>
          <a:noFill/>
        </p:spPr>
        <p:txBody>
          <a:bodyPr wrap="none" rtlCol="1">
            <a:spAutoFit/>
          </a:bodyPr>
          <a:lstStyle/>
          <a:p>
            <a:r>
              <a:rPr lang="he-IL" dirty="0" smtClean="0">
                <a:solidFill>
                  <a:srgbClr val="FF0000"/>
                </a:solidFill>
              </a:rPr>
              <a:t>שנות החמישים</a:t>
            </a:r>
            <a:endParaRPr lang="he-IL" dirty="0">
              <a:solidFill>
                <a:srgbClr val="FF0000"/>
              </a:solidFill>
            </a:endParaRPr>
          </a:p>
        </p:txBody>
      </p:sp>
      <p:sp>
        <p:nvSpPr>
          <p:cNvPr id="24" name="TextBox 23"/>
          <p:cNvSpPr txBox="1"/>
          <p:nvPr/>
        </p:nvSpPr>
        <p:spPr>
          <a:xfrm>
            <a:off x="7615587" y="2348880"/>
            <a:ext cx="1410964" cy="369332"/>
          </a:xfrm>
          <a:prstGeom prst="rect">
            <a:avLst/>
          </a:prstGeom>
          <a:noFill/>
        </p:spPr>
        <p:txBody>
          <a:bodyPr wrap="none" rtlCol="1">
            <a:spAutoFit/>
          </a:bodyPr>
          <a:lstStyle/>
          <a:p>
            <a:r>
              <a:rPr lang="he-IL" dirty="0" smtClean="0">
                <a:solidFill>
                  <a:srgbClr val="FF0000"/>
                </a:solidFill>
              </a:rPr>
              <a:t>שנות השישים</a:t>
            </a:r>
            <a:endParaRPr lang="he-IL" dirty="0">
              <a:solidFill>
                <a:srgbClr val="FF0000"/>
              </a:solidFill>
            </a:endParaRPr>
          </a:p>
        </p:txBody>
      </p:sp>
      <p:sp>
        <p:nvSpPr>
          <p:cNvPr id="25" name="TextBox 24"/>
          <p:cNvSpPr txBox="1"/>
          <p:nvPr/>
        </p:nvSpPr>
        <p:spPr>
          <a:xfrm>
            <a:off x="7491783" y="3470096"/>
            <a:ext cx="1439818" cy="369332"/>
          </a:xfrm>
          <a:prstGeom prst="rect">
            <a:avLst/>
          </a:prstGeom>
          <a:noFill/>
        </p:spPr>
        <p:txBody>
          <a:bodyPr wrap="none" rtlCol="1">
            <a:spAutoFit/>
          </a:bodyPr>
          <a:lstStyle/>
          <a:p>
            <a:r>
              <a:rPr lang="he-IL" dirty="0" smtClean="0">
                <a:solidFill>
                  <a:srgbClr val="FF0000"/>
                </a:solidFill>
              </a:rPr>
              <a:t>שנות השבעים</a:t>
            </a:r>
            <a:endParaRPr lang="he-IL" dirty="0">
              <a:solidFill>
                <a:srgbClr val="FF0000"/>
              </a:solidFill>
            </a:endParaRPr>
          </a:p>
        </p:txBody>
      </p:sp>
      <p:sp>
        <p:nvSpPr>
          <p:cNvPr id="26" name="TextBox 25"/>
          <p:cNvSpPr txBox="1"/>
          <p:nvPr/>
        </p:nvSpPr>
        <p:spPr>
          <a:xfrm>
            <a:off x="7596336" y="4787058"/>
            <a:ext cx="1471878" cy="369332"/>
          </a:xfrm>
          <a:prstGeom prst="rect">
            <a:avLst/>
          </a:prstGeom>
          <a:noFill/>
        </p:spPr>
        <p:txBody>
          <a:bodyPr wrap="none" rtlCol="1">
            <a:spAutoFit/>
          </a:bodyPr>
          <a:lstStyle/>
          <a:p>
            <a:r>
              <a:rPr lang="he-IL" dirty="0" smtClean="0">
                <a:solidFill>
                  <a:srgbClr val="FF0000"/>
                </a:solidFill>
              </a:rPr>
              <a:t>שנות השמונים</a:t>
            </a:r>
            <a:endParaRPr lang="he-IL" dirty="0">
              <a:solidFill>
                <a:srgbClr val="FF0000"/>
              </a:solidFill>
            </a:endParaRPr>
          </a:p>
        </p:txBody>
      </p:sp>
      <p:sp>
        <p:nvSpPr>
          <p:cNvPr id="23" name="TextBox 22"/>
          <p:cNvSpPr txBox="1"/>
          <p:nvPr/>
        </p:nvSpPr>
        <p:spPr>
          <a:xfrm>
            <a:off x="7411224" y="3672788"/>
            <a:ext cx="1640194" cy="646331"/>
          </a:xfrm>
          <a:prstGeom prst="rect">
            <a:avLst/>
          </a:prstGeom>
          <a:noFill/>
        </p:spPr>
        <p:txBody>
          <a:bodyPr wrap="none" rtlCol="1">
            <a:spAutoFit/>
          </a:bodyPr>
          <a:lstStyle/>
          <a:p>
            <a:pPr algn="ctr"/>
            <a:r>
              <a:rPr lang="he-IL" dirty="0" err="1" smtClean="0"/>
              <a:t>גלאם</a:t>
            </a:r>
            <a:r>
              <a:rPr lang="he-IL" dirty="0" smtClean="0"/>
              <a:t> רוק</a:t>
            </a:r>
            <a:r>
              <a:rPr lang="en-US" dirty="0" smtClean="0"/>
              <a:t/>
            </a:r>
            <a:br>
              <a:rPr lang="en-US" dirty="0" smtClean="0"/>
            </a:br>
            <a:r>
              <a:rPr lang="he-IL" dirty="0"/>
              <a:t>(</a:t>
            </a:r>
            <a:r>
              <a:rPr lang="he-IL" dirty="0" smtClean="0"/>
              <a:t>בואי, קווין, קיס)</a:t>
            </a:r>
            <a:endParaRPr lang="he-IL" dirty="0"/>
          </a:p>
        </p:txBody>
      </p:sp>
      <p:sp>
        <p:nvSpPr>
          <p:cNvPr id="27" name="TextBox 26"/>
          <p:cNvSpPr txBox="1"/>
          <p:nvPr/>
        </p:nvSpPr>
        <p:spPr>
          <a:xfrm>
            <a:off x="5471854" y="4738008"/>
            <a:ext cx="1670650" cy="769441"/>
          </a:xfrm>
          <a:prstGeom prst="rect">
            <a:avLst/>
          </a:prstGeom>
          <a:noFill/>
        </p:spPr>
        <p:txBody>
          <a:bodyPr wrap="none" rtlCol="1">
            <a:spAutoFit/>
          </a:bodyPr>
          <a:lstStyle/>
          <a:p>
            <a:pPr algn="ctr"/>
            <a:r>
              <a:rPr lang="he-IL" sz="1600" dirty="0" smtClean="0"/>
              <a:t>רוק כבד</a:t>
            </a:r>
            <a:r>
              <a:rPr lang="en-US" sz="1600" dirty="0" smtClean="0"/>
              <a:t/>
            </a:r>
            <a:br>
              <a:rPr lang="en-US" sz="1600" dirty="0" smtClean="0"/>
            </a:br>
            <a:r>
              <a:rPr lang="he-IL" sz="1400" dirty="0" smtClean="0"/>
              <a:t>דת' </a:t>
            </a:r>
            <a:r>
              <a:rPr lang="he-IL" sz="1400" dirty="0" err="1" smtClean="0"/>
              <a:t>מטאל</a:t>
            </a:r>
            <a:r>
              <a:rPr lang="he-IL" sz="1400" dirty="0" smtClean="0"/>
              <a:t> (דת')</a:t>
            </a:r>
            <a:r>
              <a:rPr lang="en-US" sz="1400" dirty="0" smtClean="0"/>
              <a:t/>
            </a:r>
            <a:br>
              <a:rPr lang="en-US" sz="1400" dirty="0" smtClean="0"/>
            </a:br>
            <a:r>
              <a:rPr lang="he-IL" sz="1400" dirty="0" smtClean="0"/>
              <a:t>טרש </a:t>
            </a:r>
            <a:r>
              <a:rPr lang="he-IL" sz="1400" dirty="0" err="1" smtClean="0"/>
              <a:t>מטאל</a:t>
            </a:r>
            <a:r>
              <a:rPr lang="he-IL" sz="1400" dirty="0" smtClean="0"/>
              <a:t> (מטליקה)</a:t>
            </a:r>
            <a:endParaRPr lang="he-IL" sz="1400" dirty="0"/>
          </a:p>
        </p:txBody>
      </p:sp>
      <p:sp>
        <p:nvSpPr>
          <p:cNvPr id="30" name="TextBox 29"/>
          <p:cNvSpPr txBox="1"/>
          <p:nvPr/>
        </p:nvSpPr>
        <p:spPr>
          <a:xfrm>
            <a:off x="3685232" y="4738008"/>
            <a:ext cx="1750864" cy="923330"/>
          </a:xfrm>
          <a:prstGeom prst="rect">
            <a:avLst/>
          </a:prstGeom>
          <a:noFill/>
        </p:spPr>
        <p:txBody>
          <a:bodyPr wrap="none" rtlCol="1">
            <a:spAutoFit/>
          </a:bodyPr>
          <a:lstStyle/>
          <a:p>
            <a:pPr algn="ctr"/>
            <a:r>
              <a:rPr lang="he-IL" dirty="0" smtClean="0"/>
              <a:t>ניו </a:t>
            </a:r>
            <a:r>
              <a:rPr lang="he-IL" dirty="0" err="1" smtClean="0"/>
              <a:t>וייב</a:t>
            </a:r>
            <a:r>
              <a:rPr lang="en-US" dirty="0" smtClean="0"/>
              <a:t/>
            </a:r>
            <a:br>
              <a:rPr lang="en-US" dirty="0" smtClean="0"/>
            </a:br>
            <a:r>
              <a:rPr lang="he-IL" dirty="0" smtClean="0"/>
              <a:t>(</a:t>
            </a:r>
            <a:r>
              <a:rPr lang="he-IL" dirty="0" err="1" smtClean="0"/>
              <a:t>מינימל</a:t>
            </a:r>
            <a:r>
              <a:rPr lang="he-IL" dirty="0" smtClean="0"/>
              <a:t> קומפקט)</a:t>
            </a:r>
            <a:r>
              <a:rPr lang="en-US" dirty="0" smtClean="0"/>
              <a:t/>
            </a:r>
            <a:br>
              <a:rPr lang="en-US" dirty="0" smtClean="0"/>
            </a:br>
            <a:endParaRPr lang="he-IL" dirty="0"/>
          </a:p>
        </p:txBody>
      </p:sp>
      <p:sp>
        <p:nvSpPr>
          <p:cNvPr id="32" name="TextBox 31"/>
          <p:cNvSpPr txBox="1"/>
          <p:nvPr/>
        </p:nvSpPr>
        <p:spPr>
          <a:xfrm>
            <a:off x="7649081" y="5661248"/>
            <a:ext cx="1463862" cy="369332"/>
          </a:xfrm>
          <a:prstGeom prst="rect">
            <a:avLst/>
          </a:prstGeom>
          <a:noFill/>
        </p:spPr>
        <p:txBody>
          <a:bodyPr wrap="none" rtlCol="1">
            <a:spAutoFit/>
          </a:bodyPr>
          <a:lstStyle/>
          <a:p>
            <a:r>
              <a:rPr lang="he-IL" dirty="0" smtClean="0">
                <a:solidFill>
                  <a:srgbClr val="FF0000"/>
                </a:solidFill>
              </a:rPr>
              <a:t>שנות התשעים</a:t>
            </a:r>
            <a:endParaRPr lang="he-IL" dirty="0">
              <a:solidFill>
                <a:srgbClr val="FF0000"/>
              </a:solidFill>
            </a:endParaRPr>
          </a:p>
        </p:txBody>
      </p:sp>
      <p:sp>
        <p:nvSpPr>
          <p:cNvPr id="33" name="TextBox 32"/>
          <p:cNvSpPr txBox="1"/>
          <p:nvPr/>
        </p:nvSpPr>
        <p:spPr>
          <a:xfrm>
            <a:off x="2339688" y="4738008"/>
            <a:ext cx="994247" cy="646331"/>
          </a:xfrm>
          <a:prstGeom prst="rect">
            <a:avLst/>
          </a:prstGeom>
          <a:noFill/>
        </p:spPr>
        <p:txBody>
          <a:bodyPr wrap="none" rtlCol="1">
            <a:spAutoFit/>
          </a:bodyPr>
          <a:lstStyle/>
          <a:p>
            <a:r>
              <a:rPr lang="he-IL" dirty="0" err="1" smtClean="0"/>
              <a:t>אינדי</a:t>
            </a:r>
            <a:r>
              <a:rPr lang="he-IL" dirty="0" smtClean="0"/>
              <a:t> רוק</a:t>
            </a:r>
            <a:r>
              <a:rPr lang="en-US" dirty="0" smtClean="0"/>
              <a:t/>
            </a:r>
            <a:br>
              <a:rPr lang="en-US" dirty="0" smtClean="0"/>
            </a:br>
            <a:r>
              <a:rPr lang="he-IL" dirty="0" smtClean="0"/>
              <a:t>(</a:t>
            </a:r>
            <a:r>
              <a:rPr lang="he-IL" dirty="0" err="1" smtClean="0"/>
              <a:t>קיור</a:t>
            </a:r>
            <a:r>
              <a:rPr lang="he-IL" dirty="0" smtClean="0"/>
              <a:t>)</a:t>
            </a:r>
            <a:endParaRPr lang="he-IL" dirty="0"/>
          </a:p>
        </p:txBody>
      </p:sp>
      <p:sp>
        <p:nvSpPr>
          <p:cNvPr id="28" name="TextBox 27"/>
          <p:cNvSpPr txBox="1"/>
          <p:nvPr/>
        </p:nvSpPr>
        <p:spPr>
          <a:xfrm>
            <a:off x="3963625" y="5597960"/>
            <a:ext cx="1104790" cy="646331"/>
          </a:xfrm>
          <a:prstGeom prst="rect">
            <a:avLst/>
          </a:prstGeom>
          <a:noFill/>
        </p:spPr>
        <p:txBody>
          <a:bodyPr wrap="none" rtlCol="1">
            <a:spAutoFit/>
          </a:bodyPr>
          <a:lstStyle/>
          <a:p>
            <a:r>
              <a:rPr lang="he-IL" dirty="0" err="1" smtClean="0"/>
              <a:t>גראנג</a:t>
            </a:r>
            <a:r>
              <a:rPr lang="he-IL" dirty="0" smtClean="0"/>
              <a:t>' רוק</a:t>
            </a:r>
            <a:r>
              <a:rPr lang="en-US" dirty="0" smtClean="0"/>
              <a:t/>
            </a:r>
            <a:br>
              <a:rPr lang="en-US" dirty="0" smtClean="0"/>
            </a:br>
            <a:r>
              <a:rPr lang="he-IL" dirty="0" smtClean="0"/>
              <a:t> (נירוונה)</a:t>
            </a:r>
            <a:endParaRPr lang="he-IL" dirty="0"/>
          </a:p>
        </p:txBody>
      </p:sp>
      <p:sp>
        <p:nvSpPr>
          <p:cNvPr id="35" name="TextBox 34"/>
          <p:cNvSpPr txBox="1"/>
          <p:nvPr/>
        </p:nvSpPr>
        <p:spPr>
          <a:xfrm>
            <a:off x="1967790" y="5597960"/>
            <a:ext cx="1367683" cy="923330"/>
          </a:xfrm>
          <a:prstGeom prst="rect">
            <a:avLst/>
          </a:prstGeom>
          <a:noFill/>
        </p:spPr>
        <p:txBody>
          <a:bodyPr wrap="none" rtlCol="1">
            <a:spAutoFit/>
          </a:bodyPr>
          <a:lstStyle/>
          <a:p>
            <a:pPr algn="ctr"/>
            <a:r>
              <a:rPr lang="he-IL" dirty="0" err="1" smtClean="0"/>
              <a:t>אינדי</a:t>
            </a:r>
            <a:r>
              <a:rPr lang="he-IL" dirty="0" smtClean="0"/>
              <a:t> רוק</a:t>
            </a:r>
            <a:r>
              <a:rPr lang="en-US" dirty="0" smtClean="0"/>
              <a:t/>
            </a:r>
            <a:br>
              <a:rPr lang="en-US" dirty="0" smtClean="0"/>
            </a:br>
            <a:r>
              <a:rPr lang="he-IL" dirty="0" smtClean="0"/>
              <a:t>(</a:t>
            </a:r>
            <a:r>
              <a:rPr lang="he-IL" dirty="0" err="1" smtClean="0"/>
              <a:t>ארקייד</a:t>
            </a:r>
            <a:r>
              <a:rPr lang="he-IL" dirty="0" smtClean="0"/>
              <a:t> פייר)</a:t>
            </a:r>
            <a:r>
              <a:rPr lang="en-US" dirty="0" smtClean="0"/>
              <a:t/>
            </a:r>
            <a:br>
              <a:rPr lang="en-US" dirty="0" smtClean="0"/>
            </a:br>
            <a:r>
              <a:rPr lang="he-IL" dirty="0" smtClean="0"/>
              <a:t> </a:t>
            </a:r>
            <a:endParaRPr lang="he-IL" dirty="0"/>
          </a:p>
        </p:txBody>
      </p:sp>
      <p:sp>
        <p:nvSpPr>
          <p:cNvPr id="37" name="TextBox 36"/>
          <p:cNvSpPr txBox="1"/>
          <p:nvPr/>
        </p:nvSpPr>
        <p:spPr>
          <a:xfrm>
            <a:off x="7625205" y="6379415"/>
            <a:ext cx="1454244" cy="369332"/>
          </a:xfrm>
          <a:prstGeom prst="rect">
            <a:avLst/>
          </a:prstGeom>
          <a:noFill/>
        </p:spPr>
        <p:txBody>
          <a:bodyPr wrap="none" rtlCol="1">
            <a:spAutoFit/>
          </a:bodyPr>
          <a:lstStyle/>
          <a:p>
            <a:r>
              <a:rPr lang="he-IL" dirty="0" smtClean="0">
                <a:solidFill>
                  <a:srgbClr val="FF0000"/>
                </a:solidFill>
              </a:rPr>
              <a:t>שנות האלפיים</a:t>
            </a:r>
            <a:endParaRPr lang="he-IL" dirty="0">
              <a:solidFill>
                <a:srgbClr val="FF0000"/>
              </a:solidFill>
            </a:endParaRPr>
          </a:p>
        </p:txBody>
      </p:sp>
      <p:sp>
        <p:nvSpPr>
          <p:cNvPr id="38" name="Right Arrow 37"/>
          <p:cNvSpPr/>
          <p:nvPr/>
        </p:nvSpPr>
        <p:spPr>
          <a:xfrm rot="5400000">
            <a:off x="6141584" y="4474637"/>
            <a:ext cx="329755" cy="210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0" name="Right Arrow 39"/>
          <p:cNvSpPr/>
          <p:nvPr/>
        </p:nvSpPr>
        <p:spPr>
          <a:xfrm rot="8824266">
            <a:off x="3018449" y="4391867"/>
            <a:ext cx="329755" cy="210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1" name="TextBox 40"/>
          <p:cNvSpPr txBox="1"/>
          <p:nvPr/>
        </p:nvSpPr>
        <p:spPr>
          <a:xfrm>
            <a:off x="5665990" y="5659516"/>
            <a:ext cx="1669047" cy="584775"/>
          </a:xfrm>
          <a:prstGeom prst="rect">
            <a:avLst/>
          </a:prstGeom>
          <a:noFill/>
        </p:spPr>
        <p:txBody>
          <a:bodyPr wrap="none" rtlCol="1">
            <a:spAutoFit/>
          </a:bodyPr>
          <a:lstStyle/>
          <a:p>
            <a:pPr algn="ctr"/>
            <a:r>
              <a:rPr lang="he-IL" sz="1600" dirty="0" smtClean="0"/>
              <a:t>רוק כבד</a:t>
            </a:r>
            <a:r>
              <a:rPr lang="en-US" sz="1600" dirty="0" smtClean="0"/>
              <a:t> </a:t>
            </a:r>
            <a:r>
              <a:rPr lang="he-IL" sz="1600" dirty="0" smtClean="0"/>
              <a:t>– קונצנזוס</a:t>
            </a:r>
            <a:r>
              <a:rPr lang="en-US" sz="1600" dirty="0" smtClean="0"/>
              <a:t/>
            </a:r>
            <a:br>
              <a:rPr lang="en-US" sz="1600" dirty="0" smtClean="0"/>
            </a:br>
            <a:r>
              <a:rPr lang="he-IL" sz="1600" dirty="0" smtClean="0"/>
              <a:t>(מטליקה)</a:t>
            </a:r>
            <a:endParaRPr lang="he-IL" sz="1400" dirty="0"/>
          </a:p>
        </p:txBody>
      </p:sp>
      <p:sp>
        <p:nvSpPr>
          <p:cNvPr id="42" name="Right Arrow 41"/>
          <p:cNvSpPr/>
          <p:nvPr/>
        </p:nvSpPr>
        <p:spPr>
          <a:xfrm rot="7839759">
            <a:off x="4287275" y="2028494"/>
            <a:ext cx="329755" cy="210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3" name="Right Arrow 42"/>
          <p:cNvSpPr/>
          <p:nvPr/>
        </p:nvSpPr>
        <p:spPr>
          <a:xfrm rot="2439759">
            <a:off x="6036520" y="3141983"/>
            <a:ext cx="329755" cy="210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Right Arrow 43"/>
          <p:cNvSpPr/>
          <p:nvPr/>
        </p:nvSpPr>
        <p:spPr>
          <a:xfrm rot="7839759">
            <a:off x="3520355" y="3148381"/>
            <a:ext cx="329755" cy="210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6" name="TextBox 45"/>
          <p:cNvSpPr txBox="1"/>
          <p:nvPr/>
        </p:nvSpPr>
        <p:spPr>
          <a:xfrm>
            <a:off x="2481617" y="6347031"/>
            <a:ext cx="1946367" cy="369332"/>
          </a:xfrm>
          <a:prstGeom prst="rect">
            <a:avLst/>
          </a:prstGeom>
          <a:noFill/>
        </p:spPr>
        <p:txBody>
          <a:bodyPr wrap="none" rtlCol="1">
            <a:spAutoFit/>
          </a:bodyPr>
          <a:lstStyle/>
          <a:p>
            <a:r>
              <a:rPr lang="he-IL" dirty="0" err="1" smtClean="0"/>
              <a:t>אינדי</a:t>
            </a:r>
            <a:r>
              <a:rPr lang="he-IL" dirty="0" smtClean="0"/>
              <a:t> רוק (בון איבר)</a:t>
            </a:r>
            <a:endParaRPr lang="he-IL" dirty="0"/>
          </a:p>
        </p:txBody>
      </p:sp>
      <p:sp>
        <p:nvSpPr>
          <p:cNvPr id="2049" name="TextBox 2048"/>
          <p:cNvSpPr txBox="1"/>
          <p:nvPr/>
        </p:nvSpPr>
        <p:spPr>
          <a:xfrm>
            <a:off x="4821902" y="6347031"/>
            <a:ext cx="1478290" cy="369332"/>
          </a:xfrm>
          <a:prstGeom prst="rect">
            <a:avLst/>
          </a:prstGeom>
          <a:noFill/>
        </p:spPr>
        <p:txBody>
          <a:bodyPr wrap="none" rtlCol="1">
            <a:spAutoFit/>
          </a:bodyPr>
          <a:lstStyle/>
          <a:p>
            <a:r>
              <a:rPr lang="he-IL" dirty="0" smtClean="0"/>
              <a:t>נו </a:t>
            </a:r>
            <a:r>
              <a:rPr lang="he-IL" dirty="0" err="1" smtClean="0"/>
              <a:t>מטאל</a:t>
            </a:r>
            <a:r>
              <a:rPr lang="he-IL" dirty="0" smtClean="0"/>
              <a:t> (קורן)</a:t>
            </a:r>
            <a:endParaRPr lang="he-IL" dirty="0"/>
          </a:p>
        </p:txBody>
      </p:sp>
      <p:sp>
        <p:nvSpPr>
          <p:cNvPr id="48" name="Right Arrow 47"/>
          <p:cNvSpPr/>
          <p:nvPr/>
        </p:nvSpPr>
        <p:spPr>
          <a:xfrm rot="3424266">
            <a:off x="4296904" y="4409556"/>
            <a:ext cx="329755" cy="210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Right Arrow 48"/>
          <p:cNvSpPr/>
          <p:nvPr/>
        </p:nvSpPr>
        <p:spPr>
          <a:xfrm rot="5400000">
            <a:off x="6217124" y="5488805"/>
            <a:ext cx="186856" cy="2183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Right Arrow 49"/>
          <p:cNvSpPr/>
          <p:nvPr/>
        </p:nvSpPr>
        <p:spPr>
          <a:xfrm rot="5400000">
            <a:off x="2743383" y="5414490"/>
            <a:ext cx="186856" cy="2183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 name="Right Arrow 50"/>
          <p:cNvSpPr/>
          <p:nvPr/>
        </p:nvSpPr>
        <p:spPr>
          <a:xfrm rot="5400000">
            <a:off x="3394556" y="6228564"/>
            <a:ext cx="186856" cy="2183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2" name="Right Arrow 51"/>
          <p:cNvSpPr/>
          <p:nvPr/>
        </p:nvSpPr>
        <p:spPr>
          <a:xfrm rot="5400000">
            <a:off x="5485722" y="6194573"/>
            <a:ext cx="186856" cy="2183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0236519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10218" y="1340768"/>
            <a:ext cx="862737" cy="1200329"/>
          </a:xfrm>
          <a:prstGeom prst="rect">
            <a:avLst/>
          </a:prstGeom>
          <a:noFill/>
        </p:spPr>
        <p:txBody>
          <a:bodyPr wrap="none" rtlCol="1">
            <a:spAutoFit/>
          </a:bodyPr>
          <a:lstStyle/>
          <a:p>
            <a:pPr marL="285750" indent="-285750">
              <a:buFont typeface="Wingdings" panose="05000000000000000000" pitchFamily="2" charset="2"/>
              <a:buChar char="ü"/>
            </a:pPr>
            <a:r>
              <a:rPr lang="he-IL" dirty="0" err="1" smtClean="0">
                <a:solidFill>
                  <a:srgbClr val="0070C0"/>
                </a:solidFill>
              </a:rPr>
              <a:t>אאא</a:t>
            </a:r>
            <a:endParaRPr lang="he-IL" dirty="0" smtClean="0">
              <a:solidFill>
                <a:srgbClr val="0070C0"/>
              </a:solidFill>
            </a:endParaRPr>
          </a:p>
          <a:p>
            <a:r>
              <a:rPr lang="he-IL" dirty="0" err="1" smtClean="0">
                <a:solidFill>
                  <a:srgbClr val="0070C0"/>
                </a:solidFill>
              </a:rPr>
              <a:t>בב</a:t>
            </a:r>
            <a:endParaRPr lang="he-IL" dirty="0" smtClean="0">
              <a:solidFill>
                <a:srgbClr val="0070C0"/>
              </a:solidFill>
            </a:endParaRPr>
          </a:p>
          <a:p>
            <a:r>
              <a:rPr lang="he-IL" dirty="0" err="1" smtClean="0">
                <a:solidFill>
                  <a:srgbClr val="0070C0"/>
                </a:solidFill>
              </a:rPr>
              <a:t>גגג</a:t>
            </a:r>
            <a:endParaRPr lang="he-IL" dirty="0" smtClean="0">
              <a:solidFill>
                <a:srgbClr val="0070C0"/>
              </a:solidFill>
            </a:endParaRPr>
          </a:p>
          <a:p>
            <a:pPr marL="285750" indent="-285750">
              <a:buFont typeface="Wingdings" panose="05000000000000000000" pitchFamily="2" charset="2"/>
              <a:buChar char="ü"/>
            </a:pPr>
            <a:endParaRPr lang="he-IL" dirty="0">
              <a:solidFill>
                <a:srgbClr val="0070C0"/>
              </a:solidFill>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1806" r="-11806" b="67434"/>
          <a:stretch/>
        </p:blipFill>
        <p:spPr bwMode="auto">
          <a:xfrm>
            <a:off x="4684221" y="2814638"/>
            <a:ext cx="478632" cy="401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1884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545191"/>
            <a:ext cx="7476727" cy="707886"/>
          </a:xfrm>
          <a:prstGeom prst="rect">
            <a:avLst/>
          </a:prstGeom>
          <a:noFill/>
        </p:spPr>
        <p:txBody>
          <a:bodyPr wrap="none" rtlCol="1">
            <a:spAutoFit/>
          </a:bodyPr>
          <a:lstStyle/>
          <a:p>
            <a:r>
              <a:rPr lang="he-IL" sz="4000" dirty="0" smtClean="0">
                <a:solidFill>
                  <a:srgbClr val="7030A0"/>
                </a:solidFill>
              </a:rPr>
              <a:t> מהם המאפיינים של כתיבה מדעית? </a:t>
            </a:r>
            <a:endParaRPr lang="he-IL" sz="4000" dirty="0">
              <a:solidFill>
                <a:srgbClr val="7030A0"/>
              </a:solidFill>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638" t="14337" b="20429"/>
          <a:stretch/>
        </p:blipFill>
        <p:spPr bwMode="auto">
          <a:xfrm>
            <a:off x="4067944" y="3789040"/>
            <a:ext cx="2087044" cy="23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699792" y="2132856"/>
            <a:ext cx="3816424" cy="646331"/>
          </a:xfrm>
          <a:prstGeom prst="rect">
            <a:avLst/>
          </a:prstGeom>
          <a:noFill/>
        </p:spPr>
        <p:txBody>
          <a:bodyPr wrap="square" rtlCol="1">
            <a:spAutoFit/>
          </a:bodyPr>
          <a:lstStyle/>
          <a:p>
            <a:r>
              <a:rPr lang="he-IL" sz="3600" dirty="0" smtClean="0">
                <a:solidFill>
                  <a:srgbClr val="0070C0"/>
                </a:solidFill>
              </a:rPr>
              <a:t>כתבו במחברותיכם!</a:t>
            </a:r>
            <a:endParaRPr lang="he-IL" sz="3600" dirty="0">
              <a:solidFill>
                <a:srgbClr val="0070C0"/>
              </a:solidFill>
            </a:endParaRPr>
          </a:p>
        </p:txBody>
      </p:sp>
    </p:spTree>
    <p:extLst>
      <p:ext uri="{BB962C8B-B14F-4D97-AF65-F5344CB8AC3E}">
        <p14:creationId xmlns:p14="http://schemas.microsoft.com/office/powerpoint/2010/main" val="3171257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545191"/>
            <a:ext cx="7476727" cy="707886"/>
          </a:xfrm>
          <a:prstGeom prst="rect">
            <a:avLst/>
          </a:prstGeom>
          <a:noFill/>
        </p:spPr>
        <p:txBody>
          <a:bodyPr wrap="none" rtlCol="1">
            <a:spAutoFit/>
          </a:bodyPr>
          <a:lstStyle/>
          <a:p>
            <a:r>
              <a:rPr lang="he-IL" sz="4000" dirty="0" smtClean="0">
                <a:solidFill>
                  <a:srgbClr val="7030A0"/>
                </a:solidFill>
              </a:rPr>
              <a:t> מהם המאפיינים של כתיבה מדעית? </a:t>
            </a:r>
            <a:endParaRPr lang="he-IL" sz="4000" dirty="0">
              <a:solidFill>
                <a:srgbClr val="7030A0"/>
              </a:solidFill>
            </a:endParaRPr>
          </a:p>
        </p:txBody>
      </p:sp>
      <p:sp>
        <p:nvSpPr>
          <p:cNvPr id="5" name="TextBox 4"/>
          <p:cNvSpPr txBox="1"/>
          <p:nvPr/>
        </p:nvSpPr>
        <p:spPr>
          <a:xfrm>
            <a:off x="2339752" y="1700808"/>
            <a:ext cx="6555000" cy="4651979"/>
          </a:xfrm>
          <a:prstGeom prst="rect">
            <a:avLst/>
          </a:prstGeom>
          <a:noFill/>
        </p:spPr>
        <p:txBody>
          <a:bodyPr wrap="none" rtlCol="1">
            <a:spAutoFit/>
          </a:bodyPr>
          <a:lstStyle/>
          <a:p>
            <a:pPr marL="342900" indent="-342900">
              <a:lnSpc>
                <a:spcPct val="150000"/>
              </a:lnSpc>
              <a:buAutoNum type="arabicParenR"/>
            </a:pPr>
            <a:r>
              <a:rPr lang="he-IL" sz="2000" dirty="0" smtClean="0"/>
              <a:t>תיאור עובדות.</a:t>
            </a:r>
          </a:p>
          <a:p>
            <a:pPr marL="342900" indent="-342900">
              <a:lnSpc>
                <a:spcPct val="150000"/>
              </a:lnSpc>
              <a:buAutoNum type="arabicParenR"/>
            </a:pPr>
            <a:r>
              <a:rPr lang="he-IL" sz="2000" dirty="0" smtClean="0"/>
              <a:t>דיוק ואובייקטיביות.</a:t>
            </a:r>
          </a:p>
          <a:p>
            <a:pPr marL="342900" indent="-342900">
              <a:lnSpc>
                <a:spcPct val="150000"/>
              </a:lnSpc>
              <a:buAutoNum type="arabicParenR"/>
            </a:pPr>
            <a:r>
              <a:rPr lang="he-IL" sz="2000" dirty="0" smtClean="0"/>
              <a:t>צמצום והתמקדות בנושא הסקירה .</a:t>
            </a:r>
          </a:p>
          <a:p>
            <a:pPr marL="342900" indent="-342900">
              <a:lnSpc>
                <a:spcPct val="150000"/>
              </a:lnSpc>
              <a:buAutoNum type="arabicParenR"/>
            </a:pPr>
            <a:r>
              <a:rPr lang="he-IL" sz="2000" dirty="0" smtClean="0"/>
              <a:t>הימנעות ממשפטים ארוכים ומסובכים.</a:t>
            </a:r>
          </a:p>
          <a:p>
            <a:pPr marL="342900" indent="-342900">
              <a:lnSpc>
                <a:spcPct val="150000"/>
              </a:lnSpc>
              <a:buAutoNum type="arabicParenR"/>
            </a:pPr>
            <a:r>
              <a:rPr lang="he-IL" sz="2000" dirty="0" smtClean="0"/>
              <a:t>משפטים חד משמעיים וברורים. הימנעות מחזרה על עובדות.</a:t>
            </a:r>
          </a:p>
          <a:p>
            <a:pPr marL="342900" indent="-342900">
              <a:lnSpc>
                <a:spcPct val="150000"/>
              </a:lnSpc>
              <a:buAutoNum type="arabicParenR"/>
            </a:pPr>
            <a:r>
              <a:rPr lang="he-IL" sz="2000" dirty="0" smtClean="0"/>
              <a:t>הסתמכות על מקורות מידע אמינים.</a:t>
            </a:r>
          </a:p>
          <a:p>
            <a:pPr marL="342900" indent="-342900">
              <a:lnSpc>
                <a:spcPct val="150000"/>
              </a:lnSpc>
              <a:buAutoNum type="arabicParenR"/>
            </a:pPr>
            <a:r>
              <a:rPr lang="he-IL" sz="2000" dirty="0" smtClean="0"/>
              <a:t>הצלבת מקורות מידע.</a:t>
            </a:r>
          </a:p>
          <a:p>
            <a:pPr marL="342900" indent="-342900">
              <a:lnSpc>
                <a:spcPct val="150000"/>
              </a:lnSpc>
              <a:buAutoNum type="arabicParenR"/>
            </a:pPr>
            <a:r>
              <a:rPr lang="he-IL" sz="2000" dirty="0" smtClean="0"/>
              <a:t>מדע – תחום מתחדש, לכן יש לחפש את המידע העדכני ביותר.</a:t>
            </a:r>
          </a:p>
          <a:p>
            <a:pPr marL="342900" indent="-342900">
              <a:lnSpc>
                <a:spcPct val="150000"/>
              </a:lnSpc>
              <a:buAutoNum type="arabicParenR"/>
            </a:pPr>
            <a:endParaRPr lang="he-IL" sz="2000" dirty="0" smtClean="0"/>
          </a:p>
          <a:p>
            <a:pPr marL="342900" indent="-342900">
              <a:lnSpc>
                <a:spcPct val="150000"/>
              </a:lnSpc>
              <a:buAutoNum type="arabicParenR"/>
            </a:pPr>
            <a:endParaRPr lang="he-IL" sz="20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638" t="14337" b="20429"/>
          <a:stretch/>
        </p:blipFill>
        <p:spPr bwMode="auto">
          <a:xfrm>
            <a:off x="395536" y="2348880"/>
            <a:ext cx="2087044" cy="23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7406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59832" y="546019"/>
            <a:ext cx="2879314" cy="707886"/>
          </a:xfrm>
          <a:prstGeom prst="rect">
            <a:avLst/>
          </a:prstGeom>
          <a:noFill/>
        </p:spPr>
        <p:txBody>
          <a:bodyPr wrap="none" rtlCol="1">
            <a:spAutoFit/>
          </a:bodyPr>
          <a:lstStyle/>
          <a:p>
            <a:r>
              <a:rPr lang="he-IL" sz="4000" dirty="0" smtClean="0">
                <a:solidFill>
                  <a:srgbClr val="7030A0"/>
                </a:solidFill>
              </a:rPr>
              <a:t>שלבי העבודה</a:t>
            </a:r>
            <a:endParaRPr lang="he-IL" sz="4000" dirty="0">
              <a:solidFill>
                <a:srgbClr val="7030A0"/>
              </a:solidFill>
            </a:endParaRPr>
          </a:p>
        </p:txBody>
      </p:sp>
      <p:sp>
        <p:nvSpPr>
          <p:cNvPr id="5" name="TextBox 4"/>
          <p:cNvSpPr txBox="1"/>
          <p:nvPr/>
        </p:nvSpPr>
        <p:spPr>
          <a:xfrm>
            <a:off x="4747523" y="1556792"/>
            <a:ext cx="3417923" cy="496996"/>
          </a:xfrm>
          <a:prstGeom prst="rect">
            <a:avLst/>
          </a:prstGeom>
          <a:noFill/>
        </p:spPr>
        <p:txBody>
          <a:bodyPr wrap="none" rtlCol="1">
            <a:spAutoFit/>
          </a:bodyPr>
          <a:lstStyle/>
          <a:p>
            <a:pPr marL="342900" indent="-342900">
              <a:lnSpc>
                <a:spcPct val="150000"/>
              </a:lnSpc>
              <a:buAutoNum type="arabicParenR"/>
            </a:pPr>
            <a:r>
              <a:rPr lang="he-IL" sz="2000" b="1" dirty="0" smtClean="0">
                <a:solidFill>
                  <a:srgbClr val="00B0F0"/>
                </a:solidFill>
              </a:rPr>
              <a:t>  איסוף</a:t>
            </a:r>
            <a:r>
              <a:rPr lang="he-IL" sz="2000" dirty="0" smtClean="0"/>
              <a:t> מקורות מידע אמינים.</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8695" y="4005064"/>
            <a:ext cx="1905000"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890971" y="2053788"/>
            <a:ext cx="6274475" cy="496996"/>
          </a:xfrm>
          <a:prstGeom prst="rect">
            <a:avLst/>
          </a:prstGeom>
          <a:noFill/>
        </p:spPr>
        <p:txBody>
          <a:bodyPr wrap="none" rtlCol="1">
            <a:spAutoFit/>
          </a:bodyPr>
          <a:lstStyle/>
          <a:p>
            <a:pPr marL="457200" indent="-457200">
              <a:lnSpc>
                <a:spcPct val="150000"/>
              </a:lnSpc>
              <a:buFont typeface="+mj-lt"/>
              <a:buAutoNum type="arabicParenR" startAt="2"/>
            </a:pPr>
            <a:r>
              <a:rPr lang="he-IL" sz="2000" b="1" dirty="0" smtClean="0">
                <a:solidFill>
                  <a:srgbClr val="00B0F0"/>
                </a:solidFill>
              </a:rPr>
              <a:t>קריאת</a:t>
            </a:r>
            <a:r>
              <a:rPr lang="he-IL" sz="2000" dirty="0" smtClean="0">
                <a:solidFill>
                  <a:srgbClr val="00B0F0"/>
                </a:solidFill>
              </a:rPr>
              <a:t> </a:t>
            </a:r>
            <a:r>
              <a:rPr lang="he-IL" sz="2000" dirty="0" smtClean="0"/>
              <a:t>מקורות המידע, </a:t>
            </a:r>
            <a:r>
              <a:rPr lang="he-IL" sz="2000" b="1" dirty="0" smtClean="0">
                <a:solidFill>
                  <a:srgbClr val="00B0F0"/>
                </a:solidFill>
              </a:rPr>
              <a:t>וסימון</a:t>
            </a:r>
            <a:r>
              <a:rPr lang="he-IL" sz="2000" dirty="0" smtClean="0"/>
              <a:t> הקטעים הרלוונטיים לנושא.</a:t>
            </a:r>
          </a:p>
        </p:txBody>
      </p:sp>
      <p:sp>
        <p:nvSpPr>
          <p:cNvPr id="7" name="TextBox 6"/>
          <p:cNvSpPr txBox="1"/>
          <p:nvPr/>
        </p:nvSpPr>
        <p:spPr>
          <a:xfrm>
            <a:off x="377737" y="2547504"/>
            <a:ext cx="7787709" cy="496996"/>
          </a:xfrm>
          <a:prstGeom prst="rect">
            <a:avLst/>
          </a:prstGeom>
          <a:noFill/>
        </p:spPr>
        <p:txBody>
          <a:bodyPr wrap="none" rtlCol="1">
            <a:spAutoFit/>
          </a:bodyPr>
          <a:lstStyle/>
          <a:p>
            <a:pPr marL="457200" indent="-457200">
              <a:lnSpc>
                <a:spcPct val="150000"/>
              </a:lnSpc>
              <a:buFont typeface="+mj-lt"/>
              <a:buAutoNum type="arabicParenR" startAt="3"/>
            </a:pPr>
            <a:r>
              <a:rPr lang="he-IL" sz="2000" b="1" dirty="0" smtClean="0">
                <a:solidFill>
                  <a:srgbClr val="00B0F0"/>
                </a:solidFill>
              </a:rPr>
              <a:t>הצלבת מידע</a:t>
            </a:r>
            <a:r>
              <a:rPr lang="he-IL" sz="2000" dirty="0" smtClean="0"/>
              <a:t>: השוואה בין המידע המוצג במקורות המידע השונים והבנתו.</a:t>
            </a:r>
          </a:p>
        </p:txBody>
      </p:sp>
      <p:sp>
        <p:nvSpPr>
          <p:cNvPr id="8" name="TextBox 7"/>
          <p:cNvSpPr txBox="1"/>
          <p:nvPr/>
        </p:nvSpPr>
        <p:spPr>
          <a:xfrm>
            <a:off x="3763279" y="2996952"/>
            <a:ext cx="4402167" cy="496996"/>
          </a:xfrm>
          <a:prstGeom prst="rect">
            <a:avLst/>
          </a:prstGeom>
          <a:noFill/>
        </p:spPr>
        <p:txBody>
          <a:bodyPr wrap="none" rtlCol="1">
            <a:spAutoFit/>
          </a:bodyPr>
          <a:lstStyle/>
          <a:p>
            <a:pPr marL="457200" indent="-457200">
              <a:lnSpc>
                <a:spcPct val="150000"/>
              </a:lnSpc>
              <a:buFont typeface="+mj-lt"/>
              <a:buAutoNum type="arabicParenR" startAt="4"/>
            </a:pPr>
            <a:r>
              <a:rPr lang="he-IL" sz="2000" b="1" dirty="0" smtClean="0">
                <a:solidFill>
                  <a:srgbClr val="00B0F0"/>
                </a:solidFill>
              </a:rPr>
              <a:t>סיכום</a:t>
            </a:r>
            <a:r>
              <a:rPr lang="he-IL" sz="2000" dirty="0" smtClean="0"/>
              <a:t> המידע בצורה תמציתית וברורה.</a:t>
            </a:r>
          </a:p>
        </p:txBody>
      </p:sp>
    </p:spTree>
    <p:extLst>
      <p:ext uri="{BB962C8B-B14F-4D97-AF65-F5344CB8AC3E}">
        <p14:creationId xmlns:p14="http://schemas.microsoft.com/office/powerpoint/2010/main" val="308718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4201" y="188640"/>
            <a:ext cx="6845946" cy="1200329"/>
          </a:xfrm>
          <a:prstGeom prst="rect">
            <a:avLst/>
          </a:prstGeom>
          <a:noFill/>
        </p:spPr>
        <p:txBody>
          <a:bodyPr wrap="square" rtlCol="1">
            <a:spAutoFit/>
          </a:bodyPr>
          <a:lstStyle/>
          <a:p>
            <a:pPr algn="ctr"/>
            <a:r>
              <a:rPr lang="he-IL" sz="3600" dirty="0" smtClean="0">
                <a:solidFill>
                  <a:srgbClr val="7030A0"/>
                </a:solidFill>
              </a:rPr>
              <a:t>חיפוש מקורות בגוגל עבור החיידק </a:t>
            </a:r>
            <a:r>
              <a:rPr lang="he-IL" sz="3600" dirty="0" err="1" smtClean="0">
                <a:solidFill>
                  <a:srgbClr val="7030A0"/>
                </a:solidFill>
              </a:rPr>
              <a:t>קלוסטרידיום</a:t>
            </a:r>
            <a:r>
              <a:rPr lang="he-IL" sz="3600" dirty="0" smtClean="0">
                <a:solidFill>
                  <a:srgbClr val="7030A0"/>
                </a:solidFill>
              </a:rPr>
              <a:t> </a:t>
            </a:r>
            <a:r>
              <a:rPr lang="he-IL" sz="3600" dirty="0" err="1" smtClean="0">
                <a:solidFill>
                  <a:srgbClr val="7030A0"/>
                </a:solidFill>
              </a:rPr>
              <a:t>דיפיסיל</a:t>
            </a:r>
            <a:endParaRPr lang="he-IL" sz="3600" dirty="0">
              <a:solidFill>
                <a:srgbClr val="7030A0"/>
              </a:solidFill>
            </a:endParaRPr>
          </a:p>
        </p:txBody>
      </p:sp>
      <p:sp>
        <p:nvSpPr>
          <p:cNvPr id="6" name="TextBox 5"/>
          <p:cNvSpPr txBox="1"/>
          <p:nvPr/>
        </p:nvSpPr>
        <p:spPr>
          <a:xfrm>
            <a:off x="1090041" y="1381190"/>
            <a:ext cx="7505580" cy="4662815"/>
          </a:xfrm>
          <a:prstGeom prst="rect">
            <a:avLst/>
          </a:prstGeom>
          <a:noFill/>
        </p:spPr>
        <p:txBody>
          <a:bodyPr wrap="none" rtlCol="1">
            <a:spAutoFit/>
          </a:bodyPr>
          <a:lstStyle/>
          <a:p>
            <a:pPr marL="342900" indent="-342900">
              <a:lnSpc>
                <a:spcPct val="150000"/>
              </a:lnSpc>
              <a:buAutoNum type="arabicParenR"/>
            </a:pPr>
            <a:r>
              <a:rPr lang="he-IL" dirty="0" smtClean="0"/>
              <a:t>ויקיפדיה.</a:t>
            </a:r>
          </a:p>
          <a:p>
            <a:pPr marL="342900" indent="-342900">
              <a:lnSpc>
                <a:spcPct val="150000"/>
              </a:lnSpc>
              <a:buAutoNum type="arabicParenR"/>
            </a:pPr>
            <a:r>
              <a:rPr lang="he-IL" dirty="0" smtClean="0"/>
              <a:t>העיתון הישראלי לרפואה:  מאמר מאת ד"ר הילה שקד, בלינסון.</a:t>
            </a:r>
          </a:p>
          <a:p>
            <a:pPr marL="342900" indent="-342900">
              <a:lnSpc>
                <a:spcPct val="150000"/>
              </a:lnSpc>
              <a:buAutoNum type="arabicParenR"/>
            </a:pPr>
            <a:r>
              <a:rPr lang="he-IL" dirty="0" smtClean="0"/>
              <a:t>טיפול מהפכני בחיידק אלים – אתר </a:t>
            </a:r>
            <a:r>
              <a:rPr lang="en-US" dirty="0" err="1" smtClean="0"/>
              <a:t>ynet</a:t>
            </a:r>
            <a:r>
              <a:rPr lang="he-IL" dirty="0" smtClean="0"/>
              <a:t>.</a:t>
            </a:r>
            <a:endParaRPr lang="en-US" dirty="0" smtClean="0"/>
          </a:p>
          <a:p>
            <a:pPr marL="342900" indent="-342900">
              <a:lnSpc>
                <a:spcPct val="150000"/>
              </a:lnSpc>
              <a:buAutoNum type="arabicParenR"/>
            </a:pPr>
            <a:r>
              <a:rPr lang="he-IL" dirty="0" smtClean="0"/>
              <a:t>המונופול של חיידק </a:t>
            </a:r>
            <a:r>
              <a:rPr lang="he-IL" dirty="0" err="1" smtClean="0"/>
              <a:t>הקלוסטרידיום</a:t>
            </a:r>
            <a:r>
              <a:rPr lang="he-IL" dirty="0" smtClean="0"/>
              <a:t> – עיתון הארץ.</a:t>
            </a:r>
          </a:p>
          <a:p>
            <a:pPr marL="342900" indent="-342900">
              <a:lnSpc>
                <a:spcPct val="150000"/>
              </a:lnSpc>
              <a:buAutoNum type="arabicParenR"/>
            </a:pPr>
            <a:r>
              <a:rPr lang="he-IL" dirty="0" smtClean="0"/>
              <a:t>ראיון של רופא בטלוויזיה.</a:t>
            </a:r>
          </a:p>
          <a:p>
            <a:pPr marL="342900" indent="-342900">
              <a:lnSpc>
                <a:spcPct val="150000"/>
              </a:lnSpc>
              <a:buAutoNum type="arabicParenR"/>
            </a:pPr>
            <a:r>
              <a:rPr lang="he-IL" dirty="0" smtClean="0"/>
              <a:t>אתר משרד הבריאות.</a:t>
            </a:r>
          </a:p>
          <a:p>
            <a:pPr marL="342900" indent="-342900">
              <a:lnSpc>
                <a:spcPct val="150000"/>
              </a:lnSpc>
              <a:buAutoNum type="arabicParenR"/>
            </a:pPr>
            <a:r>
              <a:rPr lang="he-IL" dirty="0" smtClean="0"/>
              <a:t>מאמר בעיתון המדעי </a:t>
            </a:r>
            <a:r>
              <a:rPr lang="en-US" dirty="0" smtClean="0"/>
              <a:t>Nature</a:t>
            </a:r>
            <a:r>
              <a:rPr lang="he-IL" dirty="0" smtClean="0"/>
              <a:t>.</a:t>
            </a:r>
          </a:p>
          <a:p>
            <a:pPr marL="342900" indent="-342900">
              <a:lnSpc>
                <a:spcPct val="150000"/>
              </a:lnSpc>
              <a:buAutoNum type="arabicParenR"/>
            </a:pPr>
            <a:r>
              <a:rPr lang="he-IL" dirty="0" smtClean="0"/>
              <a:t>סיכום של סטודנט לרפואה.</a:t>
            </a:r>
          </a:p>
          <a:p>
            <a:pPr marL="342900" indent="-342900">
              <a:lnSpc>
                <a:spcPct val="150000"/>
              </a:lnSpc>
              <a:buAutoNum type="arabicParenR"/>
            </a:pPr>
            <a:r>
              <a:rPr lang="he-IL" dirty="0" smtClean="0"/>
              <a:t>מצגת של משרד החינוך.</a:t>
            </a:r>
          </a:p>
          <a:p>
            <a:pPr marL="342900" indent="-342900">
              <a:lnSpc>
                <a:spcPct val="150000"/>
              </a:lnSpc>
              <a:buAutoNum type="arabicParenR"/>
            </a:pPr>
            <a:r>
              <a:rPr lang="he-IL" dirty="0" smtClean="0"/>
              <a:t>מצגת שהכין תלמיד במגמה לביולוגיה בבית הספר ליד האוניברסיטה בירושלים. </a:t>
            </a:r>
            <a:r>
              <a:rPr lang="en-US" dirty="0" smtClean="0"/>
              <a:t/>
            </a:r>
            <a:br>
              <a:rPr lang="en-US" dirty="0" smtClean="0"/>
            </a:br>
            <a:endParaRPr lang="he-IL" dirty="0"/>
          </a:p>
        </p:txBody>
      </p:sp>
      <p:sp>
        <p:nvSpPr>
          <p:cNvPr id="7" name="TextBox 6"/>
          <p:cNvSpPr txBox="1"/>
          <p:nvPr/>
        </p:nvSpPr>
        <p:spPr>
          <a:xfrm>
            <a:off x="1168687" y="5782395"/>
            <a:ext cx="6930102" cy="523220"/>
          </a:xfrm>
          <a:prstGeom prst="rect">
            <a:avLst/>
          </a:prstGeom>
          <a:noFill/>
        </p:spPr>
        <p:txBody>
          <a:bodyPr wrap="none" rtlCol="1">
            <a:spAutoFit/>
          </a:bodyPr>
          <a:lstStyle/>
          <a:p>
            <a:r>
              <a:rPr lang="he-IL" sz="2800" dirty="0" smtClean="0">
                <a:solidFill>
                  <a:srgbClr val="7030A0"/>
                </a:solidFill>
              </a:rPr>
              <a:t>חישבו וכתבו במחברת: אילו מקורות הם אמינים? </a:t>
            </a:r>
            <a:endParaRPr lang="he-IL" sz="2800" dirty="0">
              <a:solidFill>
                <a:srgbClr val="7030A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1258164" cy="2879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8560741" y="1844824"/>
            <a:ext cx="478632" cy="3281493"/>
            <a:chOff x="8560741" y="1844824"/>
            <a:chExt cx="478632" cy="3281493"/>
          </a:xfrm>
        </p:grpSpPr>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1806" r="-11806" b="67434"/>
            <a:stretch/>
          </p:blipFill>
          <p:spPr bwMode="auto">
            <a:xfrm>
              <a:off x="8560741" y="1844824"/>
              <a:ext cx="478632" cy="401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1806" r="-11806" b="67434"/>
            <a:stretch/>
          </p:blipFill>
          <p:spPr bwMode="auto">
            <a:xfrm>
              <a:off x="8560741" y="3140608"/>
              <a:ext cx="478632" cy="401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1806" r="-11806" b="67434"/>
            <a:stretch/>
          </p:blipFill>
          <p:spPr bwMode="auto">
            <a:xfrm>
              <a:off x="8560741" y="3541781"/>
              <a:ext cx="478632" cy="401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1806" r="-11806" b="67434"/>
            <a:stretch/>
          </p:blipFill>
          <p:spPr bwMode="auto">
            <a:xfrm>
              <a:off x="8560741" y="3861048"/>
              <a:ext cx="478632" cy="401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1806" r="-11806" b="67434"/>
            <a:stretch/>
          </p:blipFill>
          <p:spPr bwMode="auto">
            <a:xfrm>
              <a:off x="8560741" y="4725144"/>
              <a:ext cx="478632" cy="401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6297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4201" y="406405"/>
            <a:ext cx="6845946" cy="646331"/>
          </a:xfrm>
          <a:prstGeom prst="rect">
            <a:avLst/>
          </a:prstGeom>
          <a:noFill/>
        </p:spPr>
        <p:txBody>
          <a:bodyPr wrap="square" rtlCol="1">
            <a:spAutoFit/>
          </a:bodyPr>
          <a:lstStyle/>
          <a:p>
            <a:pPr algn="ctr"/>
            <a:r>
              <a:rPr lang="he-IL" sz="3600" dirty="0" smtClean="0">
                <a:solidFill>
                  <a:srgbClr val="7030A0"/>
                </a:solidFill>
              </a:rPr>
              <a:t>אבחנה בין עיקר לטפל</a:t>
            </a:r>
            <a:endParaRPr lang="he-IL" sz="3600" dirty="0">
              <a:solidFill>
                <a:srgbClr val="7030A0"/>
              </a:solidFill>
            </a:endParaRPr>
          </a:p>
        </p:txBody>
      </p:sp>
      <p:sp>
        <p:nvSpPr>
          <p:cNvPr id="5" name="TextBox 4"/>
          <p:cNvSpPr txBox="1"/>
          <p:nvPr/>
        </p:nvSpPr>
        <p:spPr>
          <a:xfrm>
            <a:off x="954359" y="1700808"/>
            <a:ext cx="7673563" cy="2677656"/>
          </a:xfrm>
          <a:prstGeom prst="rect">
            <a:avLst/>
          </a:prstGeom>
          <a:noFill/>
        </p:spPr>
        <p:txBody>
          <a:bodyPr wrap="square" rtlCol="1">
            <a:spAutoFit/>
          </a:bodyPr>
          <a:lstStyle/>
          <a:p>
            <a:r>
              <a:rPr lang="he-IL" sz="2400" dirty="0" smtClean="0"/>
              <a:t>נעמה ואלונה התבקשו לקרוא קטע בנושא ההיסטוריה של משחק השש-</a:t>
            </a:r>
            <a:r>
              <a:rPr lang="he-IL" sz="2400" dirty="0" err="1" smtClean="0"/>
              <a:t>בש</a:t>
            </a:r>
            <a:r>
              <a:rPr lang="he-IL" sz="2400" dirty="0" smtClean="0"/>
              <a:t>, ולסמן את הקטעים הרלוונטיים </a:t>
            </a:r>
            <a:r>
              <a:rPr lang="he-IL" sz="2400" b="1" dirty="0" smtClean="0">
                <a:solidFill>
                  <a:srgbClr val="FF0000"/>
                </a:solidFill>
              </a:rPr>
              <a:t>לשינויים שנערכו במשחק לאורך השנים.</a:t>
            </a:r>
          </a:p>
          <a:p>
            <a:endParaRPr lang="he-IL" sz="2400" dirty="0"/>
          </a:p>
          <a:p>
            <a:r>
              <a:rPr lang="he-IL" sz="2400" dirty="0" smtClean="0"/>
              <a:t>הסתכלו במשפטים אותם סימנה נעמה לעומת אלו שסימנה אלונה, והחליטו מי ביצע את המשימה טוב יותר. נמקו במחברותיכם!</a:t>
            </a:r>
            <a:endParaRPr lang="he-IL"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077072"/>
            <a:ext cx="2592288"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8607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4201" y="406405"/>
            <a:ext cx="6845946" cy="646331"/>
          </a:xfrm>
          <a:prstGeom prst="rect">
            <a:avLst/>
          </a:prstGeom>
          <a:noFill/>
        </p:spPr>
        <p:txBody>
          <a:bodyPr wrap="square" rtlCol="1">
            <a:spAutoFit/>
          </a:bodyPr>
          <a:lstStyle/>
          <a:p>
            <a:pPr algn="ctr"/>
            <a:r>
              <a:rPr lang="he-IL" sz="3600" dirty="0" smtClean="0">
                <a:solidFill>
                  <a:srgbClr val="7030A0"/>
                </a:solidFill>
              </a:rPr>
              <a:t>הצלבת מידע</a:t>
            </a:r>
            <a:endParaRPr lang="he-IL" sz="3600" dirty="0">
              <a:solidFill>
                <a:srgbClr val="7030A0"/>
              </a:solidFill>
            </a:endParaRPr>
          </a:p>
        </p:txBody>
      </p:sp>
      <p:sp>
        <p:nvSpPr>
          <p:cNvPr id="2" name="TextBox 1"/>
          <p:cNvSpPr txBox="1"/>
          <p:nvPr/>
        </p:nvSpPr>
        <p:spPr>
          <a:xfrm>
            <a:off x="921087" y="1484784"/>
            <a:ext cx="7601555" cy="400110"/>
          </a:xfrm>
          <a:prstGeom prst="rect">
            <a:avLst/>
          </a:prstGeom>
          <a:noFill/>
        </p:spPr>
        <p:txBody>
          <a:bodyPr wrap="square" rtlCol="1">
            <a:spAutoFit/>
          </a:bodyPr>
          <a:lstStyle/>
          <a:p>
            <a:pPr marL="342900" indent="-342900">
              <a:spcBef>
                <a:spcPts val="1200"/>
              </a:spcBef>
              <a:spcAft>
                <a:spcPts val="1200"/>
              </a:spcAft>
              <a:buAutoNum type="arabicParenR"/>
            </a:pPr>
            <a:r>
              <a:rPr lang="he-IL" sz="2000" dirty="0" smtClean="0"/>
              <a:t>  יש צורך לבדוק את המידע בכמה מקורות, על מנת לבחון את אמינותו.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0338" y="4797152"/>
            <a:ext cx="2173671" cy="1642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21087" y="1828059"/>
            <a:ext cx="7601555" cy="1015663"/>
          </a:xfrm>
          <a:prstGeom prst="rect">
            <a:avLst/>
          </a:prstGeom>
          <a:noFill/>
        </p:spPr>
        <p:txBody>
          <a:bodyPr wrap="square" rtlCol="1">
            <a:spAutoFit/>
          </a:bodyPr>
          <a:lstStyle/>
          <a:p>
            <a:pPr marL="457200" indent="-457200">
              <a:spcBef>
                <a:spcPts val="600"/>
              </a:spcBef>
              <a:spcAft>
                <a:spcPts val="600"/>
              </a:spcAft>
              <a:buFont typeface="+mj-lt"/>
              <a:buAutoNum type="arabicParenR" startAt="2"/>
            </a:pPr>
            <a:r>
              <a:rPr lang="he-IL" sz="2000" dirty="0" smtClean="0"/>
              <a:t>במקרה של סתירה בין שני מקורות, יש לחפש מקור שלישי. </a:t>
            </a:r>
            <a:r>
              <a:rPr lang="en-US" sz="2000" dirty="0" smtClean="0"/>
              <a:t/>
            </a:r>
            <a:br>
              <a:rPr lang="en-US" sz="2000" dirty="0" smtClean="0"/>
            </a:br>
            <a:r>
              <a:rPr lang="he-IL" sz="2000" dirty="0" smtClean="0"/>
              <a:t>יש לשים לב לתאריך הפרסום של המקורות – ייתכן שהתגלו עובדות חדשות, ששינו את התפישה הרווחת.</a:t>
            </a:r>
          </a:p>
        </p:txBody>
      </p:sp>
      <p:sp>
        <p:nvSpPr>
          <p:cNvPr id="6" name="TextBox 5"/>
          <p:cNvSpPr txBox="1"/>
          <p:nvPr/>
        </p:nvSpPr>
        <p:spPr>
          <a:xfrm>
            <a:off x="921087" y="2775626"/>
            <a:ext cx="7601555" cy="707886"/>
          </a:xfrm>
          <a:prstGeom prst="rect">
            <a:avLst/>
          </a:prstGeom>
          <a:noFill/>
        </p:spPr>
        <p:txBody>
          <a:bodyPr wrap="square" rtlCol="1">
            <a:spAutoFit/>
          </a:bodyPr>
          <a:lstStyle/>
          <a:p>
            <a:pPr marL="457200" indent="-457200">
              <a:spcBef>
                <a:spcPts val="600"/>
              </a:spcBef>
              <a:spcAft>
                <a:spcPts val="600"/>
              </a:spcAft>
              <a:buFont typeface="+mj-lt"/>
              <a:buAutoNum type="arabicParenR" startAt="3"/>
            </a:pPr>
            <a:r>
              <a:rPr lang="he-IL" sz="2000" dirty="0" smtClean="0"/>
              <a:t>בסיכום המידע יש לשלב את כל המידע הרלוונטי שמצאנו במקורות השונים. </a:t>
            </a:r>
            <a:endParaRPr lang="he-IL" sz="2000" dirty="0"/>
          </a:p>
        </p:txBody>
      </p:sp>
    </p:spTree>
    <p:extLst>
      <p:ext uri="{BB962C8B-B14F-4D97-AF65-F5344CB8AC3E}">
        <p14:creationId xmlns:p14="http://schemas.microsoft.com/office/powerpoint/2010/main" val="372223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4201" y="406405"/>
            <a:ext cx="6845946" cy="646331"/>
          </a:xfrm>
          <a:prstGeom prst="rect">
            <a:avLst/>
          </a:prstGeom>
          <a:noFill/>
        </p:spPr>
        <p:txBody>
          <a:bodyPr wrap="square" rtlCol="1">
            <a:spAutoFit/>
          </a:bodyPr>
          <a:lstStyle/>
          <a:p>
            <a:pPr algn="ctr"/>
            <a:r>
              <a:rPr lang="he-IL" sz="3600" dirty="0" smtClean="0">
                <a:solidFill>
                  <a:srgbClr val="7030A0"/>
                </a:solidFill>
              </a:rPr>
              <a:t>סיכום המידע - אובייקטיביות</a:t>
            </a:r>
            <a:endParaRPr lang="he-IL" sz="3600" dirty="0">
              <a:solidFill>
                <a:srgbClr val="7030A0"/>
              </a:solidFill>
            </a:endParaRPr>
          </a:p>
        </p:txBody>
      </p:sp>
      <p:sp>
        <p:nvSpPr>
          <p:cNvPr id="5" name="TextBox 4"/>
          <p:cNvSpPr txBox="1"/>
          <p:nvPr/>
        </p:nvSpPr>
        <p:spPr>
          <a:xfrm>
            <a:off x="690372" y="1340768"/>
            <a:ext cx="8033603" cy="3293209"/>
          </a:xfrm>
          <a:prstGeom prst="rect">
            <a:avLst/>
          </a:prstGeom>
          <a:noFill/>
        </p:spPr>
        <p:txBody>
          <a:bodyPr wrap="square" rtlCol="1">
            <a:spAutoFit/>
          </a:bodyPr>
          <a:lstStyle/>
          <a:p>
            <a:r>
              <a:rPr lang="he-IL" dirty="0" smtClean="0"/>
              <a:t>אורן ואורי התבקשו לסכם את הישגי מדינת ישראל באירוויזיון.</a:t>
            </a:r>
          </a:p>
          <a:p>
            <a:endParaRPr lang="he-IL" dirty="0"/>
          </a:p>
          <a:p>
            <a:r>
              <a:rPr lang="he-IL" u="sng" dirty="0" smtClean="0"/>
              <a:t>אורי כתב</a:t>
            </a:r>
            <a:r>
              <a:rPr lang="he-IL" dirty="0" smtClean="0"/>
              <a:t>: מתוך שלושים ושמונה שנים בהם השתתפה מדינת ישראל באירוויזיון, היא זכתה רק שלוש פעמים, כאשר הפעם האחרונה הייתה לפני 19 שנה. עובדה זו מוכיחה שהאירופאיים אנטישמיים. </a:t>
            </a:r>
          </a:p>
          <a:p>
            <a:pPr>
              <a:spcAft>
                <a:spcPts val="1200"/>
              </a:spcAft>
            </a:pPr>
            <a:endParaRPr lang="he-IL" dirty="0"/>
          </a:p>
          <a:p>
            <a:pPr>
              <a:spcAft>
                <a:spcPts val="1200"/>
              </a:spcAft>
            </a:pPr>
            <a:r>
              <a:rPr lang="he-IL" u="sng" dirty="0" smtClean="0"/>
              <a:t>אורן כתב</a:t>
            </a:r>
            <a:r>
              <a:rPr lang="he-IL" dirty="0" smtClean="0"/>
              <a:t>: ישראל לוקחת חלק בתחרות האירוויזיון מזה 38 שנים, בהם זכתה במקום הראשון 3 פעמים, במקום השני פעמיים ובמקום השלישי פעם אחת. ישראל מדורגת במקום השביעי הכללי בשכלול כל שנות קיומו של האירוויזיון. יש לציין, שהזכייה האחרונה הייתה לפני 19 שנה. בשנת  1998 שונתה שיטת ההצבעה, כך שאזרחי המדינות מצביעים בהצבעה ישירה. ייתכן ויש קשר בין גורמים אלו. </a:t>
            </a:r>
            <a:endParaRPr lang="he-I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4797152"/>
            <a:ext cx="2295799" cy="1676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9161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11037</TotalTime>
  <Words>1080</Words>
  <Application>Microsoft Office PowerPoint</Application>
  <PresentationFormat>On-screen Show (4:3)</PresentationFormat>
  <Paragraphs>116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TASMC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74</cp:revision>
  <cp:lastPrinted>2017-03-16T16:25:23Z</cp:lastPrinted>
  <dcterms:created xsi:type="dcterms:W3CDTF">2017-03-09T22:23:49Z</dcterms:created>
  <dcterms:modified xsi:type="dcterms:W3CDTF">2017-11-04T15:04:04Z</dcterms:modified>
</cp:coreProperties>
</file>