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6"/>
  </p:notesMasterIdLst>
  <p:sldIdLst>
    <p:sldId id="284" r:id="rId2"/>
    <p:sldId id="286" r:id="rId3"/>
    <p:sldId id="289" r:id="rId4"/>
    <p:sldId id="293" r:id="rId5"/>
    <p:sldId id="294" r:id="rId6"/>
    <p:sldId id="290" r:id="rId7"/>
    <p:sldId id="291" r:id="rId8"/>
    <p:sldId id="276" r:id="rId9"/>
    <p:sldId id="265" r:id="rId10"/>
    <p:sldId id="282" r:id="rId11"/>
    <p:sldId id="283" r:id="rId12"/>
    <p:sldId id="271" r:id="rId13"/>
    <p:sldId id="258" r:id="rId14"/>
    <p:sldId id="259" r:id="rId15"/>
    <p:sldId id="262" r:id="rId16"/>
    <p:sldId id="266" r:id="rId17"/>
    <p:sldId id="279" r:id="rId18"/>
    <p:sldId id="274" r:id="rId19"/>
    <p:sldId id="273" r:id="rId20"/>
    <p:sldId id="278" r:id="rId21"/>
    <p:sldId id="275" r:id="rId22"/>
    <p:sldId id="295" r:id="rId23"/>
    <p:sldId id="267" r:id="rId24"/>
    <p:sldId id="272" r:id="rId2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r" rtl="1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DDDDDD"/>
    <a:srgbClr val="339966"/>
    <a:srgbClr val="FF0000"/>
    <a:srgbClr val="B2B2B2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7213"/>
    <p:restoredTop sz="94683" autoAdjust="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8E4651A-5DDD-425E-B478-66EC6DB826FA}" type="datetimeFigureOut">
              <a:rPr lang="he-IL" smtClean="0"/>
              <a:t>י"ג/חשון/תשע"ח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0789E0-4A45-4894-8DB3-4E2E992F489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782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/>
            <a:fld id="{9FDCD740-43EC-43E2-88BB-0C7C850F5CEE}" type="slidenum">
              <a:rPr lang="he-IL" altLang="he-IL">
                <a:cs typeface="Arial" pitchFamily="34" charset="0"/>
              </a:rPr>
              <a:pPr eaLnBrk="1" hangingPunct="1"/>
              <a:t>1</a:t>
            </a:fld>
            <a:endParaRPr lang="en-US" altLang="he-IL"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/>
            <a:fld id="{F26414BF-FFCF-49A4-9C6A-9C585E715782}" type="slidenum">
              <a:rPr lang="he-IL" altLang="he-IL">
                <a:cs typeface="Arial" pitchFamily="34" charset="0"/>
              </a:rPr>
              <a:pPr eaLnBrk="1" hangingPunct="1"/>
              <a:t>2</a:t>
            </a:fld>
            <a:endParaRPr lang="en-US" altLang="he-IL"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/>
            <a:fld id="{61667C4A-D0B7-4475-A98E-D03373440515}" type="slidenum">
              <a:rPr lang="he-IL" altLang="he-IL">
                <a:cs typeface="Arial" pitchFamily="34" charset="0"/>
              </a:rPr>
              <a:pPr eaLnBrk="1" hangingPunct="1"/>
              <a:t>3</a:t>
            </a:fld>
            <a:endParaRPr lang="en-US" altLang="he-IL"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/>
            <a:fld id="{4F28F9F5-CE2E-48E3-99D2-3D4E1C02E4CD}" type="slidenum">
              <a:rPr lang="he-IL" altLang="he-IL">
                <a:cs typeface="Arial" pitchFamily="34" charset="0"/>
              </a:rPr>
              <a:pPr eaLnBrk="1" hangingPunct="1"/>
              <a:t>6</a:t>
            </a:fld>
            <a:endParaRPr lang="en-US" altLang="he-IL"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/>
            <a:fld id="{63161D66-C1D9-48A2-92D8-F9E208418FCC}" type="slidenum">
              <a:rPr lang="he-IL" altLang="he-IL">
                <a:cs typeface="Arial" pitchFamily="34" charset="0"/>
              </a:rPr>
              <a:pPr eaLnBrk="1" hangingPunct="1"/>
              <a:t>7</a:t>
            </a:fld>
            <a:endParaRPr lang="en-US" altLang="he-IL"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9pPr>
          </a:lstStyle>
          <a:p>
            <a:pPr eaLnBrk="1" hangingPunct="1"/>
            <a:fld id="{40B2BF38-FBA8-47E7-A81E-3E1CA6FEBBD9}" type="slidenum">
              <a:rPr lang="he-IL" altLang="he-IL">
                <a:cs typeface="Arial" charset="0"/>
              </a:rPr>
              <a:pPr eaLnBrk="1" hangingPunct="1"/>
              <a:t>11</a:t>
            </a:fld>
            <a:endParaRPr lang="en-US" altLang="he-IL"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he-IL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 userDrawn="1"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7" name="Rectangle 65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>
              <a:defRPr/>
            </a:pPr>
            <a:endParaRPr kumimoji="1" lang="en-US"/>
          </a:p>
        </p:txBody>
      </p:sp>
      <p:sp>
        <p:nvSpPr>
          <p:cNvPr id="2873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096963"/>
            <a:ext cx="7678737" cy="14319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74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5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6CBB58-4A0E-47C5-860E-1274EFB5156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4B0E9-EF1C-4E3A-953C-E1308DB4184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1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994525" y="192088"/>
            <a:ext cx="2039938" cy="590391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71538" y="192088"/>
            <a:ext cx="5970587" cy="590391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11DC-D3A3-400E-84B1-97DD930FC3D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6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E1969-97FA-4A52-9F90-408CC4EB867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2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05D44-1D7F-4587-8CAE-3C0E05CB732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2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7E166-063E-44C7-BA7C-6242FD985B18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A9E3F-7032-42E7-A959-998ADE79F7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013C8-300D-4E5D-8AB1-7CF0E3B4E83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5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EB978-33E9-4F41-918D-C4CA4173E5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6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6CC7F-7D88-490F-9660-5607F8D7F0C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46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 smtClean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D34D1-AA61-4A46-BB35-89E5D412B6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75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27651" name="Rectangle 3"/>
            <p:cNvSpPr>
              <a:spLocks noChangeArrowheads="1"/>
            </p:cNvSpPr>
            <p:nvPr userDrawn="1"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52" name="Rectangle 4"/>
            <p:cNvSpPr>
              <a:spLocks noChangeArrowheads="1"/>
            </p:cNvSpPr>
            <p:nvPr userDrawn="1"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53" name="Rectangle 5"/>
            <p:cNvSpPr>
              <a:spLocks noChangeArrowheads="1"/>
            </p:cNvSpPr>
            <p:nvPr userDrawn="1"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54" name="Rectangle 6"/>
            <p:cNvSpPr>
              <a:spLocks noChangeArrowheads="1"/>
            </p:cNvSpPr>
            <p:nvPr userDrawn="1"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55" name="Rectangle 7"/>
            <p:cNvSpPr>
              <a:spLocks noChangeArrowheads="1"/>
            </p:cNvSpPr>
            <p:nvPr userDrawn="1"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56" name="Rectangle 8"/>
            <p:cNvSpPr>
              <a:spLocks noChangeArrowheads="1"/>
            </p:cNvSpPr>
            <p:nvPr userDrawn="1"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57" name="Rectangle 9"/>
            <p:cNvSpPr>
              <a:spLocks noChangeArrowheads="1"/>
            </p:cNvSpPr>
            <p:nvPr userDrawn="1"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58" name="Rectangle 10"/>
            <p:cNvSpPr>
              <a:spLocks noChangeArrowheads="1"/>
            </p:cNvSpPr>
            <p:nvPr userDrawn="1"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59" name="Rectangle 11"/>
            <p:cNvSpPr>
              <a:spLocks noChangeArrowheads="1"/>
            </p:cNvSpPr>
            <p:nvPr userDrawn="1"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0" name="Rectangle 12"/>
            <p:cNvSpPr>
              <a:spLocks noChangeArrowheads="1"/>
            </p:cNvSpPr>
            <p:nvPr userDrawn="1"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1" name="Rectangle 13"/>
            <p:cNvSpPr>
              <a:spLocks noChangeArrowheads="1"/>
            </p:cNvSpPr>
            <p:nvPr userDrawn="1"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2" name="Rectangle 14"/>
            <p:cNvSpPr>
              <a:spLocks noChangeArrowheads="1"/>
            </p:cNvSpPr>
            <p:nvPr userDrawn="1"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3" name="Rectangle 15"/>
            <p:cNvSpPr>
              <a:spLocks noChangeArrowheads="1"/>
            </p:cNvSpPr>
            <p:nvPr userDrawn="1"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4" name="Rectangle 16"/>
            <p:cNvSpPr>
              <a:spLocks noChangeArrowheads="1"/>
            </p:cNvSpPr>
            <p:nvPr userDrawn="1"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5" name="Rectangle 17"/>
            <p:cNvSpPr>
              <a:spLocks noChangeArrowheads="1"/>
            </p:cNvSpPr>
            <p:nvPr userDrawn="1"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6" name="Rectangle 18"/>
            <p:cNvSpPr>
              <a:spLocks noChangeArrowheads="1"/>
            </p:cNvSpPr>
            <p:nvPr userDrawn="1"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7" name="Rectangle 19"/>
            <p:cNvSpPr>
              <a:spLocks noChangeArrowheads="1"/>
            </p:cNvSpPr>
            <p:nvPr userDrawn="1"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8" name="Rectangle 20"/>
            <p:cNvSpPr>
              <a:spLocks noChangeArrowheads="1"/>
            </p:cNvSpPr>
            <p:nvPr userDrawn="1"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69" name="Rectangle 21"/>
            <p:cNvSpPr>
              <a:spLocks noChangeArrowheads="1"/>
            </p:cNvSpPr>
            <p:nvPr userDrawn="1"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0" name="Rectangle 22"/>
            <p:cNvSpPr>
              <a:spLocks noChangeArrowheads="1"/>
            </p:cNvSpPr>
            <p:nvPr userDrawn="1"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1" name="Rectangle 23"/>
            <p:cNvSpPr>
              <a:spLocks noChangeArrowheads="1"/>
            </p:cNvSpPr>
            <p:nvPr userDrawn="1"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2" name="Rectangle 24"/>
            <p:cNvSpPr>
              <a:spLocks noChangeArrowheads="1"/>
            </p:cNvSpPr>
            <p:nvPr userDrawn="1"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3" name="Rectangle 25"/>
            <p:cNvSpPr>
              <a:spLocks noChangeArrowheads="1"/>
            </p:cNvSpPr>
            <p:nvPr userDrawn="1"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4" name="Rectangle 26"/>
            <p:cNvSpPr>
              <a:spLocks noChangeArrowheads="1"/>
            </p:cNvSpPr>
            <p:nvPr userDrawn="1"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5" name="Rectangle 27"/>
            <p:cNvSpPr>
              <a:spLocks noChangeArrowheads="1"/>
            </p:cNvSpPr>
            <p:nvPr userDrawn="1"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6" name="Rectangle 28"/>
            <p:cNvSpPr>
              <a:spLocks noChangeArrowheads="1"/>
            </p:cNvSpPr>
            <p:nvPr userDrawn="1"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7" name="Rectangle 29"/>
            <p:cNvSpPr>
              <a:spLocks noChangeArrowheads="1"/>
            </p:cNvSpPr>
            <p:nvPr userDrawn="1"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8" name="Rectangle 30"/>
            <p:cNvSpPr>
              <a:spLocks noChangeArrowheads="1"/>
            </p:cNvSpPr>
            <p:nvPr userDrawn="1"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79" name="Rectangle 31"/>
            <p:cNvSpPr>
              <a:spLocks noChangeArrowheads="1"/>
            </p:cNvSpPr>
            <p:nvPr userDrawn="1"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0" name="Rectangle 32"/>
            <p:cNvSpPr>
              <a:spLocks noChangeArrowheads="1"/>
            </p:cNvSpPr>
            <p:nvPr userDrawn="1"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1" name="Rectangle 33"/>
            <p:cNvSpPr>
              <a:spLocks noChangeArrowheads="1"/>
            </p:cNvSpPr>
            <p:nvPr userDrawn="1"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2" name="Rectangle 34"/>
            <p:cNvSpPr>
              <a:spLocks noChangeArrowheads="1"/>
            </p:cNvSpPr>
            <p:nvPr userDrawn="1"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3" name="Rectangle 35"/>
            <p:cNvSpPr>
              <a:spLocks noChangeArrowheads="1"/>
            </p:cNvSpPr>
            <p:nvPr userDrawn="1"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4" name="Rectangle 36"/>
            <p:cNvSpPr>
              <a:spLocks noChangeArrowheads="1"/>
            </p:cNvSpPr>
            <p:nvPr userDrawn="1"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5" name="Rectangle 37"/>
            <p:cNvSpPr>
              <a:spLocks noChangeArrowheads="1"/>
            </p:cNvSpPr>
            <p:nvPr userDrawn="1"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6" name="Rectangle 38"/>
            <p:cNvSpPr>
              <a:spLocks noChangeArrowheads="1"/>
            </p:cNvSpPr>
            <p:nvPr userDrawn="1"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7" name="Rectangle 39"/>
            <p:cNvSpPr>
              <a:spLocks noChangeArrowheads="1"/>
            </p:cNvSpPr>
            <p:nvPr userDrawn="1"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8" name="Rectangle 40"/>
            <p:cNvSpPr>
              <a:spLocks noChangeArrowheads="1"/>
            </p:cNvSpPr>
            <p:nvPr userDrawn="1"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89" name="Rectangle 41"/>
            <p:cNvSpPr>
              <a:spLocks noChangeArrowheads="1"/>
            </p:cNvSpPr>
            <p:nvPr userDrawn="1"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0" name="Rectangle 42"/>
            <p:cNvSpPr>
              <a:spLocks noChangeArrowheads="1"/>
            </p:cNvSpPr>
            <p:nvPr userDrawn="1"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1" name="Rectangle 43"/>
            <p:cNvSpPr>
              <a:spLocks noChangeArrowheads="1"/>
            </p:cNvSpPr>
            <p:nvPr userDrawn="1"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2" name="Rectangle 44"/>
            <p:cNvSpPr>
              <a:spLocks noChangeArrowheads="1"/>
            </p:cNvSpPr>
            <p:nvPr userDrawn="1"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3" name="Rectangle 45"/>
            <p:cNvSpPr>
              <a:spLocks noChangeArrowheads="1"/>
            </p:cNvSpPr>
            <p:nvPr userDrawn="1"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4" name="Rectangle 46"/>
            <p:cNvSpPr>
              <a:spLocks noChangeArrowheads="1"/>
            </p:cNvSpPr>
            <p:nvPr userDrawn="1"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5" name="Rectangle 47"/>
            <p:cNvSpPr>
              <a:spLocks noChangeArrowheads="1"/>
            </p:cNvSpPr>
            <p:nvPr userDrawn="1"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6" name="Rectangle 48"/>
            <p:cNvSpPr>
              <a:spLocks noChangeArrowheads="1"/>
            </p:cNvSpPr>
            <p:nvPr userDrawn="1"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7" name="Rectangle 49"/>
            <p:cNvSpPr>
              <a:spLocks noChangeArrowheads="1"/>
            </p:cNvSpPr>
            <p:nvPr userDrawn="1"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8" name="Rectangle 50"/>
            <p:cNvSpPr>
              <a:spLocks noChangeArrowheads="1"/>
            </p:cNvSpPr>
            <p:nvPr userDrawn="1"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699" name="Rectangle 51"/>
            <p:cNvSpPr>
              <a:spLocks noChangeArrowheads="1"/>
            </p:cNvSpPr>
            <p:nvPr userDrawn="1"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0" name="Rectangle 52"/>
            <p:cNvSpPr>
              <a:spLocks noChangeArrowheads="1"/>
            </p:cNvSpPr>
            <p:nvPr userDrawn="1"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1" name="Rectangle 53"/>
            <p:cNvSpPr>
              <a:spLocks noChangeArrowheads="1"/>
            </p:cNvSpPr>
            <p:nvPr userDrawn="1"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2" name="Rectangle 54"/>
            <p:cNvSpPr>
              <a:spLocks noChangeArrowheads="1"/>
            </p:cNvSpPr>
            <p:nvPr userDrawn="1"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3" name="Rectangle 55"/>
            <p:cNvSpPr>
              <a:spLocks noChangeArrowheads="1"/>
            </p:cNvSpPr>
            <p:nvPr userDrawn="1"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4" name="Rectangle 56"/>
            <p:cNvSpPr>
              <a:spLocks noChangeArrowheads="1"/>
            </p:cNvSpPr>
            <p:nvPr userDrawn="1"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5" name="Rectangle 57"/>
            <p:cNvSpPr>
              <a:spLocks noChangeArrowheads="1"/>
            </p:cNvSpPr>
            <p:nvPr userDrawn="1"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6" name="Rectangle 58"/>
            <p:cNvSpPr>
              <a:spLocks noChangeArrowheads="1"/>
            </p:cNvSpPr>
            <p:nvPr userDrawn="1"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7" name="Rectangle 59"/>
            <p:cNvSpPr>
              <a:spLocks noChangeArrowheads="1"/>
            </p:cNvSpPr>
            <p:nvPr userDrawn="1"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8" name="Rectangle 60"/>
            <p:cNvSpPr>
              <a:spLocks noChangeArrowheads="1"/>
            </p:cNvSpPr>
            <p:nvPr userDrawn="1"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09" name="Rectangle 61"/>
            <p:cNvSpPr>
              <a:spLocks noChangeArrowheads="1"/>
            </p:cNvSpPr>
            <p:nvPr userDrawn="1"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10" name="Rectangle 62"/>
            <p:cNvSpPr>
              <a:spLocks noChangeArrowheads="1"/>
            </p:cNvSpPr>
            <p:nvPr userDrawn="1"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11" name="Rectangle 63"/>
            <p:cNvSpPr>
              <a:spLocks noChangeArrowheads="1"/>
            </p:cNvSpPr>
            <p:nvPr userDrawn="1"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  <p:sp>
          <p:nvSpPr>
            <p:cNvPr id="27712" name="Rectangle 64"/>
            <p:cNvSpPr>
              <a:spLocks noChangeArrowheads="1"/>
            </p:cNvSpPr>
            <p:nvPr userDrawn="1"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he-IL"/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92088"/>
            <a:ext cx="8162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he-IL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 smtClean="0"/>
              <a:t>Click to edit Master text styles</a:t>
            </a:r>
          </a:p>
          <a:p>
            <a:pPr lvl="1"/>
            <a:r>
              <a:rPr lang="en-US" altLang="he-IL" smtClean="0"/>
              <a:t>Second level</a:t>
            </a:r>
          </a:p>
          <a:p>
            <a:pPr lvl="2"/>
            <a:r>
              <a:rPr lang="en-US" altLang="he-IL" smtClean="0"/>
              <a:t>Third level</a:t>
            </a:r>
          </a:p>
          <a:p>
            <a:pPr lvl="3"/>
            <a:r>
              <a:rPr lang="en-US" altLang="he-IL" smtClean="0"/>
              <a:t>Fourth level</a:t>
            </a:r>
          </a:p>
          <a:p>
            <a:pPr lvl="4"/>
            <a:r>
              <a:rPr lang="en-US" altLang="he-IL" smtClean="0"/>
              <a:t>Fifth level</a:t>
            </a:r>
          </a:p>
        </p:txBody>
      </p:sp>
      <p:sp>
        <p:nvSpPr>
          <p:cNvPr id="2771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17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400" smtClean="0">
                <a:cs typeface="Arial" pitchFamily="34" charset="0"/>
              </a:defRPr>
            </a:lvl1pPr>
          </a:lstStyle>
          <a:p>
            <a:pPr>
              <a:defRPr/>
            </a:pPr>
            <a:fld id="{8C9D8D02-731C-44DB-9872-0683B731998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diJtDRJQEc&amp;feature=related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HWig1vOnY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R79TiUj80&amp;feature=related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ience.cet.ac.il/science/transportation/transport9.asp#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162925" cy="707886"/>
          </a:xfrm>
          <a:ln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he-IL" altLang="he-IL" sz="4000" b="1" dirty="0">
                <a:solidFill>
                  <a:srgbClr val="FF6600"/>
                </a:solidFill>
                <a:cs typeface="David" pitchFamily="34" charset="-79"/>
              </a:rPr>
              <a:t>דיפוזיה</a:t>
            </a:r>
            <a:endParaRPr lang="en-US" altLang="he-IL" sz="4000" b="1" dirty="0">
              <a:solidFill>
                <a:srgbClr val="FF6600"/>
              </a:solidFill>
              <a:cs typeface="David" pitchFamily="34" charset="-79"/>
            </a:endParaRPr>
          </a:p>
        </p:txBody>
      </p:sp>
      <p:pic>
        <p:nvPicPr>
          <p:cNvPr id="10243" name="Picture 6" descr="מנגנון הפעפוע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04658"/>
            <a:ext cx="7272337" cy="5191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6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99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310675" y="188640"/>
            <a:ext cx="7085012" cy="788640"/>
          </a:xfrm>
          <a:ln>
            <a:solidFill>
              <a:srgbClr val="0066FF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e-IL" altLang="he-IL" sz="5400" b="1" dirty="0" smtClean="0">
                <a:solidFill>
                  <a:srgbClr val="0066FF"/>
                </a:solidFill>
                <a:cs typeface="David" pitchFamily="2" charset="-79"/>
              </a:rPr>
              <a:t>מבנה </a:t>
            </a:r>
            <a:r>
              <a:rPr lang="he-IL" altLang="he-IL" sz="5400" b="1" dirty="0" err="1" smtClean="0">
                <a:solidFill>
                  <a:srgbClr val="0066FF"/>
                </a:solidFill>
                <a:cs typeface="David" pitchFamily="2" charset="-79"/>
              </a:rPr>
              <a:t>סכמטי</a:t>
            </a:r>
            <a:r>
              <a:rPr lang="he-IL" altLang="he-IL" sz="5400" b="1" dirty="0" smtClean="0">
                <a:solidFill>
                  <a:srgbClr val="0066FF"/>
                </a:solidFill>
                <a:cs typeface="David" pitchFamily="2" charset="-79"/>
              </a:rPr>
              <a:t> של הקרום</a:t>
            </a:r>
            <a:endParaRPr lang="en-US" altLang="he-IL" sz="5400" b="1" dirty="0" smtClean="0">
              <a:solidFill>
                <a:srgbClr val="0066FF"/>
              </a:solidFill>
              <a:cs typeface="David" pitchFamily="2" charset="-79"/>
            </a:endParaRPr>
          </a:p>
        </p:txBody>
      </p:sp>
      <p:pic>
        <p:nvPicPr>
          <p:cNvPr id="4099" name="Picture 6" descr="ממברנה צמחית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989138"/>
            <a:ext cx="7559675" cy="4327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539750" y="4868863"/>
            <a:ext cx="21605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400" b="1">
                <a:solidFill>
                  <a:srgbClr val="CC0066"/>
                </a:solidFill>
              </a:rPr>
              <a:t>שכבה כפולה של פוספוליפידים</a:t>
            </a:r>
            <a:endParaRPr lang="en-US" altLang="he-IL" sz="2400" b="1">
              <a:solidFill>
                <a:srgbClr val="CC0066"/>
              </a:solidFill>
            </a:endParaRPr>
          </a:p>
        </p:txBody>
      </p:sp>
      <p:sp>
        <p:nvSpPr>
          <p:cNvPr id="4101" name="Line 8"/>
          <p:cNvSpPr>
            <a:spLocks noChangeShapeType="1"/>
          </p:cNvSpPr>
          <p:nvPr/>
        </p:nvSpPr>
        <p:spPr bwMode="auto">
          <a:xfrm flipH="1">
            <a:off x="1835150" y="4437063"/>
            <a:ext cx="187325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02" name="Text Box 9"/>
          <p:cNvSpPr txBox="1">
            <a:spLocks noChangeArrowheads="1"/>
          </p:cNvSpPr>
          <p:nvPr/>
        </p:nvSpPr>
        <p:spPr bwMode="auto">
          <a:xfrm>
            <a:off x="2916238" y="5949950"/>
            <a:ext cx="2376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400" b="1">
                <a:solidFill>
                  <a:srgbClr val="CC0066"/>
                </a:solidFill>
              </a:rPr>
              <a:t>חלבון המשמש כתעלה</a:t>
            </a:r>
            <a:endParaRPr lang="en-US" altLang="he-IL" sz="2400" b="1">
              <a:solidFill>
                <a:srgbClr val="CC0066"/>
              </a:solidFill>
            </a:endParaRPr>
          </a:p>
        </p:txBody>
      </p:sp>
      <p:sp>
        <p:nvSpPr>
          <p:cNvPr id="4103" name="Line 10"/>
          <p:cNvSpPr>
            <a:spLocks noChangeShapeType="1"/>
          </p:cNvSpPr>
          <p:nvPr/>
        </p:nvSpPr>
        <p:spPr bwMode="auto">
          <a:xfrm flipH="1">
            <a:off x="4067175" y="5445125"/>
            <a:ext cx="217488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0" y="2420938"/>
            <a:ext cx="197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400" b="1"/>
              <a:t>חלק הידרופילי</a:t>
            </a:r>
            <a:endParaRPr lang="en-US" altLang="he-IL" sz="2400" b="1"/>
          </a:p>
        </p:txBody>
      </p:sp>
      <p:sp>
        <p:nvSpPr>
          <p:cNvPr id="4105" name="Line 12"/>
          <p:cNvSpPr>
            <a:spLocks noChangeShapeType="1"/>
          </p:cNvSpPr>
          <p:nvPr/>
        </p:nvSpPr>
        <p:spPr bwMode="auto">
          <a:xfrm>
            <a:off x="900113" y="2781300"/>
            <a:ext cx="43180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4106" name="Text Box 13"/>
          <p:cNvSpPr txBox="1">
            <a:spLocks noChangeArrowheads="1"/>
          </p:cNvSpPr>
          <p:nvPr/>
        </p:nvSpPr>
        <p:spPr bwMode="auto">
          <a:xfrm>
            <a:off x="7308850" y="537368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he-IL"/>
          </a:p>
        </p:txBody>
      </p:sp>
      <p:sp>
        <p:nvSpPr>
          <p:cNvPr id="4107" name="Text Box 14"/>
          <p:cNvSpPr txBox="1">
            <a:spLocks noChangeArrowheads="1"/>
          </p:cNvSpPr>
          <p:nvPr/>
        </p:nvSpPr>
        <p:spPr bwMode="auto">
          <a:xfrm>
            <a:off x="7235825" y="5300663"/>
            <a:ext cx="190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David" pitchFamily="2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400" b="1"/>
              <a:t>חלק הידרופובי</a:t>
            </a:r>
            <a:endParaRPr lang="en-US" altLang="he-IL" sz="2400" b="1"/>
          </a:p>
        </p:txBody>
      </p:sp>
      <p:sp>
        <p:nvSpPr>
          <p:cNvPr id="4108" name="Line 15"/>
          <p:cNvSpPr>
            <a:spLocks noChangeShapeType="1"/>
          </p:cNvSpPr>
          <p:nvPr/>
        </p:nvSpPr>
        <p:spPr bwMode="auto">
          <a:xfrm flipH="1" flipV="1">
            <a:off x="6732588" y="4652963"/>
            <a:ext cx="1223962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916970" y="1484784"/>
            <a:ext cx="2606824" cy="52156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1800" dirty="0">
                <a:latin typeface="Times New Roman" pitchFamily="18" charset="0"/>
                <a:cs typeface="Narkisim" pitchFamily="34" charset="-79"/>
              </a:rPr>
              <a:t>שייר סוכרי </a:t>
            </a:r>
            <a:r>
              <a:rPr lang="he-IL" altLang="he-IL" sz="1800" dirty="0" smtClean="0">
                <a:latin typeface="Times New Roman" pitchFamily="18" charset="0"/>
                <a:cs typeface="Narkisim" pitchFamily="34" charset="-79"/>
              </a:rPr>
              <a:t>המחובר </a:t>
            </a:r>
            <a:r>
              <a:rPr lang="he-IL" altLang="he-IL" sz="1800" dirty="0">
                <a:latin typeface="Times New Roman" pitchFamily="18" charset="0"/>
                <a:cs typeface="Narkisim" pitchFamily="34" charset="-79"/>
              </a:rPr>
              <a:t>לחלבון </a:t>
            </a:r>
          </a:p>
        </p:txBody>
      </p:sp>
      <p:cxnSp>
        <p:nvCxnSpPr>
          <p:cNvPr id="3" name="מחבר ישר 2"/>
          <p:cNvCxnSpPr/>
          <p:nvPr/>
        </p:nvCxnSpPr>
        <p:spPr bwMode="auto">
          <a:xfrm>
            <a:off x="1691680" y="2006352"/>
            <a:ext cx="432048" cy="342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" name="מחבר ישר 4"/>
          <p:cNvCxnSpPr/>
          <p:nvPr/>
        </p:nvCxnSpPr>
        <p:spPr bwMode="auto">
          <a:xfrm flipH="1">
            <a:off x="3203848" y="2006352"/>
            <a:ext cx="72008" cy="3425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0346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114425"/>
            <a:ext cx="53625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09800" y="0"/>
            <a:ext cx="4953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3600">
                <a:latin typeface="Times New Roman" pitchFamily="18" charset="0"/>
                <a:cs typeface="Narkisim" pitchFamily="34" charset="-79"/>
              </a:rPr>
              <a:t>פוספוליפידים</a:t>
            </a:r>
            <a:endParaRPr lang="en-US" altLang="he-IL" sz="3600">
              <a:latin typeface="Times New Roman" pitchFamily="18" charset="0"/>
              <a:cs typeface="Narkisim" pitchFamily="34" charset="-79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705600" y="1828800"/>
            <a:ext cx="1447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  <a:cs typeface="Narkisim" pitchFamily="34" charset="-79"/>
              </a:rPr>
              <a:t>קצה מקוטב</a:t>
            </a:r>
          </a:p>
          <a:p>
            <a:pPr algn="ctr" eaLnBrk="1" hangingPunct="1"/>
            <a:r>
              <a:rPr lang="he-IL" altLang="he-IL">
                <a:latin typeface="Times New Roman" pitchFamily="18" charset="0"/>
                <a:cs typeface="Narkisim" pitchFamily="34" charset="-79"/>
              </a:rPr>
              <a:t>הידרופילי</a:t>
            </a:r>
            <a:endParaRPr lang="en-US" altLang="he-IL">
              <a:latin typeface="Times New Roman" pitchFamily="18" charset="0"/>
              <a:cs typeface="Narkisim" pitchFamily="34" charset="-79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934200" y="3429000"/>
            <a:ext cx="18288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  <a:cs typeface="Narkisim" pitchFamily="34" charset="-79"/>
              </a:rPr>
              <a:t>קצה לא-מקוטב</a:t>
            </a:r>
          </a:p>
          <a:p>
            <a:pPr algn="ctr" eaLnBrk="1" hangingPunct="1"/>
            <a:r>
              <a:rPr lang="he-IL" altLang="he-IL">
                <a:latin typeface="Times New Roman" pitchFamily="18" charset="0"/>
                <a:cs typeface="Narkisim" pitchFamily="34" charset="-79"/>
              </a:rPr>
              <a:t>הידרופובי</a:t>
            </a:r>
            <a:endParaRPr lang="en-US" altLang="he-IL">
              <a:latin typeface="Times New Roman" pitchFamily="18" charset="0"/>
              <a:cs typeface="Narkisim" pitchFamily="34" charset="-79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3352800" y="4572000"/>
            <a:ext cx="5334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2000">
                <a:latin typeface="Times New Roman" pitchFamily="18" charset="0"/>
                <a:cs typeface="Narkisim" pitchFamily="34" charset="-79"/>
              </a:rPr>
              <a:t>קשר </a:t>
            </a:r>
          </a:p>
          <a:p>
            <a:pPr algn="ctr" eaLnBrk="1" hangingPunct="1"/>
            <a:r>
              <a:rPr lang="he-IL" altLang="he-IL" sz="2000">
                <a:latin typeface="Times New Roman" pitchFamily="18" charset="0"/>
                <a:cs typeface="Narkisim" pitchFamily="34" charset="-79"/>
              </a:rPr>
              <a:t>כפול</a:t>
            </a:r>
            <a:endParaRPr lang="en-US" altLang="he-IL" sz="2000">
              <a:latin typeface="Times New Roman" pitchFamily="18" charset="0"/>
              <a:cs typeface="Narkisim" pitchFamily="34" charset="-79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H="1" flipV="1">
            <a:off x="3124200" y="4953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685800" y="21336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אתנול אמין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V="1">
            <a:off x="2057400" y="1752600"/>
            <a:ext cx="990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66775"/>
            <a:ext cx="6477000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447800" y="0"/>
            <a:ext cx="66294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4000">
                <a:latin typeface="Times New Roman" pitchFamily="18" charset="0"/>
              </a:rPr>
              <a:t>בקרום מתקיימת תנועה של החלבונים</a:t>
            </a:r>
            <a:endParaRPr lang="en-US" altLang="he-IL" sz="4000">
              <a:latin typeface="Times New Roman" pitchFamily="18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5715000" y="990600"/>
            <a:ext cx="1524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תא אדם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219200" y="914400"/>
            <a:ext cx="1143000" cy="381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תא עכבר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4953000" y="1981200"/>
            <a:ext cx="2133600" cy="304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חלבון קרומי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219200" y="1905000"/>
            <a:ext cx="2057400" cy="457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חלבון קרומי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8200" name="Rectangle 9"/>
          <p:cNvSpPr>
            <a:spLocks noChangeArrowheads="1"/>
          </p:cNvSpPr>
          <p:nvPr/>
        </p:nvSpPr>
        <p:spPr bwMode="auto">
          <a:xfrm>
            <a:off x="4800600" y="2438400"/>
            <a:ext cx="1752600" cy="6096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צימוד התאים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5181600" y="3810000"/>
            <a:ext cx="2362200" cy="8382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נוגדנים לחלבוני </a:t>
            </a:r>
          </a:p>
          <a:p>
            <a:pPr algn="ctr" eaLnBrk="1" hangingPunct="1"/>
            <a:r>
              <a:rPr lang="he-IL" altLang="he-IL">
                <a:latin typeface="Times New Roman" pitchFamily="18" charset="0"/>
              </a:rPr>
              <a:t>אדם מסומנים </a:t>
            </a:r>
            <a:r>
              <a:rPr lang="he-IL" altLang="he-IL">
                <a:solidFill>
                  <a:srgbClr val="FF0000"/>
                </a:solidFill>
                <a:latin typeface="Times New Roman" pitchFamily="18" charset="0"/>
              </a:rPr>
              <a:t>ברודמין</a:t>
            </a:r>
            <a:endParaRPr lang="en-US" altLang="he-IL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202" name="Rectangle 11"/>
          <p:cNvSpPr>
            <a:spLocks noChangeArrowheads="1"/>
          </p:cNvSpPr>
          <p:nvPr/>
        </p:nvSpPr>
        <p:spPr bwMode="auto">
          <a:xfrm>
            <a:off x="1219200" y="3657600"/>
            <a:ext cx="1752600" cy="1066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נוגדנים לחלבוני </a:t>
            </a:r>
          </a:p>
          <a:p>
            <a:pPr algn="ctr" eaLnBrk="1" hangingPunct="1"/>
            <a:r>
              <a:rPr lang="he-IL" altLang="he-IL">
                <a:latin typeface="Times New Roman" pitchFamily="18" charset="0"/>
              </a:rPr>
              <a:t>עכבר מסומנים </a:t>
            </a:r>
          </a:p>
          <a:p>
            <a:pPr algn="ctr" eaLnBrk="1" hangingPunct="1"/>
            <a:r>
              <a:rPr lang="he-IL" altLang="he-IL">
                <a:solidFill>
                  <a:srgbClr val="339966"/>
                </a:solidFill>
                <a:latin typeface="Times New Roman" pitchFamily="18" charset="0"/>
              </a:rPr>
              <a:t>בפלורסצין</a:t>
            </a:r>
            <a:endParaRPr lang="en-US" altLang="he-IL">
              <a:solidFill>
                <a:srgbClr val="339966"/>
              </a:solidFill>
              <a:latin typeface="Times New Roman" pitchFamily="18" charset="0"/>
            </a:endParaRPr>
          </a:p>
        </p:txBody>
      </p:sp>
      <p:sp>
        <p:nvSpPr>
          <p:cNvPr id="8203" name="Rectangle 14"/>
          <p:cNvSpPr>
            <a:spLocks noChangeArrowheads="1"/>
          </p:cNvSpPr>
          <p:nvPr/>
        </p:nvSpPr>
        <p:spPr bwMode="auto">
          <a:xfrm>
            <a:off x="1295400" y="4876800"/>
            <a:ext cx="1752600" cy="304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תחילת ניסוי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8204" name="Rectangle 15"/>
          <p:cNvSpPr>
            <a:spLocks noChangeArrowheads="1"/>
          </p:cNvSpPr>
          <p:nvPr/>
        </p:nvSpPr>
        <p:spPr bwMode="auto">
          <a:xfrm>
            <a:off x="4572000" y="5029200"/>
            <a:ext cx="2057400" cy="3048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אחרי 40 דקות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8205" name="Line 16"/>
          <p:cNvSpPr>
            <a:spLocks noChangeShapeType="1"/>
          </p:cNvSpPr>
          <p:nvPr/>
        </p:nvSpPr>
        <p:spPr bwMode="auto">
          <a:xfrm flipH="1">
            <a:off x="4876800" y="5257800"/>
            <a:ext cx="1371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206" name="Line 17"/>
          <p:cNvSpPr>
            <a:spLocks noChangeShapeType="1"/>
          </p:cNvSpPr>
          <p:nvPr/>
        </p:nvSpPr>
        <p:spPr bwMode="auto">
          <a:xfrm flipV="1">
            <a:off x="2895600" y="44958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memb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7225"/>
            <a:ext cx="68580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295400" y="0"/>
            <a:ext cx="60198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3600">
                <a:latin typeface="Times New Roman" pitchFamily="18" charset="0"/>
              </a:rPr>
              <a:t>תקשורת בין תאים</a:t>
            </a:r>
            <a:endParaRPr lang="en-US" altLang="he-IL" sz="3600">
              <a:latin typeface="Times New Roman" pitchFamily="18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990600" y="2133600"/>
            <a:ext cx="1371600" cy="6858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תא מסמן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6629400" y="2057400"/>
            <a:ext cx="1143000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תא מטרה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2971800" y="3352800"/>
            <a:ext cx="1676400" cy="5334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מולקולת הסימון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5029200" y="3429000"/>
            <a:ext cx="15240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קולטן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2971800" y="1143000"/>
            <a:ext cx="3276600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סימון ע"י הפרשת חלבון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1447800" y="3962400"/>
            <a:ext cx="6096000" cy="6096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סימון ע"י חלבון קשור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9226" name="Rectangle 11"/>
          <p:cNvSpPr>
            <a:spLocks noChangeArrowheads="1"/>
          </p:cNvSpPr>
          <p:nvPr/>
        </p:nvSpPr>
        <p:spPr bwMode="auto">
          <a:xfrm>
            <a:off x="5943600" y="4953000"/>
            <a:ext cx="1295400" cy="762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תא מטרה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1371600" y="5105400"/>
            <a:ext cx="1676400" cy="6096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תא מסמן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3276600" y="6019800"/>
            <a:ext cx="1143000" cy="8382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מולקולה </a:t>
            </a:r>
          </a:p>
          <a:p>
            <a:pPr algn="ctr" eaLnBrk="1" hangingPunct="1"/>
            <a:r>
              <a:rPr lang="he-IL" altLang="he-IL">
                <a:latin typeface="Times New Roman" pitchFamily="18" charset="0"/>
              </a:rPr>
              <a:t>מסמנת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4419600" y="6248400"/>
            <a:ext cx="1295400" cy="381000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קולטן</a:t>
            </a:r>
            <a:endParaRPr lang="en-US" altLang="he-IL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-1409700" y="24923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he-IL" altLang="he-IL"/>
          </a:p>
        </p:txBody>
      </p:sp>
      <p:pic>
        <p:nvPicPr>
          <p:cNvPr id="10243" name="Picture 5" descr="Image Loading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848600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752600" y="381000"/>
            <a:ext cx="5562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3600">
                <a:latin typeface="Times New Roman" pitchFamily="18" charset="0"/>
              </a:rPr>
              <a:t>מבנים חלבוניים בקרום - סכימה</a:t>
            </a:r>
            <a:endParaRPr lang="en-US" altLang="he-IL" sz="3600">
              <a:latin typeface="Times New Roman" pitchFamily="18" charset="0"/>
            </a:endParaRPr>
          </a:p>
        </p:txBody>
      </p:sp>
      <p:sp>
        <p:nvSpPr>
          <p:cNvPr id="10245" name="Rectangle 9"/>
          <p:cNvSpPr>
            <a:spLocks noChangeArrowheads="1"/>
          </p:cNvSpPr>
          <p:nvPr/>
        </p:nvSpPr>
        <p:spPr bwMode="auto">
          <a:xfrm>
            <a:off x="7848600" y="52578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פנים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7924800" y="26670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חוץ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5867400" y="5105400"/>
            <a:ext cx="1143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תעלה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3733800" y="5029200"/>
            <a:ext cx="1219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משאבה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10249" name="Rectangle 13"/>
          <p:cNvSpPr>
            <a:spLocks noChangeArrowheads="1"/>
          </p:cNvSpPr>
          <p:nvPr/>
        </p:nvSpPr>
        <p:spPr bwMode="auto">
          <a:xfrm>
            <a:off x="1828800" y="50292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נשא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10250" name="Rectangle 14"/>
          <p:cNvSpPr>
            <a:spLocks noChangeArrowheads="1"/>
          </p:cNvSpPr>
          <p:nvPr/>
        </p:nvSpPr>
        <p:spPr bwMode="auto">
          <a:xfrm>
            <a:off x="685800" y="5943600"/>
            <a:ext cx="4648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מה לא מדוייק בציור?</a:t>
            </a:r>
            <a:endParaRPr lang="en-US" altLang="he-IL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24125"/>
            <a:ext cx="7620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762000" y="2743200"/>
            <a:ext cx="21336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he-IL" altLang="he-IL">
              <a:latin typeface="Times New Roman" pitchFamily="18" charset="0"/>
            </a:endParaRPr>
          </a:p>
          <a:p>
            <a:pPr algn="ctr" eaLnBrk="1" hangingPunct="1"/>
            <a:r>
              <a:rPr lang="he-IL" altLang="he-IL">
                <a:latin typeface="Times New Roman" pitchFamily="18" charset="0"/>
              </a:rPr>
              <a:t>תעלות בקרום </a:t>
            </a:r>
          </a:p>
          <a:p>
            <a:pPr algn="ctr" eaLnBrk="1" hangingPunct="1"/>
            <a:r>
              <a:rPr lang="he-IL" altLang="he-IL">
                <a:latin typeface="Times New Roman" pitchFamily="18" charset="0"/>
              </a:rPr>
              <a:t>מאפשרות מעבר </a:t>
            </a:r>
          </a:p>
          <a:p>
            <a:pPr algn="ctr" eaLnBrk="1" hangingPunct="1"/>
            <a:r>
              <a:rPr lang="he-IL" altLang="he-IL">
                <a:latin typeface="Times New Roman" pitchFamily="18" charset="0"/>
              </a:rPr>
              <a:t>של מולקולות קטנות</a:t>
            </a:r>
          </a:p>
          <a:p>
            <a:pPr algn="ctr" eaLnBrk="1" hangingPunct="1"/>
            <a:r>
              <a:rPr lang="he-IL" altLang="he-IL">
                <a:latin typeface="Times New Roman" pitchFamily="18" charset="0"/>
              </a:rPr>
              <a:t>המומסות במים</a:t>
            </a:r>
          </a:p>
          <a:p>
            <a:pPr algn="ctr" eaLnBrk="1" hangingPunct="1"/>
            <a:endParaRPr lang="en-US" altLang="he-IL">
              <a:latin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219200" y="304800"/>
            <a:ext cx="67056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2800">
                <a:latin typeface="Times New Roman" pitchFamily="18" charset="0"/>
              </a:rPr>
              <a:t>חלבונים שמאפשרים מעבר פסיבי דרך הקרום השומני</a:t>
            </a:r>
            <a:endParaRPr lang="en-US" altLang="he-IL" sz="2800">
              <a:latin typeface="Times New Roman" pitchFamily="18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6553200" y="3429000"/>
            <a:ext cx="7620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נשאים</a:t>
            </a:r>
            <a:endParaRPr lang="en-US" altLang="he-IL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85273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000250"/>
            <a:ext cx="6477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590800" y="381000"/>
            <a:ext cx="3429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6000">
                <a:latin typeface="Times New Roman" pitchFamily="18" charset="0"/>
              </a:rPr>
              <a:t>נשא</a:t>
            </a:r>
            <a:endParaRPr lang="en-US" altLang="he-IL" sz="6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057400" y="228600"/>
            <a:ext cx="4953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6000" dirty="0" err="1" smtClean="0">
                <a:latin typeface="Times New Roman" pitchFamily="18" charset="0"/>
              </a:rPr>
              <a:t>אקוופורין</a:t>
            </a:r>
            <a:endParaRPr lang="en-US" altLang="he-IL" sz="6000" dirty="0">
              <a:latin typeface="Times New Roman" pitchFamily="18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09750"/>
            <a:ext cx="70866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2483768" y="116632"/>
            <a:ext cx="3670375" cy="923330"/>
          </a:xfrm>
          <a:ln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algn="r" eaLnBrk="1" hangingPunct="1"/>
            <a:r>
              <a:rPr lang="he-IL" altLang="he-IL" sz="5400" b="1" dirty="0" smtClean="0">
                <a:solidFill>
                  <a:srgbClr val="FF6600"/>
                </a:solidFill>
                <a:cs typeface="David" pitchFamily="34" charset="-79"/>
              </a:rPr>
              <a:t>אוסמוזה</a:t>
            </a:r>
            <a:endParaRPr lang="en-US" altLang="he-IL" sz="5400" b="1" dirty="0" smtClean="0">
              <a:solidFill>
                <a:srgbClr val="FF6600"/>
              </a:solidFill>
              <a:cs typeface="David" pitchFamily="34" charset="-79"/>
            </a:endParaRPr>
          </a:p>
        </p:txBody>
      </p:sp>
      <p:pic>
        <p:nvPicPr>
          <p:cNvPr id="12291" name="Picture 6" descr="מעבר מים באוסמוזה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268760"/>
            <a:ext cx="6335712" cy="4351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-20888" y="566124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800" b="1" dirty="0">
                <a:solidFill>
                  <a:srgbClr val="FF6600"/>
                </a:solidFill>
              </a:rPr>
              <a:t>    מעבר מים דרך קרום </a:t>
            </a:r>
            <a:r>
              <a:rPr lang="he-IL" altLang="he-IL" sz="2800" b="1" dirty="0" err="1">
                <a:solidFill>
                  <a:srgbClr val="FF6600"/>
                </a:solidFill>
              </a:rPr>
              <a:t>ברירני</a:t>
            </a:r>
            <a:r>
              <a:rPr lang="he-IL" altLang="he-IL" sz="2800" b="1" dirty="0">
                <a:solidFill>
                  <a:srgbClr val="FF6600"/>
                </a:solidFill>
              </a:rPr>
              <a:t> מתמיסה מהולה לתמיסה מרוכזת</a:t>
            </a:r>
            <a:endParaRPr lang="en-US" altLang="he-IL" sz="2800" b="1" dirty="0">
              <a:solidFill>
                <a:srgbClr val="FF66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309320"/>
            <a:ext cx="2160240" cy="400110"/>
          </a:xfrm>
          <a:prstGeom prst="rect">
            <a:avLst/>
          </a:prstGeom>
          <a:noFill/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אוסמוזה - </a:t>
            </a:r>
            <a:r>
              <a:rPr lang="he-IL" sz="2000" b="1" dirty="0" err="1" smtClean="0">
                <a:solidFill>
                  <a:schemeClr val="tx2">
                    <a:lumMod val="75000"/>
                  </a:schemeClr>
                </a:solidFill>
                <a:hlinkClick r:id="rId4"/>
              </a:rPr>
              <a:t>הדמייה</a:t>
            </a:r>
            <a:endParaRPr lang="he-I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54088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590800" y="228600"/>
            <a:ext cx="3886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4800">
                <a:latin typeface="Times New Roman" pitchFamily="18" charset="0"/>
              </a:rPr>
              <a:t>תעלת יונים</a:t>
            </a:r>
            <a:endParaRPr lang="en-US" altLang="he-IL" sz="4800">
              <a:latin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781800" y="3352800"/>
            <a:ext cx="1371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שכבת השומן</a:t>
            </a:r>
            <a:endParaRPr lang="en-US" altLang="he-IL">
              <a:latin typeface="Times New Roman" pitchFamily="18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267200" y="5791200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>
                <a:latin typeface="Times New Roman" pitchFamily="18" charset="0"/>
              </a:rPr>
              <a:t>חלבון אינטגרלי</a:t>
            </a:r>
            <a:endParaRPr lang="en-US" altLang="he-IL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38200"/>
            <a:ext cx="77724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895600" y="228600"/>
            <a:ext cx="2971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6000">
                <a:latin typeface="Times New Roman" pitchFamily="18" charset="0"/>
              </a:rPr>
              <a:t>משאבה</a:t>
            </a:r>
            <a:endParaRPr lang="en-US" altLang="he-IL" sz="6000"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259632" y="1430153"/>
            <a:ext cx="1512168" cy="3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נוזל חוץ תאי</a:t>
            </a:r>
            <a:endParaRPr lang="en-US" altLang="he-IL" sz="1800" b="1" dirty="0">
              <a:latin typeface="Times New Roman" pitchFamily="18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54571" y="3617648"/>
            <a:ext cx="1012329" cy="27040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תוך התא</a:t>
            </a:r>
            <a:endParaRPr lang="en-US" altLang="he-IL" sz="1800" b="1" dirty="0">
              <a:latin typeface="Times New Roman" pitchFamily="18" charset="0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676400" y="4044152"/>
            <a:ext cx="1219200" cy="9647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קישור 3 יוני </a:t>
            </a:r>
          </a:p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נתרן בתוך </a:t>
            </a:r>
          </a:p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התא</a:t>
            </a:r>
            <a:endParaRPr lang="en-US" altLang="he-IL" sz="1800" b="1" dirty="0">
              <a:latin typeface="Times New Roman" pitchFamily="18" charset="0"/>
            </a:endParaRP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40242" y="5334000"/>
            <a:ext cx="1167662" cy="8835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קישור זרחן </a:t>
            </a:r>
          </a:p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משנה מבנה </a:t>
            </a:r>
          </a:p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מרחבי</a:t>
            </a:r>
            <a:endParaRPr lang="en-US" altLang="he-IL" sz="1800" b="1" dirty="0">
              <a:latin typeface="Times New Roman" pitchFamily="18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977198" y="4111841"/>
            <a:ext cx="1280602" cy="82932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1600" b="1" dirty="0">
                <a:latin typeface="Times New Roman" pitchFamily="18" charset="0"/>
              </a:rPr>
              <a:t>יוני נתרן ניתקים </a:t>
            </a:r>
          </a:p>
          <a:p>
            <a:pPr algn="ctr" eaLnBrk="1" hangingPunct="1"/>
            <a:r>
              <a:rPr lang="he-IL" altLang="he-IL" sz="1600" b="1" dirty="0">
                <a:latin typeface="Times New Roman" pitchFamily="18" charset="0"/>
              </a:rPr>
              <a:t>יוני אשלגן </a:t>
            </a:r>
          </a:p>
          <a:p>
            <a:pPr algn="ctr" eaLnBrk="1" hangingPunct="1"/>
            <a:r>
              <a:rPr lang="he-IL" altLang="he-IL" sz="1600" b="1" dirty="0">
                <a:latin typeface="Times New Roman" pitchFamily="18" charset="0"/>
              </a:rPr>
              <a:t>נקשרים</a:t>
            </a:r>
            <a:endParaRPr lang="en-US" altLang="he-IL" sz="1600" b="1" dirty="0">
              <a:latin typeface="Times New Roman" pitchFamily="18" charset="0"/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495800" y="5334000"/>
            <a:ext cx="1444352" cy="903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1600" b="1" dirty="0">
                <a:latin typeface="Times New Roman" pitchFamily="18" charset="0"/>
              </a:rPr>
              <a:t>ניתוק זרחן מחזיר </a:t>
            </a:r>
          </a:p>
          <a:p>
            <a:pPr algn="ctr" eaLnBrk="1" hangingPunct="1"/>
            <a:r>
              <a:rPr lang="he-IL" altLang="he-IL" sz="1600" b="1" dirty="0">
                <a:latin typeface="Times New Roman" pitchFamily="18" charset="0"/>
              </a:rPr>
              <a:t>מבנה מרחבי </a:t>
            </a:r>
          </a:p>
          <a:p>
            <a:pPr algn="ctr" eaLnBrk="1" hangingPunct="1"/>
            <a:r>
              <a:rPr lang="he-IL" altLang="he-IL" sz="1600" b="1" dirty="0">
                <a:latin typeface="Times New Roman" pitchFamily="18" charset="0"/>
              </a:rPr>
              <a:t>לקדמותו</a:t>
            </a:r>
            <a:endParaRPr lang="en-US" altLang="he-IL" sz="1600" b="1" dirty="0">
              <a:latin typeface="Times New Roman" pitchFamily="18" charset="0"/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6356175" y="4111841"/>
            <a:ext cx="1676400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שחרור האשלגן </a:t>
            </a:r>
          </a:p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מאפשר תהליך </a:t>
            </a:r>
          </a:p>
          <a:p>
            <a:pPr algn="ctr" eaLnBrk="1" hangingPunct="1"/>
            <a:r>
              <a:rPr lang="he-IL" altLang="he-IL" sz="1800" b="1" dirty="0">
                <a:latin typeface="Times New Roman" pitchFamily="18" charset="0"/>
              </a:rPr>
              <a:t>חוזר</a:t>
            </a:r>
            <a:endParaRPr lang="en-US" altLang="he-IL" sz="1800" b="1" dirty="0">
              <a:latin typeface="Times New Roman" pitchFamily="18" charset="0"/>
            </a:endParaRPr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V="1">
            <a:off x="5257800" y="33528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503996" y="6328442"/>
            <a:ext cx="2725808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1" dirty="0" smtClean="0">
                <a:hlinkClick r:id="rId3"/>
              </a:rPr>
              <a:t>הדמיה – משאבת נתרן/אשלגן</a:t>
            </a:r>
            <a:endParaRPr lang="he-I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512430" y="614495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חוקרים </a:t>
            </a:r>
            <a:r>
              <a:rPr lang="he-IL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בדקו את ריכוז  יוני סידן (</a:t>
            </a:r>
            <a:r>
              <a:rPr lang="en-US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</a:t>
            </a:r>
            <a:r>
              <a:rPr lang="en-US" sz="2000" b="1" kern="0" baseline="30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++</a:t>
            </a:r>
            <a:r>
              <a:rPr lang="he-IL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בתוך תאי שמרים (סוג של פטריות חד-תאיות) לעומת ריכוזם בתמיסה החיצונית. נמצא שריכוזם מחוץ לתא גבוה בהרבה מאשר ריכוזם בתוך התא. מהו ההסבר לכך?</a:t>
            </a:r>
            <a:endParaRPr lang="en-US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א. קרום התא אינו חדיר ליוני סידן</a:t>
            </a:r>
            <a:endParaRPr lang="en-US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ב. הפרש הריכוזים נגרם על ידי דיפוזיה</a:t>
            </a:r>
            <a:endParaRPr lang="en-US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ג. יוני סידן מורחקים בדרך פעילה מהתא החוצה</a:t>
            </a:r>
            <a:endParaRPr lang="en-US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fontAlgn="auto">
              <a:spcBef>
                <a:spcPts val="600"/>
              </a:spcBef>
              <a:spcAft>
                <a:spcPts val="600"/>
              </a:spcAft>
              <a:defRPr/>
            </a:pPr>
            <a:r>
              <a:rPr lang="he-IL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ד. התא מפעיל לחץ שמונע כניסת יוני סידן נוספים </a:t>
            </a:r>
            <a:endParaRPr lang="he-IL" sz="2000" b="1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395536" y="3933056"/>
            <a:ext cx="837069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000" b="1" kern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הוספת </a:t>
            </a:r>
            <a:r>
              <a:rPr lang="he-IL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רעל שפוגע בתהליך הנשימה התאית גורמת לפגיעה גם בתהליכי ההעברה הפעילה המבוצעת על ידי המשאבות בקרום. </a:t>
            </a:r>
            <a:r>
              <a:rPr lang="he-IL" sz="20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הסבירו מדוע.</a:t>
            </a:r>
          </a:p>
        </p:txBody>
      </p:sp>
    </p:spTree>
    <p:extLst>
      <p:ext uri="{BB962C8B-B14F-4D97-AF65-F5344CB8AC3E}">
        <p14:creationId xmlns:p14="http://schemas.microsoft.com/office/powerpoint/2010/main" val="262283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762000" y="533400"/>
            <a:ext cx="3505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3200">
                <a:latin typeface="Times New Roman" pitchFamily="18" charset="0"/>
              </a:rPr>
              <a:t>אנדוציטוזה - בליעה</a:t>
            </a:r>
            <a:endParaRPr lang="en-US" altLang="he-IL" sz="3200">
              <a:latin typeface="Times New Roman" pitchFamily="18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257800" y="609600"/>
            <a:ext cx="2971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endParaRPr lang="he-IL" altLang="he-IL" sz="3600">
              <a:latin typeface="Times New Roman" pitchFamily="18" charset="0"/>
            </a:endParaRPr>
          </a:p>
          <a:p>
            <a:pPr algn="ctr" eaLnBrk="1" hangingPunct="1"/>
            <a:r>
              <a:rPr lang="he-IL" altLang="he-IL" sz="3200">
                <a:latin typeface="Times New Roman" pitchFamily="18" charset="0"/>
              </a:rPr>
              <a:t>אקסוציטוזה - הוצאה</a:t>
            </a:r>
          </a:p>
          <a:p>
            <a:pPr algn="ctr" eaLnBrk="1" hangingPunct="1"/>
            <a:endParaRPr lang="en-US" altLang="he-IL" sz="3200">
              <a:latin typeface="Times New Roman" pitchFamily="18" charset="0"/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533650"/>
            <a:ext cx="862012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057400" y="457200"/>
            <a:ext cx="56388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4000"/>
              <a:t>במיקרוסקופ אלקטרוני</a:t>
            </a:r>
            <a:endParaRPr lang="en-US" altLang="he-IL" sz="400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6400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4676775" y="5949950"/>
            <a:ext cx="23431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he-IL" altLang="he-IL" sz="1600" b="1" dirty="0" smtClean="0">
                <a:hlinkClick r:id="rId3"/>
              </a:rPr>
              <a:t>הדמיה </a:t>
            </a:r>
            <a:r>
              <a:rPr lang="he-IL" altLang="he-IL" sz="1600" b="1" dirty="0" err="1" smtClean="0">
                <a:hlinkClick r:id="rId3"/>
              </a:rPr>
              <a:t>אנדו</a:t>
            </a:r>
            <a:r>
              <a:rPr lang="he-IL" altLang="he-IL" sz="1600" b="1" dirty="0" smtClean="0">
                <a:hlinkClick r:id="rId3"/>
              </a:rPr>
              <a:t>/</a:t>
            </a:r>
            <a:r>
              <a:rPr lang="he-IL" altLang="he-IL" sz="1600" b="1" dirty="0" err="1" smtClean="0">
                <a:hlinkClick r:id="rId3"/>
              </a:rPr>
              <a:t>אקסוציטוזה</a:t>
            </a:r>
            <a:endParaRPr lang="he-IL" altLang="he-I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176406" y="17329"/>
            <a:ext cx="8782943" cy="1323439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he-IL" altLang="he-IL" sz="4000" b="1" dirty="0" smtClean="0">
                <a:solidFill>
                  <a:srgbClr val="FF6600"/>
                </a:solidFill>
                <a:cs typeface="David" pitchFamily="34" charset="-79"/>
              </a:rPr>
              <a:t>אוסמוזה – מעבר מים</a:t>
            </a:r>
            <a:br>
              <a:rPr lang="he-IL" altLang="he-IL" sz="4000" b="1" dirty="0" smtClean="0">
                <a:solidFill>
                  <a:srgbClr val="FF6600"/>
                </a:solidFill>
                <a:cs typeface="David" pitchFamily="34" charset="-79"/>
              </a:rPr>
            </a:br>
            <a:r>
              <a:rPr lang="he-IL" altLang="he-IL" sz="4000" b="1" dirty="0" smtClean="0">
                <a:solidFill>
                  <a:srgbClr val="FF6600"/>
                </a:solidFill>
                <a:cs typeface="David" pitchFamily="34" charset="-79"/>
              </a:rPr>
              <a:t>מתמיסה מהולה למרוכזת</a:t>
            </a:r>
            <a:endParaRPr lang="en-US" altLang="he-IL" sz="4000" b="1" dirty="0" smtClean="0">
              <a:solidFill>
                <a:srgbClr val="FF6600"/>
              </a:solidFill>
              <a:cs typeface="David" pitchFamily="34" charset="-79"/>
            </a:endParaRPr>
          </a:p>
        </p:txBody>
      </p:sp>
      <p:pic>
        <p:nvPicPr>
          <p:cNvPr id="15363" name="Picture 6" descr="הדגמת אוסמוזה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435100"/>
            <a:ext cx="7272337" cy="5108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3492500" y="1916113"/>
            <a:ext cx="16555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b="1" dirty="0">
                <a:solidFill>
                  <a:schemeClr val="accent2"/>
                </a:solidFill>
              </a:rPr>
              <a:t>תמיסה </a:t>
            </a:r>
            <a:r>
              <a:rPr lang="he-IL" altLang="he-IL" b="1" dirty="0" err="1">
                <a:solidFill>
                  <a:schemeClr val="accent2"/>
                </a:solidFill>
              </a:rPr>
              <a:t>היפרטונית</a:t>
            </a:r>
            <a:endParaRPr lang="en-US" altLang="he-IL" b="1" dirty="0">
              <a:solidFill>
                <a:schemeClr val="accent2"/>
              </a:solidFill>
            </a:endParaRPr>
          </a:p>
        </p:txBody>
      </p:sp>
      <p:sp>
        <p:nvSpPr>
          <p:cNvPr id="15365" name="Line 8"/>
          <p:cNvSpPr>
            <a:spLocks noChangeShapeType="1"/>
          </p:cNvSpPr>
          <p:nvPr/>
        </p:nvSpPr>
        <p:spPr bwMode="auto">
          <a:xfrm flipH="1">
            <a:off x="3635375" y="2492375"/>
            <a:ext cx="649288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179388" y="1989138"/>
            <a:ext cx="1223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b="1">
                <a:solidFill>
                  <a:schemeClr val="accent2"/>
                </a:solidFill>
              </a:rPr>
              <a:t>תמיסה היפוטונית</a:t>
            </a:r>
            <a:endParaRPr lang="en-US" altLang="he-IL" b="1">
              <a:solidFill>
                <a:schemeClr val="accent2"/>
              </a:solidFill>
            </a:endParaRPr>
          </a:p>
        </p:txBody>
      </p:sp>
      <p:sp>
        <p:nvSpPr>
          <p:cNvPr id="15367" name="Line 11"/>
          <p:cNvSpPr>
            <a:spLocks noChangeShapeType="1"/>
          </p:cNvSpPr>
          <p:nvPr/>
        </p:nvSpPr>
        <p:spPr bwMode="auto">
          <a:xfrm>
            <a:off x="827088" y="2565400"/>
            <a:ext cx="936625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5368" name="Text Box 13"/>
          <p:cNvSpPr txBox="1">
            <a:spLocks noChangeArrowheads="1"/>
          </p:cNvSpPr>
          <p:nvPr/>
        </p:nvSpPr>
        <p:spPr bwMode="auto">
          <a:xfrm>
            <a:off x="5508625" y="6021388"/>
            <a:ext cx="2303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400" b="1">
                <a:solidFill>
                  <a:srgbClr val="CC0066"/>
                </a:solidFill>
              </a:rPr>
              <a:t>        קרום ברירני</a:t>
            </a:r>
            <a:endParaRPr lang="en-US" altLang="he-IL" sz="2400" b="1">
              <a:solidFill>
                <a:srgbClr val="CC0066"/>
              </a:solidFill>
            </a:endParaRPr>
          </a:p>
        </p:txBody>
      </p:sp>
      <p:sp>
        <p:nvSpPr>
          <p:cNvPr id="15369" name="Line 14"/>
          <p:cNvSpPr>
            <a:spLocks noChangeShapeType="1"/>
          </p:cNvSpPr>
          <p:nvPr/>
        </p:nvSpPr>
        <p:spPr bwMode="auto">
          <a:xfrm flipH="1">
            <a:off x="6084887" y="5301207"/>
            <a:ext cx="719360" cy="7916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65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295400" y="228600"/>
            <a:ext cx="6019800" cy="1066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altLang="he-IL" sz="3600" b="1">
              <a:solidFill>
                <a:srgbClr val="FF3300"/>
              </a:solidFill>
              <a:cs typeface="David" pitchFamily="34" charset="-79"/>
            </a:endParaRPr>
          </a:p>
          <a:p>
            <a:pPr algn="ctr"/>
            <a:r>
              <a:rPr lang="he-IL" altLang="he-IL" sz="3600" b="1">
                <a:solidFill>
                  <a:srgbClr val="FF3300"/>
                </a:solidFill>
                <a:cs typeface="David" pitchFamily="34" charset="-79"/>
              </a:rPr>
              <a:t>תמיסה אִיזוֹטוֹנִית</a:t>
            </a:r>
          </a:p>
          <a:p>
            <a:pPr algn="ctr"/>
            <a:r>
              <a:rPr lang="he-IL" altLang="he-IL" sz="2800" b="1">
                <a:cs typeface="David" pitchFamily="34" charset="-79"/>
              </a:rPr>
              <a:t>(ביוונית: </a:t>
            </a:r>
            <a:r>
              <a:rPr lang="en-US" altLang="he-IL" sz="2800" b="1">
                <a:cs typeface="David" pitchFamily="34" charset="-79"/>
              </a:rPr>
              <a:t>isos</a:t>
            </a:r>
            <a:r>
              <a:rPr lang="he-IL" altLang="he-IL" sz="2800" b="1">
                <a:cs typeface="David" pitchFamily="34" charset="-79"/>
              </a:rPr>
              <a:t>=שוה</a:t>
            </a:r>
            <a:r>
              <a:rPr lang="en-US" altLang="he-IL" sz="2800" b="1">
                <a:cs typeface="David" pitchFamily="34" charset="-79"/>
              </a:rPr>
              <a:t>;</a:t>
            </a:r>
            <a:r>
              <a:rPr lang="he-IL" altLang="he-IL" sz="2800" b="1">
                <a:cs typeface="David" pitchFamily="34" charset="-79"/>
              </a:rPr>
              <a:t> </a:t>
            </a:r>
            <a:r>
              <a:rPr lang="en-US" altLang="he-IL" sz="2800" b="1">
                <a:cs typeface="David" pitchFamily="34" charset="-79"/>
              </a:rPr>
              <a:t>tonos</a:t>
            </a:r>
            <a:r>
              <a:rPr lang="he-IL" altLang="he-IL" sz="2800" b="1">
                <a:cs typeface="David" pitchFamily="34" charset="-79"/>
              </a:rPr>
              <a:t>=מתח</a:t>
            </a:r>
            <a:r>
              <a:rPr lang="en-US" altLang="he-IL" sz="2800" b="1">
                <a:cs typeface="David" pitchFamily="34" charset="-79"/>
              </a:rPr>
              <a:t>(</a:t>
            </a:r>
          </a:p>
          <a:p>
            <a:pPr algn="ctr"/>
            <a:endParaRPr lang="en-US" altLang="he-IL" sz="2800" b="1">
              <a:cs typeface="David" pitchFamily="34" charset="-79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7200" y="137160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e-IL" altLang="he-IL" sz="2800" b="1">
                <a:cs typeface="David" pitchFamily="34" charset="-79"/>
              </a:rPr>
              <a:t>תמיסה בעלת ריכוז כזה, שאינה קולטת ואינה מפסידה מים כשקרום חצי-חדיר מפריד בינה לבין תמיסה</a:t>
            </a:r>
            <a:r>
              <a:rPr lang="en-US" altLang="he-IL" sz="2800" b="1">
                <a:cs typeface="David" pitchFamily="34" charset="-79"/>
              </a:rPr>
              <a:t> </a:t>
            </a:r>
            <a:r>
              <a:rPr lang="he-IL" altLang="he-IL" sz="2800" b="1">
                <a:cs typeface="David" pitchFamily="34" charset="-79"/>
              </a:rPr>
              <a:t>בעלת ריכוז מסוים.</a:t>
            </a:r>
            <a:endParaRPr lang="en-US" altLang="he-IL" sz="2800" b="1">
              <a:cs typeface="David" pitchFamily="34" charset="-79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1219200" y="2590800"/>
            <a:ext cx="6096000" cy="10668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he-IL" altLang="he-IL" sz="3600" b="1">
                <a:solidFill>
                  <a:srgbClr val="FF3300"/>
                </a:solidFill>
                <a:cs typeface="David" pitchFamily="34" charset="-79"/>
              </a:rPr>
              <a:t>תמיסה הִיפֶרְטוֹנִית</a:t>
            </a:r>
            <a:endParaRPr lang="en-US" altLang="he-IL" sz="3600" b="1">
              <a:solidFill>
                <a:srgbClr val="FF3300"/>
              </a:solidFill>
              <a:cs typeface="David" pitchFamily="34" charset="-79"/>
            </a:endParaRPr>
          </a:p>
          <a:p>
            <a:pPr algn="ctr"/>
            <a:r>
              <a:rPr lang="he-IL" altLang="he-IL" sz="2800" b="1">
                <a:cs typeface="David" pitchFamily="34" charset="-79"/>
              </a:rPr>
              <a:t>(ביוונית:</a:t>
            </a:r>
            <a:r>
              <a:rPr lang="en-US" altLang="he-IL" sz="2800" b="1">
                <a:cs typeface="David" pitchFamily="34" charset="-79"/>
              </a:rPr>
              <a:t>hyper</a:t>
            </a:r>
            <a:r>
              <a:rPr lang="he-IL" altLang="he-IL" sz="2800" b="1">
                <a:cs typeface="David" pitchFamily="34" charset="-79"/>
              </a:rPr>
              <a:t>=מעל</a:t>
            </a:r>
            <a:r>
              <a:rPr lang="en-US" altLang="he-IL" sz="2800" b="1">
                <a:cs typeface="David" pitchFamily="34" charset="-79"/>
              </a:rPr>
              <a:t>;</a:t>
            </a:r>
            <a:r>
              <a:rPr lang="he-IL" altLang="he-IL" sz="2800" b="1">
                <a:cs typeface="David" pitchFamily="34" charset="-79"/>
              </a:rPr>
              <a:t> </a:t>
            </a:r>
            <a:r>
              <a:rPr lang="en-US" altLang="he-IL" sz="2800" b="1">
                <a:cs typeface="David" pitchFamily="34" charset="-79"/>
              </a:rPr>
              <a:t>tonos</a:t>
            </a:r>
            <a:r>
              <a:rPr lang="he-IL" altLang="he-IL" sz="2800" b="1">
                <a:cs typeface="David" pitchFamily="34" charset="-79"/>
              </a:rPr>
              <a:t>=מתח</a:t>
            </a:r>
            <a:r>
              <a:rPr lang="en-US" altLang="he-IL" sz="2800" b="1">
                <a:cs typeface="David" pitchFamily="34" charset="-79"/>
              </a:rPr>
              <a:t>(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04800" y="3851275"/>
            <a:ext cx="8397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e-IL" altLang="he-IL" sz="2800" b="1">
                <a:cs typeface="David" pitchFamily="34" charset="-79"/>
              </a:rPr>
              <a:t>תמיסה שריכוזה גבוה יותר מהתמיסה השנייה.</a:t>
            </a:r>
            <a:endParaRPr lang="en-US" altLang="he-IL" sz="2800" b="1">
              <a:cs typeface="David" pitchFamily="34" charset="-79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219200" y="4495800"/>
            <a:ext cx="6172200" cy="11430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ffectLst>
            <a:outerShdw dist="107763" dir="189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he-IL" altLang="he-IL" sz="3600" b="1">
                <a:solidFill>
                  <a:srgbClr val="FF3300"/>
                </a:solidFill>
                <a:cs typeface="David" pitchFamily="34" charset="-79"/>
              </a:rPr>
              <a:t>תמיסה הִיפוֹטוֹנִית</a:t>
            </a:r>
          </a:p>
          <a:p>
            <a:pPr algn="ctr"/>
            <a:r>
              <a:rPr lang="he-IL" altLang="he-IL" sz="2800" b="1">
                <a:cs typeface="David" pitchFamily="34" charset="-79"/>
              </a:rPr>
              <a:t>(ביוונית:</a:t>
            </a:r>
            <a:r>
              <a:rPr lang="en-US" altLang="he-IL" sz="2800" b="1">
                <a:cs typeface="David" pitchFamily="34" charset="-79"/>
              </a:rPr>
              <a:t>hypo</a:t>
            </a:r>
            <a:r>
              <a:rPr lang="he-IL" altLang="he-IL" sz="2800" b="1">
                <a:cs typeface="David" pitchFamily="34" charset="-79"/>
              </a:rPr>
              <a:t>=למטה</a:t>
            </a:r>
            <a:r>
              <a:rPr lang="en-US" altLang="he-IL" sz="2800" b="1">
                <a:cs typeface="David" pitchFamily="34" charset="-79"/>
              </a:rPr>
              <a:t>;</a:t>
            </a:r>
            <a:r>
              <a:rPr lang="he-IL" altLang="he-IL" sz="2800" b="1">
                <a:cs typeface="David" pitchFamily="34" charset="-79"/>
              </a:rPr>
              <a:t> </a:t>
            </a:r>
            <a:r>
              <a:rPr lang="en-US" altLang="he-IL" sz="2800" b="1">
                <a:cs typeface="David" pitchFamily="34" charset="-79"/>
              </a:rPr>
              <a:t>tonos</a:t>
            </a:r>
            <a:r>
              <a:rPr lang="he-IL" altLang="he-IL" sz="2800" b="1">
                <a:cs typeface="David" pitchFamily="34" charset="-79"/>
              </a:rPr>
              <a:t>=מתח</a:t>
            </a:r>
            <a:r>
              <a:rPr lang="en-US" altLang="he-IL" sz="2800" b="1">
                <a:cs typeface="David" pitchFamily="34" charset="-79"/>
              </a:rPr>
              <a:t>(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57200" y="5680075"/>
            <a:ext cx="7712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e-IL" altLang="he-IL" sz="2800" b="1">
                <a:cs typeface="David" pitchFamily="34" charset="-79"/>
              </a:rPr>
              <a:t>תמיסה שריכוזה נמוך יותר מהתמיסה השנייה.</a:t>
            </a:r>
            <a:endParaRPr lang="en-US" altLang="he-IL" sz="2800" b="1"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790699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 autoUpdateAnimBg="0"/>
      <p:bldP spid="13318" grpId="0" autoUpdateAnimBg="0"/>
      <p:bldP spid="13319" grpId="0" animBg="1" autoUpdateAnimBg="0"/>
      <p:bldP spid="13321" grpId="0" autoUpdateAnimBg="0"/>
      <p:bldP spid="13322" grpId="0" animBg="1" autoUpdateAnimBg="0"/>
      <p:bldP spid="13324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1371600" y="381000"/>
            <a:ext cx="6172200" cy="1295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r>
              <a:rPr lang="he-IL" altLang="he-IL" sz="4000" b="1">
                <a:solidFill>
                  <a:srgbClr val="FF3300"/>
                </a:solidFill>
                <a:cs typeface="David" pitchFamily="34" charset="-79"/>
              </a:rPr>
              <a:t>הֶמוֹלִיזָה</a:t>
            </a:r>
            <a:r>
              <a:rPr lang="he-IL" altLang="he-IL" sz="3600" b="1">
                <a:solidFill>
                  <a:srgbClr val="FF3300"/>
                </a:solidFill>
                <a:cs typeface="David" pitchFamily="34" charset="-79"/>
              </a:rPr>
              <a:t> (</a:t>
            </a:r>
            <a:r>
              <a:rPr lang="en-US" altLang="he-IL" sz="3600" b="1">
                <a:solidFill>
                  <a:srgbClr val="FF3300"/>
                </a:solidFill>
                <a:cs typeface="David" pitchFamily="34" charset="-79"/>
              </a:rPr>
              <a:t>haemolysis</a:t>
            </a:r>
            <a:r>
              <a:rPr lang="he-IL" altLang="he-IL" sz="3600" b="1">
                <a:solidFill>
                  <a:srgbClr val="FF3300"/>
                </a:solidFill>
                <a:cs typeface="David" pitchFamily="34" charset="-79"/>
              </a:rPr>
              <a:t>)</a:t>
            </a:r>
          </a:p>
          <a:p>
            <a:pPr algn="ctr"/>
            <a:r>
              <a:rPr lang="he-IL" altLang="he-IL" sz="2800" b="1">
                <a:cs typeface="David" pitchFamily="34" charset="-79"/>
              </a:rPr>
              <a:t>(ביוונית: </a:t>
            </a:r>
            <a:r>
              <a:rPr lang="en-US" altLang="he-IL" sz="2800" b="1">
                <a:cs typeface="David" pitchFamily="34" charset="-79"/>
              </a:rPr>
              <a:t>haima</a:t>
            </a:r>
            <a:r>
              <a:rPr lang="he-IL" altLang="he-IL" sz="2800" b="1">
                <a:cs typeface="David" pitchFamily="34" charset="-79"/>
              </a:rPr>
              <a:t>=דם</a:t>
            </a:r>
            <a:r>
              <a:rPr lang="en-US" altLang="he-IL" sz="2800" b="1">
                <a:cs typeface="David" pitchFamily="34" charset="-79"/>
              </a:rPr>
              <a:t>;</a:t>
            </a:r>
            <a:r>
              <a:rPr lang="he-IL" altLang="he-IL" sz="2800" b="1">
                <a:cs typeface="David" pitchFamily="34" charset="-79"/>
              </a:rPr>
              <a:t> </a:t>
            </a:r>
            <a:r>
              <a:rPr lang="en-US" altLang="he-IL" sz="2800" b="1">
                <a:cs typeface="David" pitchFamily="34" charset="-79"/>
              </a:rPr>
              <a:t>lysis</a:t>
            </a:r>
            <a:r>
              <a:rPr lang="he-IL" altLang="he-IL" sz="2800" b="1">
                <a:cs typeface="David" pitchFamily="34" charset="-79"/>
              </a:rPr>
              <a:t>= התרה</a:t>
            </a:r>
            <a:r>
              <a:rPr lang="en-US" altLang="he-IL" sz="2800" b="1">
                <a:cs typeface="David" pitchFamily="34" charset="-79"/>
              </a:rPr>
              <a:t>(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763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e-IL" altLang="he-IL" sz="2800" b="1">
                <a:cs typeface="David" pitchFamily="34" charset="-79"/>
              </a:rPr>
              <a:t>המסת תאי דם אדומים. מכונה גם </a:t>
            </a:r>
            <a:r>
              <a:rPr lang="he-IL" altLang="he-IL" sz="3200" b="1">
                <a:cs typeface="David" pitchFamily="34" charset="-79"/>
              </a:rPr>
              <a:t>תַמֶס דם.</a:t>
            </a:r>
            <a:endParaRPr lang="en-US" altLang="he-IL" sz="3200" b="1">
              <a:cs typeface="David" pitchFamily="34" charset="-79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1143000" y="2819400"/>
            <a:ext cx="7086600" cy="167640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/>
            <a:endParaRPr lang="en-US" altLang="he-IL" sz="4000" b="1">
              <a:solidFill>
                <a:srgbClr val="FF3300"/>
              </a:solidFill>
              <a:cs typeface="David" pitchFamily="34" charset="-79"/>
            </a:endParaRPr>
          </a:p>
          <a:p>
            <a:pPr algn="ctr"/>
            <a:r>
              <a:rPr lang="he-IL" altLang="he-IL" sz="4000" b="1">
                <a:solidFill>
                  <a:srgbClr val="FF3300"/>
                </a:solidFill>
                <a:cs typeface="David" pitchFamily="34" charset="-79"/>
              </a:rPr>
              <a:t>פְלַזְמוֹלִיזָה</a:t>
            </a:r>
            <a:r>
              <a:rPr lang="he-IL" altLang="he-IL" sz="3600" b="1">
                <a:cs typeface="David" pitchFamily="34" charset="-79"/>
              </a:rPr>
              <a:t> </a:t>
            </a:r>
            <a:r>
              <a:rPr lang="he-IL" altLang="he-IL" sz="3600" b="1">
                <a:solidFill>
                  <a:srgbClr val="FF3300"/>
                </a:solidFill>
                <a:cs typeface="David" pitchFamily="34" charset="-79"/>
              </a:rPr>
              <a:t>(</a:t>
            </a:r>
            <a:r>
              <a:rPr lang="en-US" altLang="he-IL" sz="3600" b="1">
                <a:solidFill>
                  <a:srgbClr val="FF3300"/>
                </a:solidFill>
                <a:cs typeface="David" pitchFamily="34" charset="-79"/>
              </a:rPr>
              <a:t>plasmolysis</a:t>
            </a:r>
            <a:r>
              <a:rPr lang="he-IL" altLang="he-IL" sz="3600" b="1">
                <a:solidFill>
                  <a:srgbClr val="FF3300"/>
                </a:solidFill>
                <a:cs typeface="David" pitchFamily="34" charset="-79"/>
              </a:rPr>
              <a:t>)</a:t>
            </a:r>
          </a:p>
          <a:p>
            <a:pPr algn="ctr"/>
            <a:r>
              <a:rPr lang="he-IL" altLang="he-IL" sz="3600" b="1">
                <a:cs typeface="David" pitchFamily="34" charset="-79"/>
              </a:rPr>
              <a:t>(ביוונית: </a:t>
            </a:r>
            <a:r>
              <a:rPr lang="en-US" altLang="he-IL" sz="3600" b="1">
                <a:cs typeface="David" pitchFamily="34" charset="-79"/>
              </a:rPr>
              <a:t>plasma</a:t>
            </a:r>
            <a:r>
              <a:rPr lang="he-IL" altLang="he-IL" sz="3600" b="1">
                <a:cs typeface="David" pitchFamily="34" charset="-79"/>
              </a:rPr>
              <a:t>=צורה</a:t>
            </a:r>
            <a:r>
              <a:rPr lang="en-US" altLang="he-IL" sz="3600" b="1">
                <a:cs typeface="David" pitchFamily="34" charset="-79"/>
              </a:rPr>
              <a:t>;</a:t>
            </a:r>
            <a:r>
              <a:rPr lang="he-IL" altLang="he-IL" sz="3600" b="1">
                <a:cs typeface="David" pitchFamily="34" charset="-79"/>
              </a:rPr>
              <a:t> </a:t>
            </a:r>
            <a:r>
              <a:rPr lang="en-US" altLang="he-IL" sz="3600" b="1">
                <a:cs typeface="David" pitchFamily="34" charset="-79"/>
              </a:rPr>
              <a:t>lysis</a:t>
            </a:r>
            <a:r>
              <a:rPr lang="he-IL" altLang="he-IL" sz="3600" b="1">
                <a:cs typeface="David" pitchFamily="34" charset="-79"/>
              </a:rPr>
              <a:t>=התרה</a:t>
            </a:r>
            <a:r>
              <a:rPr lang="en-US" altLang="he-IL" sz="3600" b="1">
                <a:cs typeface="David" pitchFamily="34" charset="-79"/>
              </a:rPr>
              <a:t>(</a:t>
            </a:r>
          </a:p>
          <a:p>
            <a:pPr algn="ctr"/>
            <a:endParaRPr lang="en-US" altLang="he-IL" sz="3600" b="1">
              <a:cs typeface="David" pitchFamily="34" charset="-79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1000" y="4800600"/>
            <a:ext cx="80168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he-IL" altLang="he-IL" sz="2800" b="1">
                <a:cs typeface="David" pitchFamily="34" charset="-79"/>
              </a:rPr>
              <a:t>התכווצות או הצטמקות הפרוטופלזמה של תא צמחי והתרחקותה מדופן התא עקב איבוד מים.</a:t>
            </a:r>
            <a:endParaRPr lang="en-US" altLang="he-IL" sz="2800" b="1">
              <a:cs typeface="David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63652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 autoUpdateAnimBg="0"/>
      <p:bldP spid="16388" grpId="0" autoUpdateAnimBg="0"/>
      <p:bldP spid="16389" grpId="0" animBg="1" autoUpdateAnimBg="0"/>
      <p:bldP spid="1639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 descr="בד ציור"/>
          <p:cNvSpPr>
            <a:spLocks noGrp="1" noChangeArrowheads="1"/>
          </p:cNvSpPr>
          <p:nvPr>
            <p:ph type="title"/>
          </p:nvPr>
        </p:nvSpPr>
        <p:spPr>
          <a:blipFill dpi="0" rotWithShape="0">
            <a:blip r:embed="rId3"/>
            <a:srcRect/>
            <a:tile tx="0" ty="0" sx="100000" sy="100000" flip="none" algn="tl"/>
          </a:blipFill>
          <a:ln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he-IL" altLang="he-IL" sz="4800" b="1" smtClean="0">
                <a:cs typeface="David" pitchFamily="34" charset="-79"/>
              </a:rPr>
              <a:t>תאי דם בתמיסות בריכוזים שונים</a:t>
            </a:r>
            <a:endParaRPr lang="en-US" altLang="he-IL" sz="4800" b="1" smtClean="0">
              <a:cs typeface="David" pitchFamily="34" charset="-79"/>
            </a:endParaRPr>
          </a:p>
        </p:txBody>
      </p:sp>
      <p:pic>
        <p:nvPicPr>
          <p:cNvPr id="16387" name="Picture 6" descr="אוסמוזה בתאי דם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71625" y="1933575"/>
            <a:ext cx="6000750" cy="3857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755650" y="5876925"/>
            <a:ext cx="273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400" b="1"/>
              <a:t>תמיסה איזוטונית</a:t>
            </a:r>
            <a:endParaRPr lang="en-US" altLang="he-IL" sz="2400" b="1"/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419475" y="5949950"/>
            <a:ext cx="2447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400" b="1"/>
              <a:t>תמיסה היפרטונית</a:t>
            </a:r>
            <a:endParaRPr lang="en-US" altLang="he-IL" sz="2400" b="1"/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5867400" y="5876925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400" b="1"/>
              <a:t>תמיסה היפוטונית</a:t>
            </a:r>
            <a:endParaRPr lang="en-US" altLang="he-IL" sz="2400" b="1"/>
          </a:p>
        </p:txBody>
      </p:sp>
    </p:spTree>
    <p:extLst>
      <p:ext uri="{BB962C8B-B14F-4D97-AF65-F5344CB8AC3E}">
        <p14:creationId xmlns:p14="http://schemas.microsoft.com/office/powerpoint/2010/main" val="273469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1259632" y="404664"/>
            <a:ext cx="6334671" cy="769441"/>
          </a:xfrm>
          <a:noFill/>
          <a:ln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algn="r" eaLnBrk="1" hangingPunct="1"/>
            <a:r>
              <a:rPr lang="he-IL" altLang="he-IL" b="1" dirty="0" err="1">
                <a:solidFill>
                  <a:srgbClr val="FF6600"/>
                </a:solidFill>
                <a:cs typeface="David" pitchFamily="34" charset="-79"/>
              </a:rPr>
              <a:t>פלסמוליזה</a:t>
            </a:r>
            <a:r>
              <a:rPr lang="he-IL" altLang="he-IL" b="1" dirty="0">
                <a:solidFill>
                  <a:srgbClr val="FF6600"/>
                </a:solidFill>
                <a:cs typeface="David" pitchFamily="34" charset="-79"/>
              </a:rPr>
              <a:t> בתאי צמח</a:t>
            </a:r>
            <a:endParaRPr lang="en-US" altLang="he-IL" b="1" dirty="0">
              <a:solidFill>
                <a:srgbClr val="FF6600"/>
              </a:solidFill>
              <a:cs typeface="David" pitchFamily="34" charset="-79"/>
            </a:endParaRPr>
          </a:p>
        </p:txBody>
      </p:sp>
      <p:pic>
        <p:nvPicPr>
          <p:cNvPr id="17411" name="Picture 8" descr="פלסמוליזה בעלה צמח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695450"/>
            <a:ext cx="5688013" cy="3981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9"/>
          <p:cNvSpPr>
            <a:spLocks noChangeShapeType="1"/>
          </p:cNvSpPr>
          <p:nvPr/>
        </p:nvSpPr>
        <p:spPr bwMode="auto">
          <a:xfrm>
            <a:off x="6443663" y="3141663"/>
            <a:ext cx="144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17413" name="Text Box 11"/>
          <p:cNvSpPr txBox="1">
            <a:spLocks noChangeArrowheads="1"/>
          </p:cNvSpPr>
          <p:nvPr/>
        </p:nvSpPr>
        <p:spPr bwMode="auto">
          <a:xfrm>
            <a:off x="8027988" y="2781300"/>
            <a:ext cx="865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800" b="1"/>
              <a:t>דופן</a:t>
            </a:r>
            <a:endParaRPr lang="en-US" altLang="he-IL" sz="2800" b="1"/>
          </a:p>
        </p:txBody>
      </p:sp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7451725" y="36449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David" pitchFamily="34" charset="-79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altLang="he-IL" sz="2800" b="1"/>
              <a:t>חלולית</a:t>
            </a:r>
            <a:endParaRPr lang="en-US" altLang="he-IL" sz="2800" b="1"/>
          </a:p>
        </p:txBody>
      </p:sp>
      <p:sp>
        <p:nvSpPr>
          <p:cNvPr id="17415" name="Line 13"/>
          <p:cNvSpPr>
            <a:spLocks noChangeShapeType="1"/>
          </p:cNvSpPr>
          <p:nvPr/>
        </p:nvSpPr>
        <p:spPr bwMode="auto">
          <a:xfrm>
            <a:off x="5219700" y="3644900"/>
            <a:ext cx="252095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e-IL"/>
          </a:p>
        </p:txBody>
      </p:sp>
      <p:sp>
        <p:nvSpPr>
          <p:cNvPr id="8" name="TextBox 7"/>
          <p:cNvSpPr txBox="1"/>
          <p:nvPr/>
        </p:nvSpPr>
        <p:spPr>
          <a:xfrm>
            <a:off x="2821442" y="6005319"/>
            <a:ext cx="3600400" cy="40011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wrap="square" rtlCol="1">
            <a:spAutoFit/>
          </a:bodyPr>
          <a:lstStyle/>
          <a:p>
            <a:r>
              <a:rPr lang="he-IL" sz="2000" b="1" dirty="0" smtClean="0">
                <a:solidFill>
                  <a:srgbClr val="0000FF"/>
                </a:solidFill>
                <a:hlinkClick r:id="rId4"/>
              </a:rPr>
              <a:t>אוסמוזה בתא </a:t>
            </a:r>
            <a:r>
              <a:rPr lang="he-IL" sz="2000" b="1" dirty="0" err="1" smtClean="0">
                <a:solidFill>
                  <a:srgbClr val="0000FF"/>
                </a:solidFill>
                <a:hlinkClick r:id="rId4"/>
              </a:rPr>
              <a:t>אנימלי</a:t>
            </a:r>
            <a:r>
              <a:rPr lang="he-IL" sz="2000" b="1" dirty="0" smtClean="0">
                <a:solidFill>
                  <a:srgbClr val="0000FF"/>
                </a:solidFill>
                <a:hlinkClick r:id="rId4"/>
              </a:rPr>
              <a:t> / בתא צמחי</a:t>
            </a:r>
            <a:endParaRPr lang="he-IL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6950"/>
            <a:ext cx="7467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971800" y="0"/>
            <a:ext cx="36576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6000">
                <a:latin typeface="Times New Roman" pitchFamily="18" charset="0"/>
              </a:rPr>
              <a:t>קרום התא</a:t>
            </a:r>
            <a:endParaRPr lang="en-US" altLang="he-IL" sz="6000">
              <a:latin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6248400"/>
            <a:ext cx="2209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/>
              <a:t>דר' יהודית שילה</a:t>
            </a:r>
            <a:endParaRPr lang="en-US" alt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143000" y="381000"/>
            <a:ext cx="71628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he-IL" altLang="he-IL" sz="4000">
                <a:latin typeface="Times New Roman" pitchFamily="18" charset="0"/>
              </a:rPr>
              <a:t>בין שני תאים – מיקרוסקופ אלקטרונים</a:t>
            </a:r>
            <a:endParaRPr lang="en-US" altLang="he-IL" sz="4000">
              <a:latin typeface="Times New Roman" pitchFamily="18" charset="0"/>
            </a:endParaRPr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25750"/>
            <a:ext cx="79248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Designs\Bold Stripes.pot</Template>
  <TotalTime>531</TotalTime>
  <Words>454</Words>
  <Application>Microsoft Office PowerPoint</Application>
  <PresentationFormat>‫הצגה על המסך (4:3)</PresentationFormat>
  <Paragraphs>130</Paragraphs>
  <Slides>24</Slides>
  <Notes>6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5" baseType="lpstr">
      <vt:lpstr>Bold Stripes</vt:lpstr>
      <vt:lpstr>דיפוזיה</vt:lpstr>
      <vt:lpstr>אוסמוזה</vt:lpstr>
      <vt:lpstr>אוסמוזה – מעבר מים מתמיסה מהולה למרוכזת</vt:lpstr>
      <vt:lpstr>מצגת של PowerPoint</vt:lpstr>
      <vt:lpstr>מצגת של PowerPoint</vt:lpstr>
      <vt:lpstr>תאי דם בתמיסות בריכוזים שונים</vt:lpstr>
      <vt:lpstr>פלסמוליזה בתאי צמח</vt:lpstr>
      <vt:lpstr>מצגת של PowerPoint</vt:lpstr>
      <vt:lpstr>מצגת של PowerPoint</vt:lpstr>
      <vt:lpstr>מצגת של PowerPoint</vt:lpstr>
      <vt:lpstr>מבנה סכמטי של הקרום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roni</cp:lastModifiedBy>
  <cp:revision>48</cp:revision>
  <dcterms:created xsi:type="dcterms:W3CDTF">2005-03-15T18:47:59Z</dcterms:created>
  <dcterms:modified xsi:type="dcterms:W3CDTF">2017-11-01T22:41:31Z</dcterms:modified>
</cp:coreProperties>
</file>